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70" r:id="rId5"/>
    <p:sldId id="271" r:id="rId6"/>
    <p:sldId id="272" r:id="rId7"/>
    <p:sldId id="262" r:id="rId8"/>
    <p:sldId id="273" r:id="rId9"/>
    <p:sldId id="265" r:id="rId10"/>
    <p:sldId id="263" r:id="rId11"/>
    <p:sldId id="266" r:id="rId12"/>
    <p:sldId id="274" r:id="rId13"/>
    <p:sldId id="267" r:id="rId14"/>
    <p:sldId id="268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9" r:id="rId27"/>
    <p:sldId id="288" r:id="rId28"/>
    <p:sldId id="25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DFD5D-1701-4F26-A116-7BFC84CAE59D}" v="1" dt="2023-12-11T20:54:01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Wildová" userId="921da1f0-c4eb-4350-bc61-754ae65e6ece" providerId="ADAL" clId="{B36DFD5D-1701-4F26-A116-7BFC84CAE59D}"/>
    <pc:docChg chg="undo custSel modSld">
      <pc:chgData name="Zuzana Wildová" userId="921da1f0-c4eb-4350-bc61-754ae65e6ece" providerId="ADAL" clId="{B36DFD5D-1701-4F26-A116-7BFC84CAE59D}" dt="2023-12-11T20:58:10.670" v="549" actId="20577"/>
      <pc:docMkLst>
        <pc:docMk/>
      </pc:docMkLst>
      <pc:sldChg chg="modSp mod">
        <pc:chgData name="Zuzana Wildová" userId="921da1f0-c4eb-4350-bc61-754ae65e6ece" providerId="ADAL" clId="{B36DFD5D-1701-4F26-A116-7BFC84CAE59D}" dt="2023-12-11T20:58:10.670" v="549" actId="20577"/>
        <pc:sldMkLst>
          <pc:docMk/>
          <pc:sldMk cId="2761123354" sldId="257"/>
        </pc:sldMkLst>
        <pc:spChg chg="mod">
          <ac:chgData name="Zuzana Wildová" userId="921da1f0-c4eb-4350-bc61-754ae65e6ece" providerId="ADAL" clId="{B36DFD5D-1701-4F26-A116-7BFC84CAE59D}" dt="2023-12-11T20:58:10.670" v="549" actId="20577"/>
          <ac:spMkLst>
            <pc:docMk/>
            <pc:sldMk cId="2761123354" sldId="257"/>
            <ac:spMk id="3" creationId="{8337756D-9FCB-F526-6661-2337FC24F5FC}"/>
          </ac:spMkLst>
        </pc:spChg>
      </pc:sldChg>
      <pc:sldChg chg="addSp modSp mod">
        <pc:chgData name="Zuzana Wildová" userId="921da1f0-c4eb-4350-bc61-754ae65e6ece" providerId="ADAL" clId="{B36DFD5D-1701-4F26-A116-7BFC84CAE59D}" dt="2023-12-11T20:40:56.833" v="113" actId="1076"/>
        <pc:sldMkLst>
          <pc:docMk/>
          <pc:sldMk cId="1240861372" sldId="272"/>
        </pc:sldMkLst>
        <pc:spChg chg="add mod">
          <ac:chgData name="Zuzana Wildová" userId="921da1f0-c4eb-4350-bc61-754ae65e6ece" providerId="ADAL" clId="{B36DFD5D-1701-4F26-A116-7BFC84CAE59D}" dt="2023-12-11T20:40:56.833" v="113" actId="1076"/>
          <ac:spMkLst>
            <pc:docMk/>
            <pc:sldMk cId="1240861372" sldId="272"/>
            <ac:spMk id="6" creationId="{996A8404-2926-13CD-0546-466C93620C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0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1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04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95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9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13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30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17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16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04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6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045E0-8043-478A-A2C5-27EAD8CDE500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1EB51-C277-4862-A6DA-5284CED95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02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86397B0C-128D-7CC3-28EF-CCBCFD221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9" t="9091" r="778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5FDC65-E3D0-5FA2-75D7-6E5EA0AED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544935"/>
            <a:ext cx="4978922" cy="2432156"/>
          </a:xfrm>
        </p:spPr>
        <p:txBody>
          <a:bodyPr anchor="b">
            <a:normAutofit/>
          </a:bodyPr>
          <a:lstStyle/>
          <a:p>
            <a:pPr algn="l"/>
            <a:r>
              <a:rPr lang="cs-CZ" sz="3600" dirty="0">
                <a:solidFill>
                  <a:schemeClr val="bg1"/>
                </a:solidFill>
              </a:rPr>
              <a:t>MEDIÁLNÍ OBRAZ </a:t>
            </a: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600" dirty="0">
                <a:solidFill>
                  <a:schemeClr val="bg1"/>
                </a:solidFill>
              </a:rPr>
              <a:t>ZUZANY ČAPUTOVÉ </a:t>
            </a: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600" dirty="0">
                <a:solidFill>
                  <a:schemeClr val="bg1"/>
                </a:solidFill>
              </a:rPr>
              <a:t>NA DEZINFORMAČNÍCH WEBECH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ADF613-9E65-EAC5-3F4F-DCCCD61F4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2000">
                <a:solidFill>
                  <a:schemeClr val="bg1"/>
                </a:solidFill>
              </a:rPr>
              <a:t>Zuzana Wildová, KČJ PedF UK</a:t>
            </a:r>
          </a:p>
          <a:p>
            <a:pPr algn="l"/>
            <a:r>
              <a:rPr lang="cs-CZ" sz="2000">
                <a:solidFill>
                  <a:schemeClr val="bg1"/>
                </a:solidFill>
              </a:rPr>
              <a:t>Týden kulturní lingvistiky: Interpretace světa v jazyce a textu</a:t>
            </a:r>
          </a:p>
          <a:p>
            <a:pPr algn="l"/>
            <a:r>
              <a:rPr lang="cs-CZ" sz="2000">
                <a:solidFill>
                  <a:schemeClr val="bg1"/>
                </a:solidFill>
              </a:rPr>
              <a:t>21. 11. 2023</a:t>
            </a:r>
          </a:p>
          <a:p>
            <a:pPr algn="l"/>
            <a:endParaRPr lang="cs-CZ" sz="2000">
              <a:solidFill>
                <a:schemeClr val="bg1"/>
              </a:solidFill>
            </a:endParaRPr>
          </a:p>
          <a:p>
            <a:pPr algn="l"/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E015A46-3C7F-0707-532B-23631F60754F}"/>
              </a:ext>
            </a:extLst>
          </p:cNvPr>
          <p:cNvSpPr/>
          <p:nvPr/>
        </p:nvSpPr>
        <p:spPr>
          <a:xfrm>
            <a:off x="477980" y="625683"/>
            <a:ext cx="704088" cy="1463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6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rogramátorská data na monitoru počítače">
            <a:extLst>
              <a:ext uri="{FF2B5EF4-FFF2-40B4-BE49-F238E27FC236}">
                <a16:creationId xmlns:a16="http://schemas.microsoft.com/office/drawing/2014/main" id="{59F3B480-4A94-4310-36C8-732EB902F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" r="1544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86ABC9-F40F-1868-DC6E-CFB0C92F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0000FF"/>
                </a:solidFill>
              </a:rPr>
              <a:t>České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dezinformační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weby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5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2E41B-3160-021E-5E53-D115FC4B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Neoliberální součástí globálního spiknutí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984EF-881F-3A4C-61C2-F82641E84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ChatGPT</a:t>
            </a:r>
            <a:r>
              <a:rPr lang="cs-CZ" dirty="0"/>
              <a:t> je neoliberální mašina, která miluje Zuzanu </a:t>
            </a:r>
            <a:r>
              <a:rPr lang="cs-CZ" dirty="0" err="1"/>
              <a:t>Čaputovou</a:t>
            </a:r>
            <a:r>
              <a:rPr lang="cs-CZ" dirty="0"/>
              <a:t> (AE, Bře 31, 2023, z internetu, ze světa)</a:t>
            </a:r>
          </a:p>
          <a:p>
            <a:r>
              <a:rPr lang="cs-CZ" dirty="0"/>
              <a:t>… Proč prezidentské volby, ve kterých vítězí kandidáti neoliberálních globalistů, končí výsledkem poměru, který vychází z obchodů s diamanty pro definici oválnosti diamantů? … (AE, Led 30, 2023, z domova)</a:t>
            </a:r>
          </a:p>
          <a:p>
            <a:r>
              <a:rPr lang="cs-CZ" dirty="0"/>
              <a:t>Česká republika je po 34 letech definitivně transformována do neoliberální společnosti pod kontrolou trans-atlantických struktur procesů řízení! Potvrdily to výsledky prezidentských voleb, ve kterých zvítězil bývalý předseda vojenského výboru NATO! /…/ Volbou Petra Pavla byla dovršena </a:t>
            </a:r>
            <a:r>
              <a:rPr lang="cs-CZ" dirty="0" err="1"/>
              <a:t>čaputizace</a:t>
            </a:r>
            <a:r>
              <a:rPr lang="cs-CZ" dirty="0"/>
              <a:t> zahraničních procesů řízení v ČR. Pavel má okolo sebe lidi od Bakaly, z neziskovek, z NGO sektoru… (AE, Led 28, 2023, z domova)</a:t>
            </a:r>
          </a:p>
        </p:txBody>
      </p:sp>
    </p:spTree>
    <p:extLst>
      <p:ext uri="{BB962C8B-B14F-4D97-AF65-F5344CB8AC3E}">
        <p14:creationId xmlns:p14="http://schemas.microsoft.com/office/powerpoint/2010/main" val="277031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oblečení, osoba, Lidská tvář, oblek&#10;&#10;Popis byl vytvořen automaticky">
            <a:extLst>
              <a:ext uri="{FF2B5EF4-FFF2-40B4-BE49-F238E27FC236}">
                <a16:creationId xmlns:a16="http://schemas.microsoft.com/office/drawing/2014/main" id="{6F48F771-2228-0FF3-BADF-DDDC91D85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r="7692"/>
          <a:stretch/>
        </p:blipFill>
        <p:spPr bwMode="auto">
          <a:xfrm>
            <a:off x="20" y="-9107"/>
            <a:ext cx="12191980" cy="6858000"/>
          </a:xfrm>
          <a:prstGeom prst="rect">
            <a:avLst/>
          </a:prstGeom>
          <a:noFill/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13B429-A424-8A91-C6A5-526785C5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67" y="3227826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Zuzana </a:t>
            </a:r>
            <a:r>
              <a:rPr lang="cs-CZ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Čaputová</a:t>
            </a:r>
            <a:r>
              <a:rPr lang="cs-CZ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 přivezla do Prahy do volebního štábu Petra Pavla neoliberální zdravici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7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2E41B-3160-021E-5E53-D115FC4B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59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Ve spojení s Georgem Sorosem jako součást globální spiknutí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984EF-881F-3A4C-61C2-F82641E84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2322775"/>
            <a:ext cx="10515600" cy="4770484"/>
          </a:xfrm>
        </p:spPr>
        <p:txBody>
          <a:bodyPr>
            <a:normAutofit/>
          </a:bodyPr>
          <a:lstStyle/>
          <a:p>
            <a:r>
              <a:rPr lang="cs-CZ" sz="1800" dirty="0"/>
              <a:t>Zeman jako globalista na ose Praha – Moskva – Jeruzalém – Peking a </a:t>
            </a:r>
            <a:r>
              <a:rPr lang="cs-CZ" sz="1800" dirty="0" err="1"/>
              <a:t>Čaputová</a:t>
            </a:r>
            <a:r>
              <a:rPr lang="cs-CZ" sz="1800" dirty="0"/>
              <a:t> jako globalistka a duhová prezidentka vzešlá ze </a:t>
            </a:r>
            <a:r>
              <a:rPr lang="cs-CZ" sz="1800" dirty="0" err="1"/>
              <a:t>Sórošova</a:t>
            </a:r>
            <a:r>
              <a:rPr lang="cs-CZ" sz="1800" dirty="0"/>
              <a:t> puče na Slovensku v roce 2018. (AE Pro 13, 2021, Ze světa)</a:t>
            </a:r>
          </a:p>
          <a:p>
            <a:r>
              <a:rPr lang="cs-CZ" sz="1800" dirty="0"/>
              <a:t>Na Slovensku panuje přesvědčení, že vláda Ľudovíta </a:t>
            </a:r>
            <a:r>
              <a:rPr lang="cs-CZ" sz="1800" dirty="0" err="1"/>
              <a:t>Ódora</a:t>
            </a:r>
            <a:r>
              <a:rPr lang="cs-CZ" sz="1800" dirty="0"/>
              <a:t> je ve skutečnosti vládou Open Society a George Sorose, protože členy vlády navrhla a sama do funkcí jmenovala Zuzana </a:t>
            </a:r>
            <a:r>
              <a:rPr lang="cs-CZ" sz="1800" dirty="0" err="1"/>
              <a:t>Čaputová</a:t>
            </a:r>
            <a:r>
              <a:rPr lang="cs-CZ" sz="1800" dirty="0"/>
              <a:t>, kterou v minulosti financoval v neziskovém sektoru právě George Soros, což sám prohlásil. (AE, Zář 4, 2023, videa, ze světa)</a:t>
            </a:r>
          </a:p>
          <a:p>
            <a:r>
              <a:rPr lang="cs-CZ" sz="1800" dirty="0"/>
              <a:t>přechodná vláda Zuzany </a:t>
            </a:r>
            <a:r>
              <a:rPr lang="cs-CZ" sz="1800" dirty="0" err="1"/>
              <a:t>Čaputové</a:t>
            </a:r>
            <a:r>
              <a:rPr lang="cs-CZ" sz="1800" dirty="0"/>
              <a:t> udělala ze Slovenska migrační terč … Za migrační krizí na Slovensku stojí lidé úzce napojení na </a:t>
            </a:r>
            <a:r>
              <a:rPr lang="cs-CZ" sz="1800" dirty="0" err="1"/>
              <a:t>Sórošovo</a:t>
            </a:r>
            <a:r>
              <a:rPr lang="cs-CZ" sz="1800" dirty="0"/>
              <a:t> duhové impérium Open Society. (AE Zář 4, 2023, videa, ze světa)</a:t>
            </a:r>
          </a:p>
          <a:p>
            <a:r>
              <a:rPr lang="cs-CZ" sz="1800" dirty="0"/>
              <a:t>Zuzana </a:t>
            </a:r>
            <a:r>
              <a:rPr lang="cs-CZ" sz="1800" dirty="0" err="1"/>
              <a:t>Čaputová</a:t>
            </a:r>
            <a:r>
              <a:rPr lang="cs-CZ" sz="1800" dirty="0"/>
              <a:t>, když byla zvolena na Slovensku za prezidentku, byla úzce napojena na neziskovou organizaci Via </a:t>
            </a:r>
            <a:r>
              <a:rPr lang="cs-CZ" sz="1800" dirty="0" err="1"/>
              <a:t>iuris</a:t>
            </a:r>
            <a:r>
              <a:rPr lang="cs-CZ" sz="1800" dirty="0"/>
              <a:t> s vazbami na George Sorose. (AE, Led 28, 2023, z domova)</a:t>
            </a:r>
          </a:p>
          <a:p>
            <a:r>
              <a:rPr lang="cs-CZ" sz="1800" dirty="0"/>
              <a:t>George Soros přiznal pro britský </a:t>
            </a:r>
            <a:r>
              <a:rPr lang="cs-CZ" sz="1800" dirty="0" err="1"/>
              <a:t>The</a:t>
            </a:r>
            <a:r>
              <a:rPr lang="cs-CZ" sz="1800" dirty="0"/>
              <a:t> Guardian, že ovlivňoval slovenské prezidentské volby ve prospěch Zuzany </a:t>
            </a:r>
            <a:r>
              <a:rPr lang="cs-CZ" sz="1800" dirty="0" err="1"/>
              <a:t>Čaputové</a:t>
            </a:r>
            <a:r>
              <a:rPr lang="cs-CZ" sz="1800" dirty="0"/>
              <a:t>… (AE, Lis 3, 2019, ze světa)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0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2E41B-3160-021E-5E53-D115FC4B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 Součást sionistického spiknutí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984EF-881F-3A4C-61C2-F82641E84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Jenže, mezi Zemanem a </a:t>
            </a:r>
            <a:r>
              <a:rPr lang="cs-CZ" sz="1800" dirty="0" err="1"/>
              <a:t>Čaputovou</a:t>
            </a:r>
            <a:r>
              <a:rPr lang="cs-CZ" sz="1800" dirty="0"/>
              <a:t> je zásadní konceptuální rozdíl. Zatímco Zeman je globalista na straně </a:t>
            </a:r>
            <a:r>
              <a:rPr lang="cs-CZ" sz="1800" dirty="0" err="1"/>
              <a:t>Halachim</a:t>
            </a:r>
            <a:r>
              <a:rPr lang="cs-CZ" sz="1800" dirty="0"/>
              <a:t>, </a:t>
            </a:r>
            <a:r>
              <a:rPr lang="cs-CZ" sz="1800" dirty="0" err="1"/>
              <a:t>Čaputová</a:t>
            </a:r>
            <a:r>
              <a:rPr lang="cs-CZ" sz="1800" dirty="0"/>
              <a:t> je globalistkou na straně Domu Sion. A oba dva Domy usilují o rozbití USA a jejich dominance ve světě.  (AE Pro 13, 2021, Ze světa)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A v tom okamžiku liberální fronta na Slovensku reprezentovaná neziskovým sektorem, kooptovanými médii a americkou státní mocí přispěchala s řešením krize, nabídla Zuzanu </a:t>
            </a:r>
            <a:r>
              <a:rPr lang="cs-CZ" sz="1800" dirty="0" err="1"/>
              <a:t>Čaputovou</a:t>
            </a:r>
            <a:r>
              <a:rPr lang="cs-CZ" sz="1800" dirty="0"/>
              <a:t> z neziskovky Via </a:t>
            </a:r>
            <a:r>
              <a:rPr lang="cs-CZ" sz="1800" dirty="0" err="1"/>
              <a:t>Iuris</a:t>
            </a:r>
            <a:r>
              <a:rPr lang="cs-CZ" sz="1800" dirty="0"/>
              <a:t>. Kvalifikace? Práce v neziskovce. A to stačilo k tomu, aby za hysterické a mediální podpory slovenských kooptovaných médií a mohutné pomoci Aarona </a:t>
            </a:r>
            <a:r>
              <a:rPr lang="cs-CZ" sz="1800" dirty="0" err="1"/>
              <a:t>Shaviva</a:t>
            </a:r>
            <a:r>
              <a:rPr lang="cs-CZ" sz="1800" dirty="0"/>
              <a:t> z Izraele, který je osobním přítelem Benjamina </a:t>
            </a:r>
            <a:r>
              <a:rPr lang="cs-CZ" sz="1800" dirty="0" err="1"/>
              <a:t>Netanyahua</a:t>
            </a:r>
            <a:r>
              <a:rPr lang="cs-CZ" sz="1800" dirty="0"/>
              <a:t>, vyhrála volby o prezidentský úřad. (AE, Led 30, 2020videa, ze světa)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92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FC492-0689-B5AF-DE4F-B45B7A51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48" y="160938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Konstrukt a loutka (USA, EU)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25B010-BBBC-61A5-5388-7B9143981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287262"/>
            <a:ext cx="7332955" cy="5570737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Slovensku se chystá covidový apartheid ve spolupráci s Evropskou komisí, Ursula přijela na inspekční návštěvu? … rád bych upozornil na návštěvu šéfky Evropské komise Ursuly von der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Leyen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Slovensku, kde se setkala s prezidentkou Zuzanou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Čaputovou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(AE,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Čvn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30, 2021, ZE SVĚTA)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Američané nyní budou kontrolovat v ČR naprosto veškeré procesy řízení, úplně stejně jako na Slovensku. Američané mají pod kontrolou českou vládu, stejně jako na Slovensku. A potvrdila to i nečekaná blesková návštěva Zuzany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Čaputové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volebním štábu Petra Pavla v Praze, kde mu gratulovala k vítězství. Utužování neoliberálního svazku mezi ČR a SK ve jménu americké války na Ukrajině právě začalo. Američané teď velí! 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(AE, Led 28, 2023, z domova)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Slováci nemají rádi NATO, hrozila se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Čaputová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Fico ji ztrestal. /…/ Průzkumy tento závěr potvrzují. Podle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Čaputové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jsou na vině tzv. dezinformace, jejichž šiřitele by chtěla trestat. Fico naopak říká, že Slováci si jen nepřejí servilitu k cizím zájmům. (PL, 27.03.2023)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deníku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Monde se pak svěřila, že na řešení migrace se musejí podílet i ti, k nimž uprchlíci nesměřují, jako jsou právě země V4. Za její slova ji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sepsul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slovenský poslanec Ľuboš Blaha: „Kroutí ocáskem jako poslušná fenka. Je jen poskok západních mocností,“ tvrdí. (PL, 29.07.2019)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Loutka </a:t>
            </a:r>
            <a:r>
              <a:rPr lang="cs-CZ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Čaputová</a:t>
            </a:r>
            <a:r>
              <a:rPr lang="cs-CZ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V EU s ní mají další plány, tuší vědec a spisovatel Gustáv Murín. (PL, </a:t>
            </a:r>
            <a:r>
              <a:rPr lang="cs-CZ" sz="1900" b="0" i="0" dirty="0">
                <a:solidFill>
                  <a:srgbClr val="333333"/>
                </a:solidFill>
                <a:effectLst/>
              </a:rPr>
              <a:t>07.08.2019 )</a:t>
            </a:r>
            <a:endParaRPr lang="cs-CZ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D026B1-B4ED-0349-17D2-6A496A95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281" y="0"/>
            <a:ext cx="4623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6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07FA3-196D-63F3-8907-9E4713E7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Podporovatelka války a migrace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6A1F6-F23C-3D65-AEF4-71460EDD0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pádu vlády Eduarda Hegera koncem loňského roku, když hlavní roli získala prezidentka Zuzana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tak na Slovensko začali proudit migranti, protože se mezi nimi rozkřiklo, že Slovensko jako jediná země v EU začala vydávat povolení k pobytu na 90 dní, tzv. malý Schengenský dekret. (Zář 13, 2023, videa, ze světa)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Obrovský skandál na Slovensku jen 3 týdny před volbami odhaluje, že přechodná vláda Zuzany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udělala ze Slovenska migrační terč, protože Bratislava jako jediná v EU rozdává migrantům legalizační papíry pro pobyt v EU ve zrychleném režimu! Všichni migranti teď míří na Slovensko kvůli papírům! (AE Zář 4, 2023, videa, ze světa)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Vláda Zuzany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udělala ze Slovenska migrační terč podobně, jako ho udělala z Německa v roce 2015 Angela Merkel (AE Zář 4, 2023, videa, ze světa)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46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B99F-772E-3ED1-A473-4FD479F9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Loutka „zlých neziskovek“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B9A1E-3249-98F2-13E9-2EC31F74D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mají obavy i z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kvůli jejímu nebezpečně těsnému napojení na neziskový sektor ovládaný Georgem Sorosem, který představuje velkou hrozbu pro plány amerických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neoconů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Trojmoří. (AE Pro 13, 2021, Ze světa)</a:t>
            </a:r>
          </a:p>
          <a:p>
            <a:r>
              <a:rPr lang="cs-CZ" sz="1800" dirty="0"/>
              <a:t>Volbou Petra Pavla byla dovršena </a:t>
            </a:r>
            <a:r>
              <a:rPr lang="cs-CZ" sz="1800" dirty="0" err="1"/>
              <a:t>čaputizace</a:t>
            </a:r>
            <a:r>
              <a:rPr lang="cs-CZ" sz="1800" dirty="0"/>
              <a:t> zahraničních procesů řízení v ČR. Pavel má okolo sebe lidi od Bakaly, z neziskovek, z NGO sektoru… (AE, Led 28, 2023, z domova)</a:t>
            </a:r>
          </a:p>
          <a:p>
            <a:r>
              <a:rPr lang="cs-CZ" sz="1800" dirty="0"/>
              <a:t>Zuzana </a:t>
            </a:r>
            <a:r>
              <a:rPr lang="cs-CZ" sz="1800" dirty="0" err="1"/>
              <a:t>Čaputová</a:t>
            </a:r>
            <a:r>
              <a:rPr lang="cs-CZ" sz="1800" dirty="0"/>
              <a:t>, když byla zvolena na Slovensku za prezidentku, byla úzce napojena na neziskovou organizaci Via </a:t>
            </a:r>
            <a:r>
              <a:rPr lang="cs-CZ" sz="1800" dirty="0" err="1"/>
              <a:t>iuris</a:t>
            </a:r>
            <a:r>
              <a:rPr lang="cs-CZ" sz="1800" dirty="0"/>
              <a:t> s vazbami na George Sorose. (AE, Led 28, 2023, z domova)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Neziskový sektor dosadil do funkce prezidentky Slovenska svoji kandidátku z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Pezinku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Nyní Američané usilují o dosazení dalšího kádra z neziskového sektoru, bývalého prezidenta Andreje Kisku, který spoluzaložil neziskovku Dobrý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Anjel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Takže neziskový kádr již na Slovensku obsadil pozici prezidenta, dokonce dvakrát po sobě, protože Zuzana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pochází z neziskovky Via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Iuris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nově by měl bývalý prezident obsadit funkci premiéra. (AE, Led 30, 2020videa, ze světa)</a:t>
            </a:r>
          </a:p>
          <a:p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70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4F43B-C0A2-C941-8771-5967044D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(jen) Žena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237BD-2A0B-F0B5-8F94-BEC6BE4C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619"/>
            <a:ext cx="10515600" cy="411734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ekonomka Danuše Nerudová jako rektorka Mendelovy univerzity až moc a příliš alternuje roli české Zuzany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hraje na kartu genderové volby občanů, podobně jako na to vsadila právě Zuzana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Slovensku. (AE, Lis 28, 2022, z domova)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těmi jsou Andrej Babiš a Karel Janeček. Oba dva umí pracovat s veřejností na bázi politického marketingu, který je Pavlovi i Nerudové zcela cizí a vyměňují politický marketing za ideologii a za havlovský epitaf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čaputovský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gender. (AE, Lis 28, 2022, z domova)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10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Programátorská data na monitoru počítače">
            <a:extLst>
              <a:ext uri="{FF2B5EF4-FFF2-40B4-BE49-F238E27FC236}">
                <a16:creationId xmlns:a16="http://schemas.microsoft.com/office/drawing/2014/main" id="{EAD5F60A-A878-61CE-B645-4AFBF5436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" r="1544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44B6D1-4EC2-7CDA-8B78-58C9696E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Slovenské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dezinformační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weby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65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752BE-5B6D-3435-14D9-E208B506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Mediální obraz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C6778-16A0-9B12-66D2-FC0887B04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medietizace</a:t>
            </a:r>
            <a:r>
              <a:rPr lang="cs-CZ" dirty="0"/>
              <a:t> / mediální reprezentace</a:t>
            </a:r>
          </a:p>
          <a:p>
            <a:r>
              <a:rPr lang="cs-CZ" dirty="0"/>
              <a:t>Média mají tendenci některé znaky a charakteristiky zdůrazňovat, jiné naopak opomíjet, a tím pádem volit určitou formu reprezentace skupin či konkrétních osob. (Trampota, 2006)</a:t>
            </a:r>
          </a:p>
          <a:p>
            <a:r>
              <a:rPr lang="cs-CZ" dirty="0"/>
              <a:t>mediální obraz:</a:t>
            </a:r>
          </a:p>
          <a:p>
            <a:pPr lvl="1"/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mediální produkce předvádí v nějaké podobě svět, jak ho známe či jsme schopni a ochotni akceptovat</a:t>
            </a:r>
          </a:p>
          <a:p>
            <a:pPr lvl="1"/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tomto předvádění jsou abstraktním – tedy ideologickým – pojmům dávány konkrétní podoby (Jirák,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Köpplová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2007)</a:t>
            </a:r>
          </a:p>
          <a:p>
            <a:pPr lvl="1"/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Mediální obraz má povahu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typifikovaného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zjednodušeného symbolu či přesněji znakové sestavy jako reprezentaci konkrétních objektů a událostí, do kterých se promítají jak představy, postoje, názory a zkušenosti jejích tvůrců, tak i konzumentů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. (Volek, 2013)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1595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2CB2C-A4F0-4BDE-1973-821BC9C9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Součást globálního spiknutí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B6F37-AFEF-698F-038C-F5B54FEB4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7000"/>
              </a:lnSpc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Bývalý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vedec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Pfizeru varuje, že vlády a farma firmy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budú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klamať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zotročovať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až kým nás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nevyhubia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Ustavičné podvodné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konanie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autoritárstvo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vlád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škandálu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ochorením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využité na kontrolu,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diskrimináciu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útlak,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sekírovanie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rozdeľovanie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segregáciu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ľudí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/…/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Táto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totality bude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spadať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definíciu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zločinov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proti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ľudskosti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najmä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vtedy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keď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experimentálna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technológia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príde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vlastnou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sústavou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rizík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zákonite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mrzačiť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zabíjať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stanovené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populácie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nechcete „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žiť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krajine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ktorej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ľudia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nebudú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báť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umierať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(kredit za výrok: Zuzana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Čaputová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tak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postavte proti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tejto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hrôzostrašnej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tyranii. (BN,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18/05/2021)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50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2454F-E46A-67CA-BF81-C2F90A02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Americká agentka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B671E-3D8F-7B8E-A385-6227B995F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1800" b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Občianska</a:t>
            </a: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vojna na </a:t>
            </a:r>
            <a:r>
              <a:rPr lang="cs-CZ" sz="1800" b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spadnutie</a:t>
            </a: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štátny</a:t>
            </a: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terorizmus a </a:t>
            </a:r>
            <a:r>
              <a:rPr lang="cs-CZ" sz="1800" b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polícia</a:t>
            </a: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čo</a:t>
            </a: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chce </a:t>
            </a:r>
            <a:r>
              <a:rPr lang="cs-CZ" sz="1800" b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podpaľovať</a:t>
            </a: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autá</a:t>
            </a: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stredu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9.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februára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2022 koaliční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vlastizradcovia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parlamente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schvaľujú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okupačnú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zmluvu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USA.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Falošná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advokátka a skládková aktivistka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Čaputová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završuje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dielo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skazy a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vytvára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svetový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časový rekord,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keď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ten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istý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deň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podpisuje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okupačnú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zmluvu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(BN 12/02/2022)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99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0AA8C-0EF1-549A-01CC-8E00257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Podporovatelka války a migrace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310150-0193-4070-437C-6D830615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900" dirty="0"/>
              <a:t>Ľuboš </a:t>
            </a:r>
            <a:r>
              <a:rPr lang="cs-CZ" sz="1900" dirty="0" err="1"/>
              <a:t>Hrica</a:t>
            </a:r>
            <a:r>
              <a:rPr lang="cs-CZ" sz="1900" dirty="0"/>
              <a:t>: 6 </a:t>
            </a:r>
            <a:r>
              <a:rPr lang="cs-CZ" sz="1900" dirty="0" err="1"/>
              <a:t>fáz</a:t>
            </a:r>
            <a:r>
              <a:rPr lang="cs-CZ" sz="1900" dirty="0"/>
              <a:t>, </a:t>
            </a:r>
            <a:r>
              <a:rPr lang="cs-CZ" sz="1900" dirty="0" err="1"/>
              <a:t>ktorými</a:t>
            </a:r>
            <a:r>
              <a:rPr lang="cs-CZ" sz="1900" dirty="0"/>
              <a:t> chce </a:t>
            </a:r>
            <a:r>
              <a:rPr lang="cs-CZ" sz="1900" dirty="0" err="1"/>
              <a:t>Ódorova</a:t>
            </a:r>
            <a:r>
              <a:rPr lang="cs-CZ" sz="1900" dirty="0"/>
              <a:t> vláda „</a:t>
            </a:r>
            <a:r>
              <a:rPr lang="cs-CZ" sz="1900" dirty="0" err="1"/>
              <a:t>vyriešiť</a:t>
            </a:r>
            <a:r>
              <a:rPr lang="cs-CZ" sz="1900" dirty="0"/>
              <a:t>“ </a:t>
            </a:r>
            <a:r>
              <a:rPr lang="cs-CZ" sz="1900" dirty="0" err="1"/>
              <a:t>migračnú</a:t>
            </a:r>
            <a:r>
              <a:rPr lang="cs-CZ" sz="1900" dirty="0"/>
              <a:t> </a:t>
            </a:r>
            <a:r>
              <a:rPr lang="cs-CZ" sz="1900" dirty="0" err="1"/>
              <a:t>krízu</a:t>
            </a:r>
            <a:r>
              <a:rPr lang="cs-CZ" sz="1900" dirty="0"/>
              <a:t> </a:t>
            </a:r>
            <a:r>
              <a:rPr lang="cs-CZ" sz="1900" dirty="0" err="1"/>
              <a:t>Slovenskom</a:t>
            </a:r>
            <a:r>
              <a:rPr lang="cs-CZ" sz="1900" dirty="0"/>
              <a:t> </a:t>
            </a:r>
            <a:r>
              <a:rPr lang="cs-CZ" sz="1900" dirty="0" err="1"/>
              <a:t>momentálne</a:t>
            </a:r>
            <a:r>
              <a:rPr lang="cs-CZ" sz="1900" dirty="0"/>
              <a:t> </a:t>
            </a:r>
            <a:r>
              <a:rPr lang="cs-CZ" sz="1900" dirty="0" err="1"/>
              <a:t>otriasa</a:t>
            </a:r>
            <a:r>
              <a:rPr lang="cs-CZ" sz="1900" dirty="0"/>
              <a:t> </a:t>
            </a:r>
            <a:r>
              <a:rPr lang="cs-CZ" sz="1900" dirty="0" err="1"/>
              <a:t>migračná</a:t>
            </a:r>
            <a:r>
              <a:rPr lang="cs-CZ" sz="1900" dirty="0"/>
              <a:t> </a:t>
            </a:r>
            <a:r>
              <a:rPr lang="cs-CZ" sz="1900" dirty="0" err="1"/>
              <a:t>kríza</a:t>
            </a:r>
            <a:r>
              <a:rPr lang="cs-CZ" sz="1900" dirty="0"/>
              <a:t> a jej </a:t>
            </a:r>
            <a:r>
              <a:rPr lang="cs-CZ" sz="1900" dirty="0" err="1"/>
              <a:t>nezvládanie</a:t>
            </a:r>
            <a:r>
              <a:rPr lang="cs-CZ" sz="1900" dirty="0"/>
              <a:t>, </a:t>
            </a:r>
            <a:r>
              <a:rPr lang="cs-CZ" sz="1900" dirty="0" err="1"/>
              <a:t>respektíve</a:t>
            </a:r>
            <a:r>
              <a:rPr lang="cs-CZ" sz="1900" dirty="0"/>
              <a:t> </a:t>
            </a:r>
            <a:r>
              <a:rPr lang="cs-CZ" sz="1900" dirty="0" err="1"/>
              <a:t>úmyselné</a:t>
            </a:r>
            <a:r>
              <a:rPr lang="cs-CZ" sz="1900" dirty="0"/>
              <a:t> </a:t>
            </a:r>
            <a:r>
              <a:rPr lang="cs-CZ" sz="1900" dirty="0" err="1"/>
              <a:t>neriešenie</a:t>
            </a:r>
            <a:r>
              <a:rPr lang="cs-CZ" sz="1900" dirty="0"/>
              <a:t> </a:t>
            </a:r>
            <a:r>
              <a:rPr lang="cs-CZ" sz="1900" dirty="0" err="1"/>
              <a:t>dočasne</a:t>
            </a:r>
            <a:r>
              <a:rPr lang="cs-CZ" sz="1900" dirty="0"/>
              <a:t> </a:t>
            </a:r>
            <a:r>
              <a:rPr lang="cs-CZ" sz="1900" dirty="0" err="1"/>
              <a:t>poverenou</a:t>
            </a:r>
            <a:r>
              <a:rPr lang="cs-CZ" sz="1900" dirty="0"/>
              <a:t> </a:t>
            </a:r>
            <a:r>
              <a:rPr lang="cs-CZ" sz="1900" dirty="0" err="1"/>
              <a:t>Ódorovou</a:t>
            </a:r>
            <a:r>
              <a:rPr lang="cs-CZ" sz="1900" dirty="0"/>
              <a:t> vládou bez mandátu parlamentu, </a:t>
            </a:r>
            <a:r>
              <a:rPr lang="cs-CZ" sz="1900" dirty="0" err="1"/>
              <a:t>ktorú</a:t>
            </a:r>
            <a:r>
              <a:rPr lang="cs-CZ" sz="1900" dirty="0"/>
              <a:t> dosadila </a:t>
            </a:r>
            <a:r>
              <a:rPr lang="cs-CZ" sz="1900" dirty="0" err="1"/>
              <a:t>Čaputová</a:t>
            </a:r>
            <a:r>
              <a:rPr lang="cs-CZ" sz="1900" dirty="0"/>
              <a:t>. (BD, Ľuboš </a:t>
            </a:r>
            <a:r>
              <a:rPr lang="cs-CZ" sz="1900" dirty="0" err="1"/>
              <a:t>Hrica</a:t>
            </a:r>
            <a:r>
              <a:rPr lang="cs-CZ" sz="1900" dirty="0"/>
              <a:t>, Telegram, 11. 9. 2023)</a:t>
            </a:r>
          </a:p>
          <a:p>
            <a:r>
              <a:rPr lang="cs-CZ" sz="1900" dirty="0"/>
              <a:t>Ľuboš Blaha: Vojna na Slovensku </a:t>
            </a:r>
            <a:r>
              <a:rPr lang="cs-CZ" sz="1900" dirty="0" err="1"/>
              <a:t>klope</a:t>
            </a:r>
            <a:r>
              <a:rPr lang="cs-CZ" sz="1900" dirty="0"/>
              <a:t> na </a:t>
            </a:r>
            <a:r>
              <a:rPr lang="cs-CZ" sz="1900" dirty="0" err="1"/>
              <a:t>dvere</a:t>
            </a:r>
            <a:r>
              <a:rPr lang="cs-CZ" sz="1900" dirty="0"/>
              <a:t> – </a:t>
            </a:r>
            <a:r>
              <a:rPr lang="cs-CZ" sz="1900" dirty="0" err="1"/>
              <a:t>pripravte</a:t>
            </a:r>
            <a:r>
              <a:rPr lang="cs-CZ" sz="1900" dirty="0"/>
              <a:t> </a:t>
            </a:r>
            <a:r>
              <a:rPr lang="cs-CZ" sz="1900" dirty="0" err="1"/>
              <a:t>sa</a:t>
            </a:r>
            <a:r>
              <a:rPr lang="cs-CZ" sz="1900" dirty="0"/>
              <a:t> na </a:t>
            </a:r>
            <a:r>
              <a:rPr lang="cs-CZ" sz="1900" dirty="0" err="1"/>
              <a:t>najhoršie</a:t>
            </a:r>
            <a:r>
              <a:rPr lang="cs-CZ" sz="1900" dirty="0"/>
              <a:t>! Naď bude aj s </a:t>
            </a:r>
            <a:r>
              <a:rPr lang="cs-CZ" sz="1900" dirty="0" err="1"/>
              <a:t>Čaputovou</a:t>
            </a:r>
            <a:r>
              <a:rPr lang="cs-CZ" sz="1900" dirty="0"/>
              <a:t> a </a:t>
            </a:r>
            <a:r>
              <a:rPr lang="cs-CZ" sz="1900" dirty="0" err="1"/>
              <a:t>Hegerom</a:t>
            </a:r>
            <a:r>
              <a:rPr lang="cs-CZ" sz="1900" dirty="0"/>
              <a:t> </a:t>
            </a:r>
            <a:r>
              <a:rPr lang="cs-CZ" sz="1900" dirty="0" err="1"/>
              <a:t>ziapať</a:t>
            </a:r>
            <a:r>
              <a:rPr lang="cs-CZ" sz="1900" dirty="0"/>
              <a:t>, že </a:t>
            </a:r>
            <a:r>
              <a:rPr lang="cs-CZ" sz="1900" dirty="0" err="1"/>
              <a:t>slovenskí</a:t>
            </a:r>
            <a:r>
              <a:rPr lang="cs-CZ" sz="1900" dirty="0"/>
              <a:t> </a:t>
            </a:r>
            <a:r>
              <a:rPr lang="cs-CZ" sz="1900" dirty="0" err="1"/>
              <a:t>vojaci</a:t>
            </a:r>
            <a:r>
              <a:rPr lang="cs-CZ" sz="1900" dirty="0"/>
              <a:t> </a:t>
            </a:r>
            <a:r>
              <a:rPr lang="cs-CZ" sz="1900" dirty="0" err="1"/>
              <a:t>predsa</a:t>
            </a:r>
            <a:r>
              <a:rPr lang="cs-CZ" sz="1900" dirty="0"/>
              <a:t> </a:t>
            </a:r>
            <a:r>
              <a:rPr lang="cs-CZ" sz="1900" dirty="0" err="1"/>
              <a:t>musia</a:t>
            </a:r>
            <a:r>
              <a:rPr lang="cs-CZ" sz="1900" dirty="0"/>
              <a:t> </a:t>
            </a:r>
            <a:r>
              <a:rPr lang="cs-CZ" sz="1900" dirty="0" err="1"/>
              <a:t>ísť</a:t>
            </a:r>
            <a:r>
              <a:rPr lang="cs-CZ" sz="1900" dirty="0"/>
              <a:t> na ukrajinský front </a:t>
            </a:r>
            <a:r>
              <a:rPr lang="cs-CZ" sz="1900" dirty="0" err="1"/>
              <a:t>chrániť</a:t>
            </a:r>
            <a:r>
              <a:rPr lang="cs-CZ" sz="1900" dirty="0"/>
              <a:t> naše </a:t>
            </a:r>
            <a:r>
              <a:rPr lang="cs-CZ" sz="1900" dirty="0" err="1"/>
              <a:t>územie</a:t>
            </a:r>
            <a:r>
              <a:rPr lang="cs-CZ" sz="1900" dirty="0"/>
              <a:t>, </a:t>
            </a:r>
            <a:r>
              <a:rPr lang="cs-CZ" sz="1900" dirty="0" err="1"/>
              <a:t>lebo</a:t>
            </a:r>
            <a:r>
              <a:rPr lang="cs-CZ" sz="1900" dirty="0"/>
              <a:t> len tam </a:t>
            </a:r>
            <a:r>
              <a:rPr lang="cs-CZ" sz="1900" dirty="0" err="1"/>
              <a:t>sa</a:t>
            </a:r>
            <a:r>
              <a:rPr lang="cs-CZ" sz="1900" dirty="0"/>
              <a:t> dá Rusko </a:t>
            </a:r>
            <a:r>
              <a:rPr lang="cs-CZ" sz="1900" dirty="0" err="1"/>
              <a:t>zastaviť</a:t>
            </a:r>
            <a:r>
              <a:rPr lang="cs-CZ" sz="1900" dirty="0"/>
              <a:t>. /…/ </a:t>
            </a:r>
            <a:r>
              <a:rPr lang="cs-CZ" sz="1900" dirty="0" err="1"/>
              <a:t>Hovorí</a:t>
            </a:r>
            <a:r>
              <a:rPr lang="cs-CZ" sz="1900" dirty="0"/>
              <a:t> </a:t>
            </a:r>
            <a:r>
              <a:rPr lang="cs-CZ" sz="1900" dirty="0" err="1"/>
              <a:t>sa</a:t>
            </a:r>
            <a:r>
              <a:rPr lang="cs-CZ" sz="1900" dirty="0"/>
              <a:t> tomu </a:t>
            </a:r>
            <a:r>
              <a:rPr lang="cs-CZ" sz="1900" dirty="0" err="1"/>
              <a:t>eskalácia</a:t>
            </a:r>
            <a:r>
              <a:rPr lang="cs-CZ" sz="1900" dirty="0"/>
              <a:t>. A Heger s </a:t>
            </a:r>
            <a:r>
              <a:rPr lang="cs-CZ" sz="1900" dirty="0" err="1"/>
              <a:t>Naďom</a:t>
            </a:r>
            <a:r>
              <a:rPr lang="cs-CZ" sz="1900" dirty="0"/>
              <a:t> a </a:t>
            </a:r>
            <a:r>
              <a:rPr lang="cs-CZ" sz="1900" dirty="0" err="1"/>
              <a:t>Čaputovou</a:t>
            </a:r>
            <a:r>
              <a:rPr lang="cs-CZ" sz="1900" dirty="0"/>
              <a:t> </a:t>
            </a:r>
            <a:r>
              <a:rPr lang="cs-CZ" sz="1900" dirty="0" err="1"/>
              <a:t>robia</a:t>
            </a:r>
            <a:r>
              <a:rPr lang="cs-CZ" sz="1900" dirty="0"/>
              <a:t> </a:t>
            </a:r>
            <a:r>
              <a:rPr lang="cs-CZ" sz="1900" dirty="0" err="1"/>
              <a:t>všetko</a:t>
            </a:r>
            <a:r>
              <a:rPr lang="cs-CZ" sz="1900" dirty="0"/>
              <a:t> </a:t>
            </a:r>
            <a:r>
              <a:rPr lang="cs-CZ" sz="1900" dirty="0" err="1"/>
              <a:t>pre</a:t>
            </a:r>
            <a:r>
              <a:rPr lang="cs-CZ" sz="1900" dirty="0"/>
              <a:t> to, aby konflikt eskalovali a </a:t>
            </a:r>
            <a:r>
              <a:rPr lang="cs-CZ" sz="1900" dirty="0" err="1"/>
              <a:t>maximálne</a:t>
            </a:r>
            <a:r>
              <a:rPr lang="cs-CZ" sz="1900" dirty="0"/>
              <a:t> nás doň </a:t>
            </a:r>
            <a:r>
              <a:rPr lang="cs-CZ" sz="1900" dirty="0" err="1"/>
              <a:t>zatiahli</a:t>
            </a:r>
            <a:r>
              <a:rPr lang="cs-CZ" sz="1900" dirty="0"/>
              <a:t>. /…/ </a:t>
            </a:r>
            <a:r>
              <a:rPr lang="cs-CZ" sz="1900" dirty="0" err="1"/>
              <a:t>kvôli</a:t>
            </a:r>
            <a:r>
              <a:rPr lang="cs-CZ" sz="1900" dirty="0"/>
              <a:t> Hegerovi, </a:t>
            </a:r>
            <a:r>
              <a:rPr lang="cs-CZ" sz="1900" dirty="0" err="1"/>
              <a:t>Naďovi</a:t>
            </a:r>
            <a:r>
              <a:rPr lang="cs-CZ" sz="1900" dirty="0"/>
              <a:t> a </a:t>
            </a:r>
            <a:r>
              <a:rPr lang="cs-CZ" sz="1900" dirty="0" err="1"/>
              <a:t>Čaputovej</a:t>
            </a:r>
            <a:r>
              <a:rPr lang="cs-CZ" sz="1900" dirty="0"/>
              <a:t> hrozí, že na Slovensku </a:t>
            </a:r>
            <a:r>
              <a:rPr lang="cs-CZ" sz="1900" dirty="0" err="1"/>
              <a:t>budú</a:t>
            </a:r>
            <a:r>
              <a:rPr lang="cs-CZ" sz="1900" dirty="0"/>
              <a:t> </a:t>
            </a:r>
            <a:r>
              <a:rPr lang="cs-CZ" sz="1900" dirty="0" err="1"/>
              <a:t>umierať</a:t>
            </a:r>
            <a:r>
              <a:rPr lang="cs-CZ" sz="1900" dirty="0"/>
              <a:t> </a:t>
            </a:r>
            <a:r>
              <a:rPr lang="cs-CZ" sz="1900" dirty="0" err="1"/>
              <a:t>ľudia</a:t>
            </a:r>
            <a:r>
              <a:rPr lang="cs-CZ" sz="1900" dirty="0"/>
              <a:t> a že naše rodiny sú </a:t>
            </a:r>
            <a:r>
              <a:rPr lang="cs-CZ" sz="1900" dirty="0" err="1"/>
              <a:t>vo</a:t>
            </a:r>
            <a:r>
              <a:rPr lang="cs-CZ" sz="1900" dirty="0"/>
              <a:t> </a:t>
            </a:r>
            <a:r>
              <a:rPr lang="cs-CZ" sz="1900" dirty="0" err="1"/>
              <a:t>vážnom</a:t>
            </a:r>
            <a:r>
              <a:rPr lang="cs-CZ" sz="1900" dirty="0"/>
              <a:t> </a:t>
            </a:r>
            <a:r>
              <a:rPr lang="cs-CZ" sz="1900" dirty="0" err="1"/>
              <a:t>ohrození</a:t>
            </a:r>
            <a:r>
              <a:rPr lang="cs-CZ" sz="1900" dirty="0"/>
              <a:t>. (BD, 15/03/2023)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33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BB229-1793-CECF-2312-D9B019A2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„</a:t>
            </a:r>
            <a:r>
              <a:rPr lang="cs-CZ" dirty="0" err="1">
                <a:solidFill>
                  <a:srgbClr val="0000FF"/>
                </a:solidFill>
              </a:rPr>
              <a:t>Prožidovská</a:t>
            </a:r>
            <a:r>
              <a:rPr lang="cs-CZ" dirty="0">
                <a:solidFill>
                  <a:srgbClr val="0000FF"/>
                </a:solidFill>
              </a:rPr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822E18-FB9D-2EEE-E233-4F4C0476A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Liberálny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aktivista na adresu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Čaputovej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pravicovej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tlače: Hanba!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Krásny dvojitý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kilometer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ľudské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práva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obvykle prezidentka a pravicová tlač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hovoria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porušovaní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medzinárodného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práva,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vojenskej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agresii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okupácii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 to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interpretácia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hovoria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orgány OSN,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prípade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Ruska) len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keď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hodí. Útlak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menšín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systematické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porušovanie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ľudských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práv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prípade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Číny aj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keď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tomto konaní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strany izraelských vlád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všetkých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hovoria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NGO-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(obvykle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apartheide). Hanba!” (HS, 6. 9. 2023)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977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32C68-50C5-EB05-9084-0693BABB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288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„</a:t>
            </a:r>
            <a:r>
              <a:rPr lang="cs-CZ" dirty="0" err="1">
                <a:solidFill>
                  <a:srgbClr val="0000FF"/>
                </a:solidFill>
              </a:rPr>
              <a:t>Slniečkárka</a:t>
            </a:r>
            <a:r>
              <a:rPr lang="cs-CZ" dirty="0">
                <a:solidFill>
                  <a:srgbClr val="0000FF"/>
                </a:solidFill>
              </a:rPr>
              <a:t>“</a:t>
            </a:r>
            <a:br>
              <a:rPr lang="cs-CZ" dirty="0">
                <a:solidFill>
                  <a:srgbClr val="0000FF"/>
                </a:solidFill>
              </a:rPr>
            </a:b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FF6D5-C18A-5BF4-C91C-4886470FE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204"/>
            <a:ext cx="10515600" cy="4351338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Čaputová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dostáva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“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mimoriadne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trápnej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polohy”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možno to pár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slniečkarov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presvedčí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Win-win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dodáva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Blaha. /…/ “Takto to končí,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keď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hlava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štátu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sabotuje referendum a snaží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 už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tretíkrát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zmariť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už si z nej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srandu aj internety.“ (HS, 17.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januára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187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7756-6F7F-D481-C759-BE899F0A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6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FF"/>
                </a:solidFill>
              </a:rPr>
              <a:t>Liberální politička ______ Neschopná politička</a:t>
            </a:r>
            <a:br>
              <a:rPr lang="cs-CZ" dirty="0">
                <a:solidFill>
                  <a:srgbClr val="0000FF"/>
                </a:solidFill>
              </a:rPr>
            </a:b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0D1BF1-E343-5F69-C700-5717A530C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2196"/>
            <a:ext cx="518160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Glváč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to zareagoval 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sociálnej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sieti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tým, že ide o snahu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liberálnych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médií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prekryť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problém s koncipientskou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praxou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promovanej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prezidentskej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kandidátky Zuzany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Čaputovej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(HS, 23.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2019)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F6ACD4-0575-CEBC-843F-A8ED22860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219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 err="1"/>
              <a:t>Belousovová</a:t>
            </a:r>
            <a:r>
              <a:rPr lang="cs-CZ" sz="1800" b="1" dirty="0"/>
              <a:t> </a:t>
            </a:r>
            <a:r>
              <a:rPr lang="cs-CZ" sz="1800" b="1" dirty="0" err="1"/>
              <a:t>vysvetlila</a:t>
            </a:r>
            <a:r>
              <a:rPr lang="cs-CZ" sz="1800" b="1" dirty="0"/>
              <a:t> </a:t>
            </a:r>
            <a:r>
              <a:rPr lang="cs-CZ" sz="1800" b="1" dirty="0" err="1"/>
              <a:t>Čaputovej</a:t>
            </a:r>
            <a:r>
              <a:rPr lang="cs-CZ" sz="1800" b="1" dirty="0"/>
              <a:t>, </a:t>
            </a:r>
            <a:r>
              <a:rPr lang="cs-CZ" sz="1800" b="1" dirty="0" err="1"/>
              <a:t>prečo</a:t>
            </a:r>
            <a:r>
              <a:rPr lang="cs-CZ" sz="1800" b="1" dirty="0"/>
              <a:t> </a:t>
            </a:r>
            <a:r>
              <a:rPr lang="cs-CZ" sz="1800" b="1" dirty="0" err="1"/>
              <a:t>ju</a:t>
            </a:r>
            <a:r>
              <a:rPr lang="cs-CZ" sz="1800" b="1" dirty="0"/>
              <a:t> „poddaní“ </a:t>
            </a:r>
            <a:r>
              <a:rPr lang="cs-CZ" sz="1800" b="1" dirty="0" err="1"/>
              <a:t>nemajú</a:t>
            </a:r>
            <a:r>
              <a:rPr lang="cs-CZ" sz="1800" b="1" dirty="0"/>
              <a:t> </a:t>
            </a:r>
            <a:r>
              <a:rPr lang="cs-CZ" sz="1800" b="1" dirty="0" err="1"/>
              <a:t>radi</a:t>
            </a:r>
            <a:endParaRPr lang="cs-CZ" sz="1800" b="1" dirty="0"/>
          </a:p>
          <a:p>
            <a:r>
              <a:rPr lang="cs-CZ" sz="1800" dirty="0" err="1"/>
              <a:t>Svojou</a:t>
            </a:r>
            <a:r>
              <a:rPr lang="cs-CZ" sz="1800" dirty="0"/>
              <a:t> </a:t>
            </a:r>
            <a:r>
              <a:rPr lang="cs-CZ" sz="1800" dirty="0" err="1"/>
              <a:t>odpoveďou</a:t>
            </a:r>
            <a:r>
              <a:rPr lang="cs-CZ" sz="1800" dirty="0"/>
              <a:t> len dokázala, že ona na </a:t>
            </a:r>
            <a:r>
              <a:rPr lang="cs-CZ" sz="1800" dirty="0" err="1"/>
              <a:t>funkciu</a:t>
            </a:r>
            <a:r>
              <a:rPr lang="cs-CZ" sz="1800" dirty="0"/>
              <a:t> prezidenta </a:t>
            </a:r>
            <a:r>
              <a:rPr lang="cs-CZ" sz="1800" dirty="0" err="1"/>
              <a:t>nedorástla</a:t>
            </a:r>
            <a:r>
              <a:rPr lang="cs-CZ" sz="1800" dirty="0"/>
              <a:t>. (HS, 10. </a:t>
            </a:r>
            <a:r>
              <a:rPr lang="cs-CZ" sz="1800" dirty="0" err="1"/>
              <a:t>júla</a:t>
            </a:r>
            <a:r>
              <a:rPr lang="cs-CZ" sz="1800" dirty="0"/>
              <a:t> 2022)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012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24629-75D9-F1C3-07B8-9EFDBF8F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Politička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DB0E8-8369-C257-BFF4-BC6554ABE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Michal Kováč si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štátnik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zaslúži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našu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úctu,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povedala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výročiu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jeho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úmrtia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Zuzana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Čaputová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Prezidentka Zuzana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dnes 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Ondrejskom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cintoríne 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Bratislave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uctila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pamiatku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prvého prezidenta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Slovenskej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republiky Michala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Kováča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Od jeho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úmrtia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uplynulo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päť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rokov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Prezidentka položila k jeho hrobu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kyticu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zapálila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sviečku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tlačovej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tom informoval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hovorca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hlavy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štátu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Martin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Strižinec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mandát chápal tak, že má byť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prezidentom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všetkých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občanov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Sľúbil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že nezradí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Slovenskú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republiku, ani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rozum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svedomie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Necúvol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nátlaku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brutálnymi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prostriedkami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Aj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Michal Kováč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zostane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našej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pamäti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štátnik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ktorý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zaslúži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úctu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uznanie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,“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povedala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prezidentka Zuzana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Čaputová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(HS, 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cs-CZ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októbra</a:t>
            </a: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498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993AD-D2ED-ED91-6FF2-0569C01A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Mediální obraz Zuzany </a:t>
            </a:r>
            <a:r>
              <a:rPr lang="cs-CZ" dirty="0" err="1">
                <a:solidFill>
                  <a:srgbClr val="0000FF"/>
                </a:solidFill>
              </a:rPr>
              <a:t>Čaputové</a:t>
            </a:r>
            <a:r>
              <a:rPr lang="cs-CZ" dirty="0">
                <a:solidFill>
                  <a:srgbClr val="0000FF"/>
                </a:solidFill>
              </a:rPr>
              <a:t> – závěr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996593-8FDB-6C97-C45D-3F6BF872E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6111"/>
          </a:xfrm>
        </p:spPr>
        <p:txBody>
          <a:bodyPr/>
          <a:lstStyle/>
          <a:p>
            <a:r>
              <a:rPr lang="cs-CZ" dirty="0"/>
              <a:t>České dezinformační weby		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B439B0-6018-701C-CC97-821ACBF047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800" dirty="0"/>
              <a:t>Neoliberální součást globálního spiknutí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/>
              <a:t>Ve spojení s Georgem Sorosem jako součást globální spiknutí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/>
              <a:t>Součást sionistického spiknutí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/>
              <a:t>Konstrukt a loutka (USA, EU)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/>
              <a:t>Podporovatelka války a migrace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/>
              <a:t>Loutka „zlých neziskovek“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/>
              <a:t>(jen) Žena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/>
              <a:t>Politička-prezidentka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0CD3711-B6E6-458D-83BD-3D188AFB6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6111"/>
          </a:xfrm>
        </p:spPr>
        <p:txBody>
          <a:bodyPr/>
          <a:lstStyle/>
          <a:p>
            <a:r>
              <a:rPr lang="cs-CZ" dirty="0"/>
              <a:t>Slovenské dezinformační weby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7D6CB01-6F93-D1EE-3395-90A973AEF4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Součást globálního spiknutí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Americká agentka</a:t>
            </a:r>
            <a:endParaRPr lang="cs-CZ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Podporovatelka války a migrace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Prožidovská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Slniečkárka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Liberální politička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Neschopná politička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Politička – neutrální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925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F55AA-9C81-0072-F890-1A45446C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7756D-9FCB-F526-6661-2337FC24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1" y="1402672"/>
            <a:ext cx="11159230" cy="520231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400" b="1" dirty="0"/>
              <a:t>Obrázky: 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Slide 1: zpravy.aktualne.cz / Reuters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Slide 7 a 8: cesti-elfove.cz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Slide 12 a 15: </a:t>
            </a:r>
            <a:r>
              <a:rPr lang="cs-CZ" sz="1400" dirty="0" err="1"/>
              <a:t>aeronet.news</a:t>
            </a:r>
            <a:endParaRPr lang="cs-CZ" sz="1400" dirty="0"/>
          </a:p>
          <a:p>
            <a:pPr marL="0" indent="0">
              <a:spcBef>
                <a:spcPts val="600"/>
              </a:spcBef>
              <a:buNone/>
            </a:pPr>
            <a:endParaRPr lang="cs-CZ" sz="14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400" b="1" dirty="0"/>
              <a:t>Literatura a zdroje: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BARTMIŃSKI, J. – NIEBRZEGOWSKA-BARTMIŃSKA, S. (2007). Profily a subjektová interpretace světa. In: </a:t>
            </a:r>
            <a:r>
              <a:rPr lang="cs-CZ" sz="1400" i="1" dirty="0"/>
              <a:t>Slovo a smysl / Word and </a:t>
            </a:r>
            <a:r>
              <a:rPr lang="cs-CZ" sz="1400" i="1" dirty="0" err="1"/>
              <a:t>Sense</a:t>
            </a:r>
            <a:r>
              <a:rPr lang="cs-CZ" sz="1400" dirty="0"/>
              <a:t>, 4, 2007, č. 8., Praha: Nakladatelství Karolinum.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ČERMÁK, P. – ČERMÁKOVÁ, D. (2019). </a:t>
            </a:r>
            <a:r>
              <a:rPr lang="cs-CZ" sz="1400" i="1" dirty="0" err="1"/>
              <a:t>Pani</a:t>
            </a:r>
            <a:r>
              <a:rPr lang="cs-CZ" sz="1400" i="1" dirty="0"/>
              <a:t> prezidentka Zuzana </a:t>
            </a:r>
            <a:r>
              <a:rPr lang="cs-CZ" sz="1400" i="1" dirty="0" err="1"/>
              <a:t>Čaputová</a:t>
            </a:r>
            <a:r>
              <a:rPr lang="cs-CZ" sz="1400" i="1" dirty="0"/>
              <a:t>: </a:t>
            </a:r>
            <a:r>
              <a:rPr lang="cs-CZ" sz="1400" i="1" dirty="0" err="1"/>
              <a:t>Neuveriteľný</a:t>
            </a:r>
            <a:r>
              <a:rPr lang="cs-CZ" sz="1400" i="1" dirty="0"/>
              <a:t> </a:t>
            </a:r>
            <a:r>
              <a:rPr lang="cs-CZ" sz="1400" i="1" dirty="0" err="1"/>
              <a:t>príbeh</a:t>
            </a:r>
            <a:r>
              <a:rPr lang="cs-CZ" sz="1400" i="1" dirty="0"/>
              <a:t>. </a:t>
            </a:r>
            <a:r>
              <a:rPr lang="cs-CZ" sz="1400" dirty="0" err="1"/>
              <a:t>Imagination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People</a:t>
            </a:r>
            <a:r>
              <a:rPr lang="cs-CZ" sz="1400" dirty="0"/>
              <a:t>.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FIALOVÁ, A. (2020). </a:t>
            </a:r>
            <a:r>
              <a:rPr lang="cs-CZ" sz="1400" i="1" dirty="0"/>
              <a:t>Porovnání mediálního obrazu Zuzany </a:t>
            </a:r>
            <a:r>
              <a:rPr lang="cs-CZ" sz="1400" i="1" dirty="0" err="1"/>
              <a:t>Čaputové</a:t>
            </a:r>
            <a:r>
              <a:rPr lang="cs-CZ" sz="1400" i="1" dirty="0"/>
              <a:t> na nejčtenějších českých a slovenských zpravodajských serverech v období půl roku až roku od jejího zvolení slovenskou prezidentkou</a:t>
            </a:r>
            <a:r>
              <a:rPr lang="cs-CZ" sz="1400" dirty="0"/>
              <a:t>. Diplomová práce. Praha: Univerzita Karlova, Fakulta sociálních věd, Institut komunikačních studií a žurnalistiky. Katedra mediálních studií. Vedoucí diplomové práce PhDr. Jan Jirků, Ph.D.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JANOVEC, L. (2014): Změna jazykového obrazu přirozeného světa (mediálně modifikovaný obraz světa). In: </a:t>
            </a:r>
            <a:r>
              <a:rPr lang="cs-CZ" sz="1400" i="1" dirty="0"/>
              <a:t>Didaktické studie,</a:t>
            </a:r>
            <a:r>
              <a:rPr lang="cs-CZ" sz="1400" dirty="0"/>
              <a:t> č. 2, roč. 6, 2014, Praha: Univerzita Karlova v Praze.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JIRÁK, J. – ŘÍCHOVÁ, B. (2000). </a:t>
            </a:r>
            <a:r>
              <a:rPr lang="cs-CZ" sz="1400" i="1" dirty="0"/>
              <a:t>Politická komunikace a média</a:t>
            </a:r>
            <a:r>
              <a:rPr lang="cs-CZ" sz="1400" dirty="0"/>
              <a:t>. Praha: Karolinum.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JIRÁK, J. – KÖPPLOVÁ, B. (2007). </a:t>
            </a:r>
            <a:r>
              <a:rPr lang="cs-CZ" sz="1400" i="1" dirty="0"/>
              <a:t>Masová média</a:t>
            </a:r>
            <a:r>
              <a:rPr lang="cs-CZ" sz="1400" dirty="0"/>
              <a:t>. Vyd. 2. Praha: Portál.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MICHÁLKOVÁ, K. (2023ú. </a:t>
            </a:r>
            <a:r>
              <a:rPr lang="cs-CZ" sz="1400" i="1" dirty="0"/>
              <a:t>Vzhled českých političek očima uživatelů/</a:t>
            </a:r>
            <a:r>
              <a:rPr lang="cs-CZ" sz="1400" i="1" dirty="0" err="1"/>
              <a:t>ek</a:t>
            </a:r>
            <a:r>
              <a:rPr lang="cs-CZ" sz="1400" i="1" dirty="0"/>
              <a:t> sociálních sítí. </a:t>
            </a:r>
            <a:r>
              <a:rPr lang="cs-CZ" sz="1400" dirty="0"/>
              <a:t>Diplomová práce. Praha: Univerzita Karlova, Fakulta sociálních věd, Institut komunikačních studií a žurnalistiky, Katedra mediálních studií. Vedoucí diplomové práce PhDr. Irena Reifová, Ph.D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https://www.mvcr.cz/chh/clanek/definice-dezinformaci-a-propagandy.aspx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PAMMENT, J. (2020). </a:t>
            </a:r>
            <a:r>
              <a:rPr lang="cs-CZ" sz="1400" i="1" dirty="0" err="1"/>
              <a:t>Resist</a:t>
            </a:r>
            <a:r>
              <a:rPr lang="cs-CZ" sz="1400" i="1" dirty="0"/>
              <a:t>: Příručka Pro Boj S Dezinformacemi</a:t>
            </a:r>
            <a:r>
              <a:rPr lang="cs-CZ" sz="1400" dirty="0"/>
              <a:t>. Dostupné z: https://www.mvcr.cz/</a:t>
            </a:r>
            <a:r>
              <a:rPr lang="cs-CZ" sz="1400" dirty="0" err="1"/>
              <a:t>cthh</a:t>
            </a:r>
            <a:r>
              <a:rPr lang="cs-CZ" sz="1400" dirty="0"/>
              <a:t>/</a:t>
            </a:r>
            <a:r>
              <a:rPr lang="cs-CZ" sz="1400" dirty="0" err="1"/>
              <a:t>clanek</a:t>
            </a:r>
            <a:r>
              <a:rPr lang="cs-CZ" sz="1400" dirty="0"/>
              <a:t>/ke-stazeni-resist-prirucka-pro-boj-s-dezinformacemi.aspx.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TRAMPOTA, T. (2006). </a:t>
            </a:r>
            <a:r>
              <a:rPr lang="cs-CZ" sz="1400" i="1" dirty="0"/>
              <a:t>Zpravodajství</a:t>
            </a:r>
            <a:r>
              <a:rPr lang="cs-CZ" sz="1400" dirty="0"/>
              <a:t>. Praha: Portál.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TRAMPOTA, T. – VOJTĚCHOVSKÁ, M. (2010). </a:t>
            </a:r>
            <a:r>
              <a:rPr lang="cs-CZ" sz="1400" i="1" dirty="0"/>
              <a:t>Metody výzkumu médií</a:t>
            </a:r>
            <a:r>
              <a:rPr lang="cs-CZ" sz="1400" dirty="0"/>
              <a:t>. Praha: Portál.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VAŇKOVÁ, I. (2005). </a:t>
            </a:r>
            <a:r>
              <a:rPr lang="cs-CZ" sz="1400" i="1" dirty="0"/>
              <a:t>Co na srdci, to na jazyku: kapitoly z kognitivní lingvistiky.</a:t>
            </a:r>
            <a:r>
              <a:rPr lang="cs-CZ" sz="1400" dirty="0"/>
              <a:t> Praha: Karolinum.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VOLEK, J. (2013) Mediální obraz ve volební kampani In: </a:t>
            </a:r>
            <a:r>
              <a:rPr lang="cs-CZ" sz="1400" i="1" dirty="0"/>
              <a:t>22. konference Člověk a média: Mediální obraz politiky(a). </a:t>
            </a:r>
            <a:r>
              <a:rPr lang="cs-CZ" sz="1400" dirty="0"/>
              <a:t>Dostupné z: http://www.clovekamedia.cz/konference/</a:t>
            </a:r>
            <a:r>
              <a:rPr lang="cs-CZ" sz="1400" dirty="0" err="1"/>
              <a:t>sborniky</a:t>
            </a:r>
            <a:r>
              <a:rPr lang="cs-CZ" sz="1400" dirty="0"/>
              <a:t>/cm_2013_jaro.pdf.</a:t>
            </a:r>
          </a:p>
        </p:txBody>
      </p:sp>
    </p:spTree>
    <p:extLst>
      <p:ext uri="{BB962C8B-B14F-4D97-AF65-F5344CB8AC3E}">
        <p14:creationId xmlns:p14="http://schemas.microsoft.com/office/powerpoint/2010/main" val="276112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B0965-0D65-8D1A-88AC-EAE48DFE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Mediální obraz a jazykový obraz světa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39EEE-316A-EE01-0144-842073BB2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81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interpretace světa fixovaná v jazyce, resp. specifické pojetí reality v myšlení daného společenství, které lze vyčíst z jeho jazyka a textů vzniklých (a vznikajících) na jeho základě, kulturně podmíněný</a:t>
            </a:r>
          </a:p>
          <a:p>
            <a:r>
              <a:rPr lang="cs-CZ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výběrovost, dynamičnost, transcendentnost, </a:t>
            </a:r>
            <a:r>
              <a:rPr lang="cs-CZ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axiologičnost</a:t>
            </a:r>
            <a:r>
              <a:rPr lang="cs-CZ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heterogennost, integrálnost a </a:t>
            </a:r>
            <a:r>
              <a:rPr lang="cs-CZ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kontextuálnost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91E770-1F11-37D7-530E-68EA1D3243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nemají k realitě vůbec žádný vztah: jsou její čistou simulací, která se opírá o proliferaci významů a jejich svévolnou rekombinaci, jejímž produktem jsou imaginární objekty</a:t>
            </a:r>
          </a:p>
          <a:p>
            <a:r>
              <a:rPr lang="cs-CZ" dirty="0"/>
              <a:t>proměna reality v </a:t>
            </a:r>
            <a:r>
              <a:rPr lang="cs-CZ" dirty="0" err="1"/>
              <a:t>hyperrealitu</a:t>
            </a:r>
            <a:r>
              <a:rPr lang="cs-CZ" dirty="0"/>
              <a:t>, která je budována jako svět složený ze </a:t>
            </a:r>
            <a:r>
              <a:rPr lang="cs-CZ" dirty="0" err="1"/>
              <a:t>sebereferenčních</a:t>
            </a:r>
            <a:r>
              <a:rPr lang="cs-CZ" dirty="0"/>
              <a:t> znaků </a:t>
            </a:r>
          </a:p>
          <a:p>
            <a:r>
              <a:rPr lang="cs-CZ" dirty="0"/>
              <a:t>vizuální komponent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C4820EB-D08D-FC17-705D-F00DAEA377D5}"/>
              </a:ext>
            </a:extLst>
          </p:cNvPr>
          <p:cNvSpPr txBox="1"/>
          <p:nvPr/>
        </p:nvSpPr>
        <p:spPr>
          <a:xfrm>
            <a:off x="3380543" y="5757901"/>
            <a:ext cx="5430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teorie rámců, typizace a stereotypizace</a:t>
            </a:r>
          </a:p>
        </p:txBody>
      </p:sp>
    </p:spTree>
    <p:extLst>
      <p:ext uri="{BB962C8B-B14F-4D97-AF65-F5344CB8AC3E}">
        <p14:creationId xmlns:p14="http://schemas.microsoft.com/office/powerpoint/2010/main" val="147526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C2E9D-823F-3F42-43F4-28EC6BA6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Dezinformační mediální obraz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3497D3-3D40-A55D-5AD1-695DEB627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modifikovaný s cílem vytvořit komplexní, propracovaný imaginární svět, plný hrozeb, tajemství, spiknutí a zla</a:t>
            </a:r>
          </a:p>
          <a:p>
            <a:r>
              <a:rPr lang="cs-CZ" dirty="0"/>
              <a:t>chaos</a:t>
            </a:r>
          </a:p>
          <a:p>
            <a:r>
              <a:rPr lang="cs-CZ" dirty="0"/>
              <a:t>modifikovaný s cílem vytvořit dojem nemožnosti najít pravdu</a:t>
            </a:r>
          </a:p>
          <a:p>
            <a:r>
              <a:rPr lang="cs-CZ" dirty="0"/>
              <a:t>CZ x SK – kulturní ukotvenost x identické narativy, symboly, stereotypy</a:t>
            </a:r>
          </a:p>
          <a:p>
            <a:r>
              <a:rPr lang="cs-CZ" dirty="0"/>
              <a:t>MV: dezinformace = systematické a úmyslné klamání</a:t>
            </a:r>
          </a:p>
          <a:p>
            <a:r>
              <a:rPr lang="cs-CZ" dirty="0"/>
              <a:t>nejasný kategorizační komponent profilování</a:t>
            </a:r>
          </a:p>
        </p:txBody>
      </p:sp>
    </p:spTree>
    <p:extLst>
      <p:ext uri="{BB962C8B-B14F-4D97-AF65-F5344CB8AC3E}">
        <p14:creationId xmlns:p14="http://schemas.microsoft.com/office/powerpoint/2010/main" val="177892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CCFC7-9D85-B254-BA49-3B41B75E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Dezinformační weby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5C0C9-9D9A-A892-6583-75B8ADCCA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Falešný obsah – manipulování s obsahem, například padělané dokumenty nebo obrazové materiály upravené ve </a:t>
            </a:r>
            <a:r>
              <a:rPr lang="cs-CZ" sz="2400" dirty="0" err="1"/>
              <a:t>Photoshopu</a:t>
            </a:r>
            <a:r>
              <a:rPr lang="cs-CZ" sz="2400" dirty="0"/>
              <a:t>; </a:t>
            </a:r>
          </a:p>
          <a:p>
            <a:r>
              <a:rPr lang="cs-CZ" sz="2400" dirty="0"/>
              <a:t>Identita – skrývání zdroje nebo udávání nepravdivého zdroje, například falešné účty na sociálních sítích; </a:t>
            </a:r>
          </a:p>
          <a:p>
            <a:r>
              <a:rPr lang="cs-CZ" sz="2400" dirty="0"/>
              <a:t>Rétorika – využívání zaujatých nebo nepravdivých argumentů, například trollové provokující uživatele na diskuzním fóru; </a:t>
            </a:r>
          </a:p>
          <a:p>
            <a:r>
              <a:rPr lang="cs-CZ" sz="2400" dirty="0"/>
              <a:t>Symbolika – zneužívání komunikační hodnoty událostí, například u teroristických útoků; </a:t>
            </a:r>
          </a:p>
          <a:p>
            <a:r>
              <a:rPr lang="cs-CZ" sz="2400" dirty="0"/>
              <a:t>Technologie – zneužívání technologické výhody, například internetoví </a:t>
            </a:r>
            <a:r>
              <a:rPr lang="cs-CZ" sz="2400" dirty="0" err="1"/>
              <a:t>boti</a:t>
            </a:r>
            <a:r>
              <a:rPr lang="cs-CZ" sz="2400" dirty="0"/>
              <a:t> automaticky pomáhající šíření zpráv.</a:t>
            </a:r>
          </a:p>
        </p:txBody>
      </p:sp>
    </p:spTree>
    <p:extLst>
      <p:ext uri="{BB962C8B-B14F-4D97-AF65-F5344CB8AC3E}">
        <p14:creationId xmlns:p14="http://schemas.microsoft.com/office/powerpoint/2010/main" val="328495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E3362-3221-3E84-24A3-5CA0945A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Dezinformační weby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6D75F0-2DE0-AA9D-BF11-F56F84AD6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67824" cy="4504154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</a:pPr>
            <a:r>
              <a:rPr lang="cs-CZ" sz="4200" dirty="0"/>
              <a:t>AC24</a:t>
            </a:r>
          </a:p>
          <a:p>
            <a:pPr>
              <a:spcBef>
                <a:spcPts val="600"/>
              </a:spcBef>
            </a:pPr>
            <a:r>
              <a:rPr lang="cs-CZ" sz="4200" dirty="0" err="1"/>
              <a:t>Aeronet</a:t>
            </a:r>
            <a:endParaRPr lang="cs-CZ" sz="4200" dirty="0"/>
          </a:p>
          <a:p>
            <a:pPr>
              <a:spcBef>
                <a:spcPts val="600"/>
              </a:spcBef>
            </a:pPr>
            <a:r>
              <a:rPr lang="cs-CZ" sz="4200" dirty="0" err="1"/>
              <a:t>Antiiluminati</a:t>
            </a:r>
            <a:endParaRPr lang="cs-CZ" sz="4200" dirty="0"/>
          </a:p>
          <a:p>
            <a:pPr>
              <a:spcBef>
                <a:spcPts val="600"/>
              </a:spcBef>
            </a:pPr>
            <a:r>
              <a:rPr lang="cs-CZ" sz="4200" dirty="0"/>
              <a:t>Bez politické korektnosti</a:t>
            </a:r>
          </a:p>
          <a:p>
            <a:pPr>
              <a:spcBef>
                <a:spcPts val="600"/>
              </a:spcBef>
            </a:pPr>
            <a:r>
              <a:rPr lang="cs-CZ" sz="4200" dirty="0"/>
              <a:t>Borea.cz</a:t>
            </a:r>
          </a:p>
          <a:p>
            <a:pPr>
              <a:spcBef>
                <a:spcPts val="600"/>
              </a:spcBef>
            </a:pPr>
            <a:r>
              <a:rPr lang="cs-CZ" sz="4200" dirty="0"/>
              <a:t>Česko aktuálně</a:t>
            </a:r>
          </a:p>
          <a:p>
            <a:pPr>
              <a:spcBef>
                <a:spcPts val="600"/>
              </a:spcBef>
            </a:pPr>
            <a:r>
              <a:rPr lang="cs-CZ" sz="4200" dirty="0"/>
              <a:t>Český portál</a:t>
            </a:r>
          </a:p>
          <a:p>
            <a:pPr>
              <a:spcBef>
                <a:spcPts val="600"/>
              </a:spcBef>
            </a:pPr>
            <a:r>
              <a:rPr lang="cs-CZ" sz="4200" dirty="0"/>
              <a:t>CZ24.news</a:t>
            </a:r>
          </a:p>
          <a:p>
            <a:pPr>
              <a:spcBef>
                <a:spcPts val="600"/>
              </a:spcBef>
            </a:pPr>
            <a:r>
              <a:rPr lang="cs-CZ" sz="4200" dirty="0"/>
              <a:t>Czech Free </a:t>
            </a:r>
            <a:r>
              <a:rPr lang="cs-CZ" sz="4200" dirty="0" err="1"/>
              <a:t>Press</a:t>
            </a:r>
            <a:endParaRPr lang="cs-CZ" sz="4200" dirty="0"/>
          </a:p>
          <a:p>
            <a:pPr>
              <a:spcBef>
                <a:spcPts val="600"/>
              </a:spcBef>
            </a:pPr>
            <a:r>
              <a:rPr lang="cs-CZ" sz="4200" dirty="0"/>
              <a:t>Důležité 24</a:t>
            </a:r>
          </a:p>
          <a:p>
            <a:pPr>
              <a:spcBef>
                <a:spcPts val="600"/>
              </a:spcBef>
            </a:pPr>
            <a:r>
              <a:rPr lang="cs-CZ" sz="4200" dirty="0"/>
              <a:t>E-republika</a:t>
            </a:r>
          </a:p>
          <a:p>
            <a:pPr>
              <a:spcBef>
                <a:spcPts val="600"/>
              </a:spcBef>
            </a:pPr>
            <a:r>
              <a:rPr lang="cs-CZ" sz="4200" dirty="0"/>
              <a:t>EU Server</a:t>
            </a:r>
          </a:p>
          <a:p>
            <a:pPr>
              <a:spcBef>
                <a:spcPts val="600"/>
              </a:spcBef>
            </a:pPr>
            <a:r>
              <a:rPr lang="cs-CZ" sz="4200" dirty="0" err="1"/>
              <a:t>EUPortál</a:t>
            </a:r>
            <a:endParaRPr lang="cs-CZ" sz="4200" dirty="0"/>
          </a:p>
          <a:p>
            <a:pPr>
              <a:spcBef>
                <a:spcPts val="600"/>
              </a:spcBef>
            </a:pPr>
            <a:r>
              <a:rPr lang="cs-CZ" sz="4200" dirty="0" err="1"/>
              <a:t>EUrabia</a:t>
            </a:r>
            <a:endParaRPr lang="cs-CZ" sz="4200" dirty="0"/>
          </a:p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EEA848-0503-92AA-BA48-B23197230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40" y="1825625"/>
            <a:ext cx="2967824" cy="4351338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</a:pPr>
            <a:r>
              <a:rPr lang="cs-CZ" sz="4200" dirty="0"/>
              <a:t>Eurasia24</a:t>
            </a:r>
          </a:p>
          <a:p>
            <a:pPr>
              <a:spcBef>
                <a:spcPts val="600"/>
              </a:spcBef>
            </a:pPr>
            <a:r>
              <a:rPr lang="cs-CZ" sz="4200" dirty="0" err="1"/>
              <a:t>Eurodeník</a:t>
            </a:r>
            <a:endParaRPr lang="cs-CZ" sz="4200" dirty="0"/>
          </a:p>
          <a:p>
            <a:pPr>
              <a:spcBef>
                <a:spcPts val="600"/>
              </a:spcBef>
            </a:pPr>
            <a:r>
              <a:rPr lang="cs-CZ" sz="4200" dirty="0"/>
              <a:t>Free Globe</a:t>
            </a:r>
          </a:p>
          <a:p>
            <a:pPr>
              <a:spcBef>
                <a:spcPts val="600"/>
              </a:spcBef>
            </a:pPr>
            <a:r>
              <a:rPr lang="cs-CZ" sz="4200" dirty="0" err="1"/>
              <a:t>Info</a:t>
            </a:r>
            <a:r>
              <a:rPr lang="cs-CZ" sz="4200" dirty="0"/>
              <a:t> kurýr</a:t>
            </a:r>
          </a:p>
          <a:p>
            <a:pPr>
              <a:spcBef>
                <a:spcPts val="600"/>
              </a:spcBef>
            </a:pPr>
            <a:r>
              <a:rPr lang="cs-CZ" sz="4200" dirty="0" err="1"/>
              <a:t>InfoWars</a:t>
            </a:r>
            <a:endParaRPr lang="cs-CZ" sz="4200" dirty="0"/>
          </a:p>
          <a:p>
            <a:pPr>
              <a:spcBef>
                <a:spcPts val="600"/>
              </a:spcBef>
            </a:pPr>
            <a:r>
              <a:rPr lang="cs-CZ" sz="4200" dirty="0"/>
              <a:t>Institut slovanských strategických studií (ISSTRAS)</a:t>
            </a:r>
          </a:p>
          <a:p>
            <a:pPr>
              <a:spcBef>
                <a:spcPts val="600"/>
              </a:spcBef>
            </a:pPr>
            <a:r>
              <a:rPr lang="cs-CZ" sz="4200" dirty="0"/>
              <a:t>Islamizace.cz</a:t>
            </a:r>
          </a:p>
          <a:p>
            <a:pPr>
              <a:spcBef>
                <a:spcPts val="600"/>
              </a:spcBef>
            </a:pPr>
            <a:r>
              <a:rPr lang="cs-CZ" sz="4200" dirty="0" err="1"/>
              <a:t>Megazprávy</a:t>
            </a:r>
            <a:endParaRPr lang="cs-CZ" sz="4200" dirty="0"/>
          </a:p>
          <a:p>
            <a:pPr>
              <a:spcBef>
                <a:spcPts val="600"/>
              </a:spcBef>
            </a:pPr>
            <a:r>
              <a:rPr lang="cs-CZ" sz="4200" dirty="0"/>
              <a:t>Národní noviny</a:t>
            </a:r>
          </a:p>
          <a:p>
            <a:pPr>
              <a:spcBef>
                <a:spcPts val="600"/>
              </a:spcBef>
            </a:pPr>
            <a:r>
              <a:rPr lang="cs-CZ" sz="4200" dirty="0"/>
              <a:t>Nová Republika</a:t>
            </a:r>
          </a:p>
          <a:p>
            <a:r>
              <a:rPr lang="cs-CZ" sz="4200" dirty="0"/>
              <a:t>O čem se mlčí</a:t>
            </a:r>
          </a:p>
          <a:p>
            <a:r>
              <a:rPr lang="cs-CZ" sz="4200" dirty="0" err="1"/>
              <a:t>OrgoNet</a:t>
            </a:r>
            <a:endParaRPr lang="cs-CZ" sz="4200" dirty="0"/>
          </a:p>
          <a:p>
            <a:r>
              <a:rPr lang="cs-CZ" sz="4200" dirty="0"/>
              <a:t>Otevři svou mysl</a:t>
            </a:r>
          </a:p>
          <a:p>
            <a:pPr>
              <a:spcBef>
                <a:spcPts val="600"/>
              </a:spcBef>
            </a:pPr>
            <a:endParaRPr lang="cs-CZ" sz="3600" dirty="0"/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65A316C-2D25-FF36-C958-BF440477F249}"/>
              </a:ext>
            </a:extLst>
          </p:cNvPr>
          <p:cNvSpPr txBox="1"/>
          <p:nvPr/>
        </p:nvSpPr>
        <p:spPr>
          <a:xfrm>
            <a:off x="7657269" y="1825625"/>
            <a:ext cx="2623073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Outsidermedia.cz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Parlamentní listy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Pravdivě.eu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Pravý prostor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Protiproud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err="1"/>
              <a:t>Prvopodstata</a:t>
            </a: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Rukojmí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Skrytá pravda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Sputnik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Svobodnenoviny.eu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Vlastenecké noviny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Zastavme zloděje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Zvědavec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6A8404-2926-13CD-0546-466C93620CE7}"/>
              </a:ext>
            </a:extLst>
          </p:cNvPr>
          <p:cNvSpPr txBox="1"/>
          <p:nvPr/>
        </p:nvSpPr>
        <p:spPr>
          <a:xfrm>
            <a:off x="7096496" y="5773892"/>
            <a:ext cx="51990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Zdroj: wikipedia.cz, podle Hospodářské noviny a Neovlivni.cz</a:t>
            </a:r>
          </a:p>
        </p:txBody>
      </p:sp>
    </p:spTree>
    <p:extLst>
      <p:ext uri="{BB962C8B-B14F-4D97-AF65-F5344CB8AC3E}">
        <p14:creationId xmlns:p14="http://schemas.microsoft.com/office/powerpoint/2010/main" val="124086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5F469E-E466-00F6-9225-848077CA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 err="1">
                <a:latin typeface="+mj-lt"/>
                <a:ea typeface="+mj-ea"/>
                <a:cs typeface="+mj-cs"/>
              </a:rPr>
              <a:t>Vybrané</a:t>
            </a:r>
            <a:r>
              <a:rPr lang="en-US" sz="3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latin typeface="+mj-lt"/>
                <a:ea typeface="+mj-ea"/>
                <a:cs typeface="+mj-cs"/>
              </a:rPr>
              <a:t>dezinformační</a:t>
            </a:r>
            <a:r>
              <a:rPr lang="en-US" sz="3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latin typeface="+mj-lt"/>
                <a:ea typeface="+mj-ea"/>
                <a:cs typeface="+mj-cs"/>
              </a:rPr>
              <a:t>weby</a:t>
            </a:r>
            <a:endParaRPr lang="en-US" sz="3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AEB37-00DA-1155-EC3C-BE6FF8123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/>
              <a:t>aeronet.news</a:t>
            </a:r>
            <a:endParaRPr lang="en-US" sz="2200" dirty="0"/>
          </a:p>
          <a:p>
            <a:r>
              <a:rPr lang="en-US" sz="2200" dirty="0"/>
              <a:t>parlamentnilisty.cz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hlavnespravy.sk</a:t>
            </a:r>
          </a:p>
          <a:p>
            <a:r>
              <a:rPr lang="cs-CZ" sz="2200" dirty="0"/>
              <a:t>b</a:t>
            </a:r>
            <a:r>
              <a:rPr lang="en-US" sz="2200" dirty="0"/>
              <a:t>adatel.net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Zástupný obsah 6" descr="Obsah obrázku text, snímek obrazovky, Písmo, Tisk&#10;&#10;Popis byl vytvořen automaticky">
            <a:extLst>
              <a:ext uri="{FF2B5EF4-FFF2-40B4-BE49-F238E27FC236}">
                <a16:creationId xmlns:a16="http://schemas.microsoft.com/office/drawing/2014/main" id="{78D13D4B-87D9-D76E-F4BD-D857BF84C3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18" y="-70368"/>
            <a:ext cx="7595032" cy="700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8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Písmo, snímek obrazovky, design&#10;&#10;Popis byl vytvořen automaticky">
            <a:extLst>
              <a:ext uri="{FF2B5EF4-FFF2-40B4-BE49-F238E27FC236}">
                <a16:creationId xmlns:a16="http://schemas.microsoft.com/office/drawing/2014/main" id="{A4FA4B25-F4CC-9309-EC47-C63CD422B9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4" y="1310201"/>
            <a:ext cx="5147153" cy="5147153"/>
          </a:xfrm>
        </p:spPr>
      </p:pic>
      <p:pic>
        <p:nvPicPr>
          <p:cNvPr id="8" name="Zástupný obsah 7" descr="Obsah obrázku text, Písmo, snímek obrazovky, design&#10;&#10;Popis byl vytvořen automaticky">
            <a:extLst>
              <a:ext uri="{FF2B5EF4-FFF2-40B4-BE49-F238E27FC236}">
                <a16:creationId xmlns:a16="http://schemas.microsoft.com/office/drawing/2014/main" id="{EC46E373-7FE3-347E-78CB-28C2ADE61F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7" y="1310200"/>
            <a:ext cx="5147153" cy="5147153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6A73F77-2A8A-1DCD-10FE-7356B98A422A}"/>
              </a:ext>
            </a:extLst>
          </p:cNvPr>
          <p:cNvSpPr txBox="1"/>
          <p:nvPr/>
        </p:nvSpPr>
        <p:spPr>
          <a:xfrm>
            <a:off x="860070" y="533222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latin typeface="+mj-lt"/>
              </a:rPr>
              <a:t>Monitoring – Čeští elfové</a:t>
            </a:r>
          </a:p>
        </p:txBody>
      </p:sp>
    </p:spTree>
    <p:extLst>
      <p:ext uri="{BB962C8B-B14F-4D97-AF65-F5344CB8AC3E}">
        <p14:creationId xmlns:p14="http://schemas.microsoft.com/office/powerpoint/2010/main" val="358236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3CE78-610F-6587-8A0E-CB0302CA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Zuzana </a:t>
            </a:r>
            <a:r>
              <a:rPr lang="cs-CZ" dirty="0" err="1">
                <a:solidFill>
                  <a:srgbClr val="0000FF"/>
                </a:solidFill>
              </a:rPr>
              <a:t>Čaputová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4DAC2-5CA6-4313-CB07-7E0B091E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7420"/>
          </a:xfrm>
        </p:spPr>
        <p:txBody>
          <a:bodyPr>
            <a:normAutofit/>
          </a:bodyPr>
          <a:lstStyle/>
          <a:p>
            <a:r>
              <a:rPr lang="cs-CZ" sz="2400" dirty="0"/>
              <a:t>sebe(re)prezentace</a:t>
            </a:r>
          </a:p>
          <a:p>
            <a:r>
              <a:rPr lang="cs-CZ" sz="2400" dirty="0"/>
              <a:t>(re)prezentace v neutrálních českých médiích</a:t>
            </a:r>
          </a:p>
          <a:p>
            <a:r>
              <a:rPr lang="cs-CZ" sz="2400" dirty="0"/>
              <a:t>„slovenský Havel“ (Respekt)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Fialová, A.: </a:t>
            </a:r>
            <a:r>
              <a:rPr lang="cs-CZ" sz="2000" i="1" dirty="0">
                <a:effectLst/>
                <a:ea typeface="Calibri" panose="020F0502020204030204" pitchFamily="34" charset="0"/>
              </a:rPr>
              <a:t>Porovnání mediálního obrazu Zuzany </a:t>
            </a:r>
            <a:r>
              <a:rPr lang="cs-CZ" sz="2000" i="1" dirty="0" err="1">
                <a:effectLst/>
                <a:ea typeface="Calibri" panose="020F0502020204030204" pitchFamily="34" charset="0"/>
              </a:rPr>
              <a:t>Čaputové</a:t>
            </a:r>
            <a:r>
              <a:rPr lang="cs-CZ" sz="2000" i="1" dirty="0">
                <a:effectLst/>
                <a:ea typeface="Calibri" panose="020F0502020204030204" pitchFamily="34" charset="0"/>
              </a:rPr>
              <a:t> na nejčtenějších českých a slovenských zpravodajských serverech v období půl roku až roku od jejího zvolení slovenskou prezidentkou: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Čaputová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sjednocující lid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Čaputová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bojovnice za spravedlnost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ritička komunismu, zastánkyně demokracie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mpatická prezidentka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Čaputová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její přátelská česko-slovenská politika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vděčná prezidentka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mírumilovná prezidentka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terč kritiky</a:t>
            </a:r>
            <a:endParaRPr lang="cs-CZ" sz="28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6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3056</Words>
  <Application>Microsoft Office PowerPoint</Application>
  <PresentationFormat>Širokoúhlá obrazovka</PresentationFormat>
  <Paragraphs>195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Office Theme</vt:lpstr>
      <vt:lpstr>MEDIÁLNÍ OBRAZ  ZUZANY ČAPUTOVÉ  NA DEZINFORMAČNÍCH WEBECH </vt:lpstr>
      <vt:lpstr>Mediální obraz</vt:lpstr>
      <vt:lpstr>Mediální obraz a jazykový obraz světa</vt:lpstr>
      <vt:lpstr>Dezinformační mediální obraz</vt:lpstr>
      <vt:lpstr>Dezinformační weby</vt:lpstr>
      <vt:lpstr>Dezinformační weby</vt:lpstr>
      <vt:lpstr>Vybrané dezinformační weby</vt:lpstr>
      <vt:lpstr>Prezentace aplikace PowerPoint</vt:lpstr>
      <vt:lpstr>Zuzana Čaputová</vt:lpstr>
      <vt:lpstr>České dezinformační weby</vt:lpstr>
      <vt:lpstr>Neoliberální součástí globálního spiknutí</vt:lpstr>
      <vt:lpstr>Prezentace aplikace PowerPoint</vt:lpstr>
      <vt:lpstr>Ve spojení s Georgem Sorosem jako součást globální spiknutí</vt:lpstr>
      <vt:lpstr> Součást sionistického spiknutí</vt:lpstr>
      <vt:lpstr>Konstrukt a loutka (USA, EU)</vt:lpstr>
      <vt:lpstr>Podporovatelka války a migrace</vt:lpstr>
      <vt:lpstr>Loutka „zlých neziskovek“ </vt:lpstr>
      <vt:lpstr>(jen) Žena</vt:lpstr>
      <vt:lpstr>Slovenské dezinformační weby</vt:lpstr>
      <vt:lpstr>Součást globálního spiknutí</vt:lpstr>
      <vt:lpstr>Americká agentka</vt:lpstr>
      <vt:lpstr>Podporovatelka války a migrace</vt:lpstr>
      <vt:lpstr>„Prožidovská“</vt:lpstr>
      <vt:lpstr>„Slniečkárka“ </vt:lpstr>
      <vt:lpstr>Liberální politička ______ Neschopná politička </vt:lpstr>
      <vt:lpstr>Politička</vt:lpstr>
      <vt:lpstr>Mediální obraz Zuzany Čaputové – závěr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Mediální obraz Zuzany Čaputové  na dezinformačních webech</dc:title>
  <dc:creator>Zuzana Wildová</dc:creator>
  <cp:lastModifiedBy>Zuzana Wildová</cp:lastModifiedBy>
  <cp:revision>4</cp:revision>
  <dcterms:created xsi:type="dcterms:W3CDTF">2023-11-18T17:45:21Z</dcterms:created>
  <dcterms:modified xsi:type="dcterms:W3CDTF">2024-03-07T13:52:18Z</dcterms:modified>
</cp:coreProperties>
</file>