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5" r:id="rId3"/>
    <p:sldId id="276" r:id="rId4"/>
    <p:sldId id="277" r:id="rId5"/>
    <p:sldId id="278" r:id="rId6"/>
    <p:sldId id="279" r:id="rId7"/>
    <p:sldId id="280" r:id="rId8"/>
    <p:sldId id="281" r:id="rId9"/>
    <p:sldId id="283" r:id="rId10"/>
    <p:sldId id="284" r:id="rId11"/>
    <p:sldId id="286" r:id="rId12"/>
    <p:sldId id="293" r:id="rId13"/>
    <p:sldId id="287" r:id="rId14"/>
    <p:sldId id="289" r:id="rId15"/>
    <p:sldId id="290" r:id="rId16"/>
    <p:sldId id="291" r:id="rId17"/>
    <p:sldId id="292" r:id="rId18"/>
    <p:sldId id="274" r:id="rId19"/>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65100" autoAdjust="0"/>
  </p:normalViewPr>
  <p:slideViewPr>
    <p:cSldViewPr>
      <p:cViewPr varScale="1">
        <p:scale>
          <a:sx n="110" d="100"/>
          <a:sy n="110" d="100"/>
        </p:scale>
        <p:origin x="15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Kolumna1</c:v>
                </c:pt>
              </c:strCache>
            </c:strRef>
          </c:tx>
          <c:dLbls>
            <c:spPr>
              <a:noFill/>
              <a:ln>
                <a:noFill/>
              </a:ln>
              <a:effectLst/>
            </c:spPr>
            <c:txPr>
              <a:bodyPr/>
              <a:lstStyle/>
              <a:p>
                <a:pPr>
                  <a:defRPr lang="cs-CZ"/>
                </a:pPr>
                <a:endParaRPr lang="cs-CZ"/>
              </a:p>
            </c:txPr>
            <c:showLegendKey val="0"/>
            <c:showVal val="1"/>
            <c:showCatName val="0"/>
            <c:showSerName val="0"/>
            <c:showPercent val="0"/>
            <c:showBubbleSize val="0"/>
            <c:showLeaderLines val="1"/>
            <c:extLst>
              <c:ext xmlns:c15="http://schemas.microsoft.com/office/drawing/2012/chart" uri="{CE6537A1-D6FC-4f65-9D91-7224C49458BB}"/>
            </c:extLst>
          </c:dLbls>
          <c:cat>
            <c:strRef>
              <c:f>Arkusz1!$A$2:$A$16</c:f>
              <c:strCache>
                <c:ptCount val="14"/>
                <c:pt idx="0">
                  <c:v>biologiczny</c:v>
                </c:pt>
                <c:pt idx="1">
                  <c:v>bytowy</c:v>
                </c:pt>
                <c:pt idx="2">
                  <c:v>etyczny</c:v>
                </c:pt>
                <c:pt idx="3">
                  <c:v>genetyczny</c:v>
                </c:pt>
                <c:pt idx="4">
                  <c:v>historyczny</c:v>
                </c:pt>
                <c:pt idx="5">
                  <c:v>ideologiczny</c:v>
                </c:pt>
                <c:pt idx="6">
                  <c:v>kulturowy</c:v>
                </c:pt>
                <c:pt idx="7">
                  <c:v>lokatywny</c:v>
                </c:pt>
                <c:pt idx="8">
                  <c:v>militarny</c:v>
                </c:pt>
                <c:pt idx="9">
                  <c:v>narodowościowy</c:v>
                </c:pt>
                <c:pt idx="10">
                  <c:v>psychiczny</c:v>
                </c:pt>
                <c:pt idx="11">
                  <c:v>psychospołeczny</c:v>
                </c:pt>
                <c:pt idx="12">
                  <c:v>religijny</c:v>
                </c:pt>
                <c:pt idx="13">
                  <c:v>społeczny</c:v>
                </c:pt>
              </c:strCache>
            </c:strRef>
          </c:cat>
          <c:val>
            <c:numRef>
              <c:f>Arkusz1!$B$2:$B$16</c:f>
              <c:numCache>
                <c:formatCode>0%</c:formatCode>
                <c:ptCount val="15"/>
                <c:pt idx="0" formatCode="0.00%">
                  <c:v>2.0000000000000022E-3</c:v>
                </c:pt>
                <c:pt idx="1">
                  <c:v>0.15000000000000013</c:v>
                </c:pt>
                <c:pt idx="2">
                  <c:v>1.7000000000000022E-2</c:v>
                </c:pt>
                <c:pt idx="3">
                  <c:v>0.13600000000000001</c:v>
                </c:pt>
                <c:pt idx="4">
                  <c:v>2.7000000000000034E-2</c:v>
                </c:pt>
                <c:pt idx="5">
                  <c:v>3.3000000000000002E-2</c:v>
                </c:pt>
                <c:pt idx="6">
                  <c:v>5.3000000000000033E-2</c:v>
                </c:pt>
                <c:pt idx="7">
                  <c:v>0.38000000000000034</c:v>
                </c:pt>
                <c:pt idx="8">
                  <c:v>1.0000000000000007E-2</c:v>
                </c:pt>
                <c:pt idx="9">
                  <c:v>1.4000000000000005E-2</c:v>
                </c:pt>
                <c:pt idx="10" formatCode="0.00%">
                  <c:v>0.13400000000000001</c:v>
                </c:pt>
                <c:pt idx="11" formatCode="0.00%">
                  <c:v>4.0000000000000044E-3</c:v>
                </c:pt>
                <c:pt idx="12" formatCode="0.00%">
                  <c:v>2.0000000000000022E-3</c:v>
                </c:pt>
                <c:pt idx="13" formatCode="0.00%">
                  <c:v>3.7000000000000033E-2</c:v>
                </c:pt>
              </c:numCache>
            </c:numRef>
          </c:val>
          <c:extLst>
            <c:ext xmlns:c16="http://schemas.microsoft.com/office/drawing/2014/chart" uri="{C3380CC4-5D6E-409C-BE32-E72D297353CC}">
              <c16:uniqueId val="{00000000-7B65-4B79-9E38-10C645D8497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4362678623505396"/>
          <c:y val="7.1738103029123299E-2"/>
          <c:w val="0.25483000388840282"/>
          <c:h val="0.76392471613223523"/>
        </c:manualLayout>
      </c:layout>
      <c:overlay val="0"/>
      <c:txPr>
        <a:bodyPr/>
        <a:lstStyle/>
        <a:p>
          <a:pPr>
            <a:defRPr lang="cs-CZ"/>
          </a:pPr>
          <a:endParaRPr lang="cs-CZ"/>
        </a:p>
      </c:txPr>
    </c:legend>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BF794D9-BF02-49BB-8BB6-8F436AA3B42E}" type="datetimeFigureOut">
              <a:rPr lang="cs-CZ" smtClean="0"/>
              <a:pPr/>
              <a:t>11.11.2023</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05A2A7F-ECC2-483D-BE02-AAA49D39776B}"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Druhy</a:t>
            </a:r>
            <a:r>
              <a:rPr lang="cs-CZ" baseline="0" dirty="0"/>
              <a:t> dat a sémantická koherence kognitivní definice (na příkladu polského OJCZYZNA </a:t>
            </a:r>
            <a:r>
              <a:rPr lang="en-US" baseline="0" dirty="0"/>
              <a:t> “</a:t>
            </a:r>
            <a:r>
              <a:rPr lang="cs-CZ" baseline="0" dirty="0"/>
              <a:t>vlast</a:t>
            </a:r>
            <a:r>
              <a:rPr lang="en-US" baseline="0" dirty="0"/>
              <a:t>”</a:t>
            </a:r>
            <a:r>
              <a:rPr lang="cs-CZ" baseline="0" dirty="0"/>
              <a:t>)</a:t>
            </a:r>
            <a:endParaRPr lang="en-US" baseline="0" dirty="0"/>
          </a:p>
          <a:p>
            <a:pPr>
              <a:spcBef>
                <a:spcPts val="0"/>
              </a:spcBef>
            </a:pPr>
            <a:r>
              <a:rPr lang="pl-PL" sz="1600" b="1" dirty="0">
                <a:solidFill>
                  <a:schemeClr val="tx1"/>
                </a:solidFill>
                <a:latin typeface="Times New Roman" panose="02020603050405020304" pitchFamily="18" charset="0"/>
                <a:cs typeface="Times New Roman" panose="02020603050405020304" pitchFamily="18" charset="0"/>
              </a:rPr>
              <a:t>Stanisława Niebrzegowska-Bartmińska</a:t>
            </a:r>
          </a:p>
          <a:p>
            <a:pPr>
              <a:spcBef>
                <a:spcPts val="0"/>
              </a:spcBef>
            </a:pPr>
            <a:r>
              <a:rPr lang="pl-PL" sz="1600" b="1" dirty="0">
                <a:solidFill>
                  <a:schemeClr val="tx1"/>
                </a:solidFill>
                <a:latin typeface="Times New Roman" panose="02020603050405020304" pitchFamily="18" charset="0"/>
                <a:cs typeface="Times New Roman" panose="02020603050405020304" pitchFamily="18" charset="0"/>
              </a:rPr>
              <a:t>UMCS, Lublin, Polsk</a:t>
            </a:r>
            <a:r>
              <a:rPr lang="en-US" sz="1600" b="1" dirty="0">
                <a:solidFill>
                  <a:schemeClr val="tx1"/>
                </a:solidFill>
                <a:latin typeface="Times New Roman" panose="02020603050405020304" pitchFamily="18" charset="0"/>
                <a:cs typeface="Times New Roman" panose="02020603050405020304" pitchFamily="18" charset="0"/>
              </a:rPr>
              <a:t>o</a:t>
            </a:r>
          </a:p>
          <a:p>
            <a:pPr>
              <a:spcBef>
                <a:spcPts val="0"/>
              </a:spcBef>
            </a:pPr>
            <a:r>
              <a:rPr lang="en-GB" altLang="pl-PL" sz="1200" b="1" dirty="0">
                <a:solidFill>
                  <a:srgbClr val="FF0000"/>
                </a:solidFill>
                <a:latin typeface="Times New Roman" pitchFamily="16" charset="0"/>
              </a:rPr>
              <a:t>grant NCBR BP-B-15-001-22, ZFIN: 00000060 </a:t>
            </a:r>
          </a:p>
          <a:p>
            <a:r>
              <a:rPr lang="cs-CZ" baseline="0" dirty="0"/>
              <a:t>Koncept OJCYZNA</a:t>
            </a:r>
            <a:r>
              <a:rPr lang="en-US" baseline="0" dirty="0"/>
              <a:t> “</a:t>
            </a:r>
            <a:r>
              <a:rPr lang="en-US" baseline="0" dirty="0" err="1"/>
              <a:t>vlast</a:t>
            </a:r>
            <a:r>
              <a:rPr lang="en-US" baseline="0" dirty="0"/>
              <a:t>” </a:t>
            </a:r>
            <a:r>
              <a:rPr lang="cs-CZ" baseline="0" dirty="0"/>
              <a:t>a</a:t>
            </a:r>
            <a:r>
              <a:rPr lang="en-US" baseline="0" dirty="0"/>
              <a:t> </a:t>
            </a:r>
            <a:r>
              <a:rPr lang="en-GB" altLang="pl-PL" sz="1200" b="1" i="1" dirty="0">
                <a:solidFill>
                  <a:srgbClr val="FF0000"/>
                </a:solidFill>
                <a:latin typeface="Times New Roman" pitchFamily="16" charset="0"/>
              </a:rPr>
              <a:t>РАДЗІМА  </a:t>
            </a:r>
            <a:r>
              <a:rPr lang="cs-CZ" altLang="pl-PL" sz="1200" b="1" i="1" noProof="0" dirty="0">
                <a:solidFill>
                  <a:srgbClr val="FF0000"/>
                </a:solidFill>
                <a:latin typeface="Times New Roman" pitchFamily="16" charset="0"/>
              </a:rPr>
              <a:t>“vlast” </a:t>
            </a:r>
            <a:r>
              <a:rPr lang="cs-CZ" baseline="0" dirty="0"/>
              <a:t>v povědomí Poláků a Bělorusů. </a:t>
            </a:r>
            <a:r>
              <a:rPr lang="en-US" baseline="0" dirty="0"/>
              <a:t> </a:t>
            </a:r>
            <a:r>
              <a:rPr lang="cs-CZ" baseline="0" dirty="0"/>
              <a:t>Etnolingvistická studie</a:t>
            </a:r>
            <a:endParaRPr lang="cs-CZ" dirty="0"/>
          </a:p>
        </p:txBody>
      </p:sp>
      <p:sp>
        <p:nvSpPr>
          <p:cNvPr id="4" name="Zástupný symbol pro číslo snímku 3"/>
          <p:cNvSpPr>
            <a:spLocks noGrp="1"/>
          </p:cNvSpPr>
          <p:nvPr>
            <p:ph type="sldNum" sz="quarter" idx="10"/>
          </p:nvPr>
        </p:nvSpPr>
        <p:spPr/>
        <p:txBody>
          <a:bodyPr/>
          <a:lstStyle/>
          <a:p>
            <a:fld id="{205A2A7F-ECC2-483D-BE02-AAA49D39776B}"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Vlast je:</a:t>
            </a:r>
          </a:p>
          <a:p>
            <a:r>
              <a:rPr lang="cs-CZ" dirty="0"/>
              <a:t>Místo (L); 96/19,793% kraj (L); 81/16,701%narození (G); 66/13,608%vazba (Psych); 31/6,391%bydliště (Byt); 28/5,773%domov (</a:t>
            </a:r>
            <a:r>
              <a:rPr lang="cs-CZ" dirty="0" err="1"/>
              <a:t>Veh</a:t>
            </a:r>
            <a:r>
              <a:rPr lang="cs-CZ" dirty="0"/>
              <a:t>); 25/5,154%pocit sounáležitosti (Psych); 19/3,917%výchova (Žíly); 16/3,298%historie (H); 13/2,680%stát (I); 10/2,061%bezpečí (Psychika); 10/2,061%mateřský jazyk (K); 9/1,855%kultura (K); 9/1,855%komunita / krajané (S); 8/1,649%prostor (L); 7/1,443%národ (X-</a:t>
            </a:r>
            <a:r>
              <a:rPr lang="cs-CZ" dirty="0" err="1"/>
              <a:t>nar</a:t>
            </a:r>
            <a:r>
              <a:rPr lang="cs-CZ" dirty="0"/>
              <a:t>); 7/1,443%společenství hodnot (E); 6/1,237%skupina lidí / / společenství (S); 6/1,237%tradice (K); 6/1,237%výnosy (BE); 4/0,824%rodina (S); 3/0,618%</a:t>
            </a:r>
          </a:p>
          <a:p>
            <a:endParaRPr lang="cs-CZ" dirty="0"/>
          </a:p>
          <a:p>
            <a:r>
              <a:rPr lang="cs-CZ" dirty="0"/>
              <a:t>obrana (</a:t>
            </a:r>
            <a:r>
              <a:rPr lang="cs-CZ" dirty="0" err="1"/>
              <a:t>Milit</a:t>
            </a:r>
            <a:r>
              <a:rPr lang="cs-CZ" dirty="0"/>
              <a:t>); 3/0,618%nápad (I); 2/0,412%Polsko (I); 2/0,412%boj (</a:t>
            </a:r>
            <a:r>
              <a:rPr lang="cs-CZ" dirty="0" err="1"/>
              <a:t>Milit</a:t>
            </a:r>
            <a:r>
              <a:rPr lang="cs-CZ" dirty="0"/>
              <a:t>); 2/0,412%obavy (</a:t>
            </a:r>
            <a:r>
              <a:rPr lang="cs-CZ" dirty="0" err="1"/>
              <a:t>Pspoł</a:t>
            </a:r>
            <a:r>
              <a:rPr lang="cs-CZ" dirty="0"/>
              <a:t>); 2/0,412%vlastenectví (I); 2/0,412%hrdost (Psych); 2/0,412%oddělenost (Psych); 1/0,206%touha (Psych); 1/0,206%vzpomínky (Psychika); 1/0,206%místní kultura (K); 1/0,206%zvyky (K); 1/0,206%blízcí lidé (S); 1/0.206%důležitá hodnota (E); 1/0,206%oddanost (E); 1/0,206% </a:t>
            </a:r>
            <a:r>
              <a:rPr lang="pt-BR" dirty="0"/>
              <a:t>náboženství (R); 1/0,206%příroda (Prz); 1/0,206%</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A2A7F-ECC2-483D-BE02-AAA49D39776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123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Vlastnosti připisované vlasti</a:t>
            </a:r>
            <a:r>
              <a:rPr lang="cs-CZ" baseline="0" dirty="0"/>
              <a:t> v rámci otázky 1 (podle pořadí aspektů)</a:t>
            </a:r>
          </a:p>
          <a:p>
            <a:r>
              <a:rPr lang="cs-CZ" dirty="0"/>
              <a:t>Biologický, ??pobytový,</a:t>
            </a:r>
            <a:r>
              <a:rPr lang="cs-CZ" baseline="0" dirty="0"/>
              <a:t> etický, genetický, historický, ideologický, kulturní, místní, vojenský, nacionalistický/národnostní, psychický, psychosociální, náboženský, sociální</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A2A7F-ECC2-483D-BE02-AAA49D39776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10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Kresby dětí ze skupiny „Méďové" (šestileté děti) a „Včelky" (sedmileté děti) Soukromé mateřské školy “</a:t>
            </a:r>
            <a:r>
              <a:rPr lang="en-US" dirty="0" err="1"/>
              <a:t>Medvídka</a:t>
            </a:r>
            <a:r>
              <a:rPr lang="en-US" dirty="0"/>
              <a:t> </a:t>
            </a:r>
            <a:r>
              <a:rPr lang="en-US" dirty="0" err="1"/>
              <a:t>Pú</a:t>
            </a:r>
            <a:r>
              <a:rPr lang="en-US" dirty="0"/>
              <a:t> </a:t>
            </a:r>
            <a:r>
              <a:rPr lang="cs-CZ" dirty="0"/>
              <a:t>2" v Lublinu.</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5A2A7F-ECC2-483D-BE02-AAA49D39776B}"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44707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15</a:t>
            </a:fld>
            <a:endParaRPr lang="cs-CZ"/>
          </a:p>
        </p:txBody>
      </p:sp>
    </p:spTree>
    <p:extLst>
      <p:ext uri="{BB962C8B-B14F-4D97-AF65-F5344CB8AC3E}">
        <p14:creationId xmlns:p14="http://schemas.microsoft.com/office/powerpoint/2010/main" val="3625342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16</a:t>
            </a:fld>
            <a:endParaRPr lang="cs-CZ"/>
          </a:p>
        </p:txBody>
      </p:sp>
    </p:spTree>
    <p:extLst>
      <p:ext uri="{BB962C8B-B14F-4D97-AF65-F5344CB8AC3E}">
        <p14:creationId xmlns:p14="http://schemas.microsoft.com/office/powerpoint/2010/main" val="225077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17</a:t>
            </a:fld>
            <a:endParaRPr lang="cs-CZ"/>
          </a:p>
        </p:txBody>
      </p:sp>
    </p:spTree>
    <p:extLst>
      <p:ext uri="{BB962C8B-B14F-4D97-AF65-F5344CB8AC3E}">
        <p14:creationId xmlns:p14="http://schemas.microsoft.com/office/powerpoint/2010/main" val="3254659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Děkuji za pozornost!</a:t>
            </a:r>
          </a:p>
        </p:txBody>
      </p:sp>
      <p:sp>
        <p:nvSpPr>
          <p:cNvPr id="4" name="Zástupný symbol pro číslo snímku 3"/>
          <p:cNvSpPr>
            <a:spLocks noGrp="1"/>
          </p:cNvSpPr>
          <p:nvPr>
            <p:ph type="sldNum" sz="quarter" idx="10"/>
          </p:nvPr>
        </p:nvSpPr>
        <p:spPr/>
        <p:txBody>
          <a:bodyPr/>
          <a:lstStyle/>
          <a:p>
            <a:fld id="{205A2A7F-ECC2-483D-BE02-AAA49D39776B}" type="slidenum">
              <a:rPr lang="cs-CZ" smtClean="0"/>
              <a:pPr/>
              <a:t>18</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2</a:t>
            </a:fld>
            <a:endParaRPr lang="cs-CZ"/>
          </a:p>
        </p:txBody>
      </p:sp>
    </p:spTree>
    <p:extLst>
      <p:ext uri="{BB962C8B-B14F-4D97-AF65-F5344CB8AC3E}">
        <p14:creationId xmlns:p14="http://schemas.microsoft.com/office/powerpoint/2010/main" val="47593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3</a:t>
            </a:fld>
            <a:endParaRPr lang="cs-CZ"/>
          </a:p>
        </p:txBody>
      </p:sp>
    </p:spTree>
    <p:extLst>
      <p:ext uri="{BB962C8B-B14F-4D97-AF65-F5344CB8AC3E}">
        <p14:creationId xmlns:p14="http://schemas.microsoft.com/office/powerpoint/2010/main" val="560634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4</a:t>
            </a:fld>
            <a:endParaRPr lang="cs-CZ"/>
          </a:p>
        </p:txBody>
      </p:sp>
    </p:spTree>
    <p:extLst>
      <p:ext uri="{BB962C8B-B14F-4D97-AF65-F5344CB8AC3E}">
        <p14:creationId xmlns:p14="http://schemas.microsoft.com/office/powerpoint/2010/main" val="1263789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5</a:t>
            </a:fld>
            <a:endParaRPr lang="cs-CZ"/>
          </a:p>
        </p:txBody>
      </p:sp>
    </p:spTree>
    <p:extLst>
      <p:ext uri="{BB962C8B-B14F-4D97-AF65-F5344CB8AC3E}">
        <p14:creationId xmlns:p14="http://schemas.microsoft.com/office/powerpoint/2010/main" val="308340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6</a:t>
            </a:fld>
            <a:endParaRPr lang="cs-CZ"/>
          </a:p>
        </p:txBody>
      </p:sp>
    </p:spTree>
    <p:extLst>
      <p:ext uri="{BB962C8B-B14F-4D97-AF65-F5344CB8AC3E}">
        <p14:creationId xmlns:p14="http://schemas.microsoft.com/office/powerpoint/2010/main" val="1860274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7</a:t>
            </a:fld>
            <a:endParaRPr lang="cs-CZ"/>
          </a:p>
        </p:txBody>
      </p:sp>
    </p:spTree>
    <p:extLst>
      <p:ext uri="{BB962C8B-B14F-4D97-AF65-F5344CB8AC3E}">
        <p14:creationId xmlns:p14="http://schemas.microsoft.com/office/powerpoint/2010/main" val="2232677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9</a:t>
            </a:fld>
            <a:endParaRPr lang="cs-CZ"/>
          </a:p>
        </p:txBody>
      </p:sp>
    </p:spTree>
    <p:extLst>
      <p:ext uri="{BB962C8B-B14F-4D97-AF65-F5344CB8AC3E}">
        <p14:creationId xmlns:p14="http://schemas.microsoft.com/office/powerpoint/2010/main" val="1151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205A2A7F-ECC2-483D-BE02-AAA49D39776B}" type="slidenum">
              <a:rPr lang="cs-CZ" smtClean="0"/>
              <a:pPr/>
              <a:t>10</a:t>
            </a:fld>
            <a:endParaRPr lang="cs-CZ"/>
          </a:p>
        </p:txBody>
      </p:sp>
    </p:spTree>
    <p:extLst>
      <p:ext uri="{BB962C8B-B14F-4D97-AF65-F5344CB8AC3E}">
        <p14:creationId xmlns:p14="http://schemas.microsoft.com/office/powerpoint/2010/main" val="2763191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147807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333695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3295224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361311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2836521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367296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2824518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104556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218460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2510878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4D2CFDC-5A91-432B-B1C8-B868FB6FC25F}" type="datetimeFigureOut">
              <a:rPr lang="pl-PL" smtClean="0"/>
              <a:pPr/>
              <a:t>11.11.2023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8970FE-3462-40C2-9551-8FABA9A2D225}" type="slidenum">
              <a:rPr lang="pl-PL" smtClean="0"/>
              <a:pPr/>
              <a:t>‹#›</a:t>
            </a:fld>
            <a:endParaRPr lang="pl-PL"/>
          </a:p>
        </p:txBody>
      </p:sp>
    </p:spTree>
    <p:extLst>
      <p:ext uri="{BB962C8B-B14F-4D97-AF65-F5344CB8AC3E}">
        <p14:creationId xmlns:p14="http://schemas.microsoft.com/office/powerpoint/2010/main" val="103704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2CFDC-5A91-432B-B1C8-B868FB6FC25F}" type="datetimeFigureOut">
              <a:rPr lang="pl-PL" smtClean="0"/>
              <a:pPr/>
              <a:t>11.11.2023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8970FE-3462-40C2-9551-8FABA9A2D225}" type="slidenum">
              <a:rPr lang="pl-PL" smtClean="0"/>
              <a:pPr/>
              <a:t>‹#›</a:t>
            </a:fld>
            <a:endParaRPr lang="pl-PL"/>
          </a:p>
        </p:txBody>
      </p:sp>
    </p:spTree>
    <p:extLst>
      <p:ext uri="{BB962C8B-B14F-4D97-AF65-F5344CB8AC3E}">
        <p14:creationId xmlns:p14="http://schemas.microsoft.com/office/powerpoint/2010/main" val="99091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1412777"/>
            <a:ext cx="8496944" cy="2304256"/>
          </a:xfrm>
        </p:spPr>
        <p:txBody>
          <a:bodyPr>
            <a:normAutofit/>
          </a:bodyPr>
          <a:lstStyle/>
          <a:p>
            <a:r>
              <a:rPr lang="pl-PL" sz="2400" b="1" dirty="0">
                <a:latin typeface="Times New Roman" panose="02020603050405020304" pitchFamily="18" charset="0"/>
                <a:cs typeface="Times New Roman" panose="02020603050405020304" pitchFamily="18" charset="0"/>
              </a:rPr>
              <a:t>Typy</a:t>
            </a:r>
            <a:r>
              <a:rPr lang="cs-CZ" sz="2400" b="1" dirty="0">
                <a:latin typeface="Times New Roman" panose="02020603050405020304" pitchFamily="18" charset="0"/>
                <a:cs typeface="Times New Roman" panose="02020603050405020304" pitchFamily="18" charset="0"/>
              </a:rPr>
              <a:t> dat a sémantická koherence kognitivní definice (na příkladu polského pojmu OJCZYZNA </a:t>
            </a:r>
            <a:r>
              <a:rPr lang="en-US" sz="2400" b="1" dirty="0">
                <a:latin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cs typeface="Times New Roman" panose="02020603050405020304" pitchFamily="18" charset="0"/>
              </a:rPr>
              <a:t>(„vlast</a:t>
            </a:r>
            <a:r>
              <a:rPr lang="en-US" sz="2400" b="1" dirty="0">
                <a:latin typeface="Times New Roman" panose="02020603050405020304" pitchFamily="18" charset="0"/>
                <a:cs typeface="Times New Roman" panose="02020603050405020304" pitchFamily="18" charset="0"/>
              </a:rPr>
              <a:t>”</a:t>
            </a:r>
            <a:r>
              <a:rPr lang="cs-CZ" sz="2400" b="1" dirty="0">
                <a:latin typeface="Times New Roman" panose="02020603050405020304" pitchFamily="18" charset="0"/>
                <a:cs typeface="Times New Roman" panose="02020603050405020304" pitchFamily="18" charset="0"/>
              </a:rPr>
              <a:t>)</a:t>
            </a:r>
            <a:br>
              <a:rPr lang="en-US" sz="800" baseline="0" dirty="0"/>
            </a:br>
            <a:br>
              <a:rPr lang="pl-PL" sz="2400" dirty="0">
                <a:latin typeface="Times New Roman" panose="02020603050405020304" pitchFamily="18" charset="0"/>
                <a:cs typeface="Times New Roman" panose="02020603050405020304" pitchFamily="18" charset="0"/>
              </a:rPr>
            </a:br>
            <a:endParaRPr lang="pl-PL" sz="2400" dirty="0">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107504" y="3861048"/>
            <a:ext cx="9036496" cy="2996952"/>
          </a:xfrm>
        </p:spPr>
        <p:txBody>
          <a:bodyPr>
            <a:normAutofit fontScale="85000" lnSpcReduction="20000"/>
          </a:bodyPr>
          <a:lstStyle/>
          <a:p>
            <a:pPr>
              <a:spcBef>
                <a:spcPts val="0"/>
              </a:spcBef>
            </a:pPr>
            <a:r>
              <a:rPr lang="pl-PL" sz="2500" b="1" dirty="0">
                <a:solidFill>
                  <a:schemeClr val="tx1"/>
                </a:solidFill>
                <a:latin typeface="Times New Roman" panose="02020603050405020304" pitchFamily="18" charset="0"/>
                <a:cs typeface="Times New Roman" panose="02020603050405020304" pitchFamily="18" charset="0"/>
              </a:rPr>
              <a:t>Stanisława </a:t>
            </a:r>
            <a:r>
              <a:rPr lang="pl-PL" sz="2500" b="1" dirty="0" err="1">
                <a:solidFill>
                  <a:schemeClr val="tx1"/>
                </a:solidFill>
                <a:latin typeface="Times New Roman" panose="02020603050405020304" pitchFamily="18" charset="0"/>
                <a:cs typeface="Times New Roman" panose="02020603050405020304" pitchFamily="18" charset="0"/>
              </a:rPr>
              <a:t>Niebrzegowska</a:t>
            </a:r>
            <a:r>
              <a:rPr lang="pl-PL" sz="2500" b="1" dirty="0">
                <a:solidFill>
                  <a:schemeClr val="tx1"/>
                </a:solidFill>
                <a:latin typeface="Times New Roman" panose="02020603050405020304" pitchFamily="18" charset="0"/>
                <a:cs typeface="Times New Roman" panose="02020603050405020304" pitchFamily="18" charset="0"/>
              </a:rPr>
              <a:t>-Bartmińska</a:t>
            </a:r>
          </a:p>
          <a:p>
            <a:pPr>
              <a:spcBef>
                <a:spcPts val="0"/>
              </a:spcBef>
            </a:pPr>
            <a:r>
              <a:rPr lang="pl-PL" sz="2500" b="1" dirty="0">
                <a:solidFill>
                  <a:schemeClr val="tx1"/>
                </a:solidFill>
                <a:latin typeface="Times New Roman" panose="02020603050405020304" pitchFamily="18" charset="0"/>
                <a:cs typeface="Times New Roman" panose="02020603050405020304" pitchFamily="18" charset="0"/>
              </a:rPr>
              <a:t>UMCS, Lublin, Polska</a:t>
            </a:r>
          </a:p>
          <a:p>
            <a:pPr>
              <a:spcBef>
                <a:spcPts val="100"/>
              </a:spcBef>
              <a:spcAft>
                <a:spcPts val="100"/>
              </a:spcAft>
            </a:pPr>
            <a:endParaRPr lang="pl-PL" altLang="pl-PL" sz="2500" b="1" dirty="0">
              <a:solidFill>
                <a:srgbClr val="FF0000"/>
              </a:solidFill>
              <a:latin typeface="Times New Roman" pitchFamily="16" charset="0"/>
            </a:endParaRPr>
          </a:p>
          <a:p>
            <a:pPr>
              <a:spcBef>
                <a:spcPts val="0"/>
              </a:spcBef>
            </a:pPr>
            <a:r>
              <a:rPr lang="en-GB" altLang="pl-PL" sz="2500" b="1" dirty="0">
                <a:solidFill>
                  <a:srgbClr val="FF0000"/>
                </a:solidFill>
                <a:latin typeface="Times New Roman" pitchFamily="16" charset="0"/>
              </a:rPr>
              <a:t>grant NCBR BP-B-15-001-22, ZFIN: 00000060 </a:t>
            </a:r>
          </a:p>
          <a:p>
            <a:pPr>
              <a:spcBef>
                <a:spcPts val="0"/>
              </a:spcBef>
            </a:pPr>
            <a:r>
              <a:rPr lang="en-GB" altLang="pl-PL" sz="2500" b="1" i="1" dirty="0" err="1">
                <a:solidFill>
                  <a:srgbClr val="FF0000"/>
                </a:solidFill>
                <a:latin typeface="Times New Roman" pitchFamily="16" charset="0"/>
              </a:rPr>
              <a:t>Koncept</a:t>
            </a:r>
            <a:r>
              <a:rPr lang="en-GB" altLang="pl-PL" sz="2500" b="1" i="1" dirty="0">
                <a:solidFill>
                  <a:srgbClr val="FF0000"/>
                </a:solidFill>
                <a:latin typeface="Times New Roman" pitchFamily="16" charset="0"/>
              </a:rPr>
              <a:t> OJCZYZNA </a:t>
            </a:r>
            <a:r>
              <a:rPr lang="en-GB" altLang="pl-PL" sz="2500" b="1" i="1" dirty="0" err="1">
                <a:solidFill>
                  <a:srgbClr val="FF0000"/>
                </a:solidFill>
                <a:latin typeface="Times New Roman" pitchFamily="16" charset="0"/>
              </a:rPr>
              <a:t>i</a:t>
            </a:r>
            <a:r>
              <a:rPr lang="en-GB" altLang="pl-PL" sz="2500" b="1" i="1" dirty="0">
                <a:solidFill>
                  <a:srgbClr val="FF0000"/>
                </a:solidFill>
                <a:latin typeface="Times New Roman" pitchFamily="16" charset="0"/>
              </a:rPr>
              <a:t> РАДЗІМА w </a:t>
            </a:r>
            <a:r>
              <a:rPr lang="en-GB" altLang="pl-PL" sz="2500" b="1" i="1" dirty="0" err="1">
                <a:solidFill>
                  <a:srgbClr val="FF0000"/>
                </a:solidFill>
                <a:latin typeface="Times New Roman" pitchFamily="16" charset="0"/>
              </a:rPr>
              <a:t>świadomości</a:t>
            </a:r>
            <a:r>
              <a:rPr lang="en-GB" altLang="pl-PL" sz="2500" b="1" i="1" dirty="0">
                <a:solidFill>
                  <a:srgbClr val="FF0000"/>
                </a:solidFill>
                <a:latin typeface="Times New Roman" pitchFamily="16" charset="0"/>
              </a:rPr>
              <a:t> </a:t>
            </a:r>
            <a:r>
              <a:rPr lang="en-GB" altLang="pl-PL" sz="2500" b="1" i="1" dirty="0" err="1">
                <a:solidFill>
                  <a:srgbClr val="FF0000"/>
                </a:solidFill>
                <a:latin typeface="Times New Roman" pitchFamily="16" charset="0"/>
              </a:rPr>
              <a:t>Polaków</a:t>
            </a:r>
            <a:r>
              <a:rPr lang="en-GB" altLang="pl-PL" sz="2500" b="1" i="1" dirty="0">
                <a:solidFill>
                  <a:srgbClr val="FF0000"/>
                </a:solidFill>
                <a:latin typeface="Times New Roman" pitchFamily="16" charset="0"/>
              </a:rPr>
              <a:t> </a:t>
            </a:r>
            <a:r>
              <a:rPr lang="en-GB" altLang="pl-PL" sz="2500" b="1" i="1" dirty="0" err="1">
                <a:solidFill>
                  <a:srgbClr val="FF0000"/>
                </a:solidFill>
                <a:latin typeface="Times New Roman" pitchFamily="16" charset="0"/>
              </a:rPr>
              <a:t>i</a:t>
            </a:r>
            <a:r>
              <a:rPr lang="en-GB" altLang="pl-PL" sz="2500" b="1" i="1" dirty="0">
                <a:solidFill>
                  <a:srgbClr val="FF0000"/>
                </a:solidFill>
                <a:latin typeface="Times New Roman" pitchFamily="16" charset="0"/>
              </a:rPr>
              <a:t> </a:t>
            </a:r>
            <a:r>
              <a:rPr lang="en-GB" altLang="pl-PL" sz="2500" b="1" i="1" dirty="0" err="1">
                <a:solidFill>
                  <a:srgbClr val="FF0000"/>
                </a:solidFill>
                <a:latin typeface="Times New Roman" pitchFamily="16" charset="0"/>
              </a:rPr>
              <a:t>Białorusinów</a:t>
            </a:r>
            <a:r>
              <a:rPr lang="en-GB" altLang="pl-PL" sz="2500" b="1" i="1" dirty="0">
                <a:solidFill>
                  <a:srgbClr val="FF0000"/>
                </a:solidFill>
                <a:latin typeface="Times New Roman" pitchFamily="16" charset="0"/>
              </a:rPr>
              <a:t>. </a:t>
            </a:r>
          </a:p>
          <a:p>
            <a:pPr>
              <a:spcBef>
                <a:spcPts val="0"/>
              </a:spcBef>
            </a:pPr>
            <a:r>
              <a:rPr lang="en-GB" altLang="pl-PL" sz="2500" b="1" i="1" dirty="0" err="1">
                <a:solidFill>
                  <a:srgbClr val="FF0000"/>
                </a:solidFill>
                <a:latin typeface="Times New Roman" pitchFamily="16" charset="0"/>
              </a:rPr>
              <a:t>Studium</a:t>
            </a:r>
            <a:r>
              <a:rPr lang="en-GB" altLang="pl-PL" sz="2500" b="1" i="1" dirty="0">
                <a:solidFill>
                  <a:srgbClr val="FF0000"/>
                </a:solidFill>
                <a:latin typeface="Times New Roman" pitchFamily="16" charset="0"/>
              </a:rPr>
              <a:t> </a:t>
            </a:r>
            <a:r>
              <a:rPr lang="en-GB" altLang="pl-PL" sz="2500" b="1" i="1" dirty="0" err="1">
                <a:solidFill>
                  <a:srgbClr val="FF0000"/>
                </a:solidFill>
                <a:latin typeface="Times New Roman" pitchFamily="16" charset="0"/>
              </a:rPr>
              <a:t>etnolingwistyczne</a:t>
            </a:r>
            <a:endParaRPr lang="en-GB" altLang="pl-PL" sz="2500" b="1" i="1" dirty="0">
              <a:solidFill>
                <a:srgbClr val="FF0000"/>
              </a:solidFill>
              <a:latin typeface="Times New Roman" pitchFamily="16" charset="0"/>
            </a:endParaRPr>
          </a:p>
          <a:p>
            <a:endParaRPr lang="pl-PL" altLang="pl-PL" sz="2800" i="1" dirty="0">
              <a:solidFill>
                <a:schemeClr val="tx1"/>
              </a:solidFill>
              <a:latin typeface="Times New Roman" pitchFamily="18" charset="0"/>
              <a:cs typeface="Times New Roman" pitchFamily="18" charset="0"/>
            </a:endParaRPr>
          </a:p>
          <a:p>
            <a:endParaRPr lang="pl-PL" sz="2800" dirty="0"/>
          </a:p>
          <a:p>
            <a:endParaRPr lang="pl-PL" sz="1800" dirty="0"/>
          </a:p>
          <a:p>
            <a:pPr>
              <a:spcBef>
                <a:spcPts val="0"/>
              </a:spcBef>
            </a:pPr>
            <a:r>
              <a:rPr lang="pl-PL" sz="1600" dirty="0">
                <a:latin typeface="Times New Roman" panose="02020603050405020304" pitchFamily="18" charset="0"/>
                <a:cs typeface="Times New Roman" panose="02020603050405020304" pitchFamily="18" charset="0"/>
              </a:rPr>
              <a:t>„</a:t>
            </a:r>
            <a:endParaRPr lang="pl-PL" sz="18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5517232"/>
            <a:ext cx="1450975" cy="16669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86505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8D3017C7-95C7-CC0A-7E82-40F5B63816D3}"/>
              </a:ext>
            </a:extLst>
          </p:cNvPr>
          <p:cNvPicPr>
            <a:picLocks noGrp="1" noChangeAspect="1"/>
          </p:cNvPicPr>
          <p:nvPr>
            <p:ph idx="1"/>
          </p:nvPr>
        </p:nvPicPr>
        <p:blipFill>
          <a:blip r:embed="rId3"/>
          <a:stretch>
            <a:fillRect/>
          </a:stretch>
        </p:blipFill>
        <p:spPr>
          <a:xfrm>
            <a:off x="5966621" y="2852936"/>
            <a:ext cx="3177379" cy="3168352"/>
          </a:xfrm>
          <a:prstGeom prst="rect">
            <a:avLst/>
          </a:prstGeom>
        </p:spPr>
      </p:pic>
      <p:sp>
        <p:nvSpPr>
          <p:cNvPr id="6" name="TextovéPole 5">
            <a:extLst>
              <a:ext uri="{FF2B5EF4-FFF2-40B4-BE49-F238E27FC236}">
                <a16:creationId xmlns:a16="http://schemas.microsoft.com/office/drawing/2014/main" id="{E2B7E662-2D4E-0ED6-9918-BA0A01E2AA1B}"/>
              </a:ext>
            </a:extLst>
          </p:cNvPr>
          <p:cNvSpPr txBox="1"/>
          <p:nvPr/>
        </p:nvSpPr>
        <p:spPr>
          <a:xfrm>
            <a:off x="539552" y="1196752"/>
            <a:ext cx="7404782" cy="3970318"/>
          </a:xfrm>
          <a:prstGeom prst="rect">
            <a:avLst/>
          </a:prstGeom>
          <a:noFill/>
        </p:spPr>
        <p:txBody>
          <a:bodyPr wrap="square">
            <a:spAutoFit/>
          </a:bodyPr>
          <a:lstStyle/>
          <a:p>
            <a:r>
              <a:rPr lang="cs-CZ" dirty="0"/>
              <a:t>Co je podle tebe </a:t>
            </a:r>
            <a:r>
              <a:rPr lang="cs-CZ" i="1" dirty="0" err="1"/>
              <a:t>ojczyzna</a:t>
            </a:r>
            <a:r>
              <a:rPr lang="cs-CZ" dirty="0"/>
              <a:t> (vlast)?</a:t>
            </a:r>
          </a:p>
          <a:p>
            <a:r>
              <a:rPr lang="cs-CZ" dirty="0"/>
              <a:t>Jaké pojmy se ti spojují s o.?</a:t>
            </a:r>
          </a:p>
          <a:p>
            <a:r>
              <a:rPr lang="cs-CZ" dirty="0"/>
              <a:t>Co dokazuje, že se jedná o opravdovou / pravou o. ? Co svědčí o tom, že jde o opravdovou o.?</a:t>
            </a:r>
          </a:p>
          <a:p>
            <a:r>
              <a:rPr lang="cs-CZ" dirty="0"/>
              <a:t>Jaká slova lze užít namísto slova </a:t>
            </a:r>
            <a:r>
              <a:rPr lang="cs-CZ" i="1" dirty="0" err="1"/>
              <a:t>ojczyzna</a:t>
            </a:r>
            <a:r>
              <a:rPr lang="cs-CZ" dirty="0"/>
              <a:t>?</a:t>
            </a:r>
          </a:p>
          <a:p>
            <a:r>
              <a:rPr lang="cs-CZ" dirty="0"/>
              <a:t>Uveďte výrazy opačné ke slovu </a:t>
            </a:r>
            <a:r>
              <a:rPr lang="cs-CZ" i="1" dirty="0" err="1"/>
              <a:t>ojczyzna</a:t>
            </a:r>
            <a:r>
              <a:rPr lang="cs-CZ" dirty="0"/>
              <a:t>. / Co je opakem o.?</a:t>
            </a:r>
          </a:p>
          <a:p>
            <a:r>
              <a:rPr lang="cs-CZ" dirty="0"/>
              <a:t>Doplňte větu: X</a:t>
            </a:r>
            <a:r>
              <a:rPr lang="cs-CZ" i="1" dirty="0"/>
              <a:t> je </a:t>
            </a:r>
            <a:r>
              <a:rPr lang="cs-CZ" i="1" dirty="0" err="1"/>
              <a:t>ojczyzna</a:t>
            </a:r>
            <a:r>
              <a:rPr lang="cs-CZ" i="1" dirty="0"/>
              <a:t>, ale...</a:t>
            </a:r>
          </a:p>
          <a:p>
            <a:r>
              <a:rPr lang="cs-CZ" dirty="0"/>
              <a:t>Jakými slovy můžete označit lidi, kteří mají stejnou o. jako vy?</a:t>
            </a:r>
          </a:p>
          <a:p>
            <a:r>
              <a:rPr lang="cs-CZ" dirty="0"/>
              <a:t>Uveďte přísloví a rčení, která obsahují slovo </a:t>
            </a:r>
            <a:r>
              <a:rPr lang="cs-CZ" i="1" dirty="0" err="1"/>
              <a:t>ojczyzna</a:t>
            </a:r>
            <a:r>
              <a:rPr lang="cs-CZ" i="1" dirty="0"/>
              <a:t>.</a:t>
            </a:r>
            <a:endParaRPr lang="cs-CZ" dirty="0"/>
          </a:p>
          <a:p>
            <a:endParaRPr lang="cs-CZ" dirty="0"/>
          </a:p>
          <a:p>
            <a:r>
              <a:rPr lang="cs-CZ" dirty="0"/>
              <a:t>N (počet respondentů) = 103</a:t>
            </a:r>
          </a:p>
          <a:p>
            <a:r>
              <a:rPr lang="cs-CZ" dirty="0"/>
              <a:t>W (počet citátových vyjádření) = 485</a:t>
            </a:r>
          </a:p>
          <a:p>
            <a:r>
              <a:rPr lang="cs-CZ" dirty="0"/>
              <a:t>D (počet opisných výrazů) = 38</a:t>
            </a:r>
          </a:p>
          <a:p>
            <a:r>
              <a:rPr lang="cs-CZ" dirty="0"/>
              <a:t>Ws (index stereotypizace) = 36,494</a:t>
            </a:r>
          </a:p>
        </p:txBody>
      </p:sp>
      <p:sp>
        <p:nvSpPr>
          <p:cNvPr id="8" name="Nadpis 7">
            <a:extLst>
              <a:ext uri="{FF2B5EF4-FFF2-40B4-BE49-F238E27FC236}">
                <a16:creationId xmlns:a16="http://schemas.microsoft.com/office/drawing/2014/main" id="{0AC9E325-82B9-CBEF-809F-D5EDEC665750}"/>
              </a:ext>
            </a:extLst>
          </p:cNvPr>
          <p:cNvSpPr>
            <a:spLocks noGrp="1"/>
          </p:cNvSpPr>
          <p:nvPr>
            <p:ph type="title"/>
          </p:nvPr>
        </p:nvSpPr>
        <p:spPr>
          <a:xfrm>
            <a:off x="395536" y="274638"/>
            <a:ext cx="8291264" cy="778098"/>
          </a:xfrm>
        </p:spPr>
        <p:txBody>
          <a:bodyPr>
            <a:normAutofit fontScale="90000"/>
          </a:bodyPr>
          <a:lstStyle/>
          <a:p>
            <a:br>
              <a:rPr lang="cs-CZ" dirty="0"/>
            </a:br>
            <a:r>
              <a:rPr lang="cs-CZ" dirty="0"/>
              <a:t>8 typů otázek / pokynů:</a:t>
            </a:r>
            <a:br>
              <a:rPr lang="cs-CZ" dirty="0"/>
            </a:br>
            <a:endParaRPr lang="cs-CZ" dirty="0"/>
          </a:p>
        </p:txBody>
      </p:sp>
    </p:spTree>
    <p:extLst>
      <p:ext uri="{BB962C8B-B14F-4D97-AF65-F5344CB8AC3E}">
        <p14:creationId xmlns:p14="http://schemas.microsoft.com/office/powerpoint/2010/main" val="417714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504" y="0"/>
            <a:ext cx="9036496" cy="731837"/>
          </a:xfrm>
        </p:spPr>
        <p:txBody>
          <a:bodyPr>
            <a:normAutofit/>
          </a:bodyPr>
          <a:lstStyle/>
          <a:p>
            <a:r>
              <a:rPr lang="pl-PL" sz="2400" b="1" dirty="0">
                <a:latin typeface="Times New Roman" panose="02020603050405020304" pitchFamily="18" charset="0"/>
                <a:cs typeface="Times New Roman" panose="02020603050405020304" pitchFamily="18" charset="0"/>
              </a:rPr>
              <a:t>Ojczyna / vlast  je:</a:t>
            </a:r>
          </a:p>
        </p:txBody>
      </p:sp>
      <p:sp>
        <p:nvSpPr>
          <p:cNvPr id="3" name="Symbol zastępczy zawartości 2"/>
          <p:cNvSpPr>
            <a:spLocks noGrp="1"/>
          </p:cNvSpPr>
          <p:nvPr>
            <p:ph sz="half" idx="1"/>
          </p:nvPr>
        </p:nvSpPr>
        <p:spPr>
          <a:xfrm>
            <a:off x="457200" y="731838"/>
            <a:ext cx="4330824" cy="5394326"/>
          </a:xfrm>
        </p:spPr>
        <p:txBody>
          <a:bodyPr>
            <a:normAutofit fontScale="85000" lnSpcReduction="20000"/>
          </a:bodyPr>
          <a:lstStyle/>
          <a:p>
            <a:pPr lvl="0">
              <a:spcBef>
                <a:spcPts val="0"/>
              </a:spcBef>
            </a:pPr>
            <a:r>
              <a:rPr lang="pl-PL" sz="1800" dirty="0">
                <a:latin typeface="Times New Roman" panose="02020603050405020304" pitchFamily="18" charset="0"/>
                <a:cs typeface="Times New Roman" panose="02020603050405020304" pitchFamily="18" charset="0"/>
              </a:rPr>
              <a:t>miejsce (L) / </a:t>
            </a:r>
            <a:r>
              <a:rPr lang="pl-PL" sz="1800" b="1" dirty="0">
                <a:latin typeface="Times New Roman" panose="02020603050405020304" pitchFamily="18" charset="0"/>
                <a:cs typeface="Times New Roman" panose="02020603050405020304" pitchFamily="18" charset="0"/>
              </a:rPr>
              <a:t>místo</a:t>
            </a:r>
            <a:r>
              <a:rPr lang="pl-PL" sz="1800" dirty="0">
                <a:latin typeface="Times New Roman" panose="02020603050405020304" pitchFamily="18" charset="0"/>
                <a:cs typeface="Times New Roman" panose="02020603050405020304" pitchFamily="18" charset="0"/>
              </a:rPr>
              <a:t>; 96/19,793%</a:t>
            </a:r>
          </a:p>
          <a:p>
            <a:pPr lvl="0">
              <a:spcBef>
                <a:spcPts val="0"/>
              </a:spcBef>
            </a:pPr>
            <a:r>
              <a:rPr lang="pl-PL" sz="1800" dirty="0">
                <a:latin typeface="Times New Roman" panose="02020603050405020304" pitchFamily="18" charset="0"/>
                <a:cs typeface="Times New Roman" panose="02020603050405020304" pitchFamily="18" charset="0"/>
              </a:rPr>
              <a:t>kraj (L) / </a:t>
            </a:r>
            <a:r>
              <a:rPr lang="pl-PL" sz="1800" b="1" dirty="0">
                <a:latin typeface="Times New Roman" panose="02020603050405020304" pitchFamily="18" charset="0"/>
                <a:cs typeface="Times New Roman" panose="02020603050405020304" pitchFamily="18" charset="0"/>
              </a:rPr>
              <a:t>země</a:t>
            </a:r>
            <a:r>
              <a:rPr lang="pl-PL" sz="1800" dirty="0">
                <a:latin typeface="Times New Roman" panose="02020603050405020304" pitchFamily="18" charset="0"/>
                <a:cs typeface="Times New Roman" panose="02020603050405020304" pitchFamily="18" charset="0"/>
              </a:rPr>
              <a:t>; 81/16,701%</a:t>
            </a:r>
          </a:p>
          <a:p>
            <a:pPr lvl="0">
              <a:spcBef>
                <a:spcPts val="0"/>
              </a:spcBef>
            </a:pPr>
            <a:r>
              <a:rPr lang="pl-PL" sz="1800" dirty="0">
                <a:latin typeface="Times New Roman" panose="02020603050405020304" pitchFamily="18" charset="0"/>
                <a:cs typeface="Times New Roman" panose="02020603050405020304" pitchFamily="18" charset="0"/>
              </a:rPr>
              <a:t>urodzenie (G) / </a:t>
            </a:r>
            <a:r>
              <a:rPr lang="pl-PL" sz="1800" b="1" dirty="0">
                <a:latin typeface="Times New Roman" panose="02020603050405020304" pitchFamily="18" charset="0"/>
                <a:cs typeface="Times New Roman" panose="02020603050405020304" pitchFamily="18" charset="0"/>
              </a:rPr>
              <a:t>narození</a:t>
            </a:r>
            <a:r>
              <a:rPr lang="pl-PL" sz="1800" dirty="0">
                <a:latin typeface="Times New Roman" panose="02020603050405020304" pitchFamily="18" charset="0"/>
                <a:cs typeface="Times New Roman" panose="02020603050405020304" pitchFamily="18" charset="0"/>
              </a:rPr>
              <a:t>; 66/13,608%</a:t>
            </a:r>
          </a:p>
          <a:p>
            <a:pPr lvl="0">
              <a:spcBef>
                <a:spcPts val="0"/>
              </a:spcBef>
            </a:pPr>
            <a:r>
              <a:rPr lang="pl-PL" sz="1800" dirty="0">
                <a:latin typeface="Times New Roman" panose="02020603050405020304" pitchFamily="18" charset="0"/>
                <a:cs typeface="Times New Roman" panose="02020603050405020304" pitchFamily="18" charset="0"/>
              </a:rPr>
              <a:t>przywiązanie (Psych) / </a:t>
            </a:r>
            <a:r>
              <a:rPr lang="pl-PL" sz="1800" b="1" dirty="0">
                <a:latin typeface="Times New Roman" panose="02020603050405020304" pitchFamily="18" charset="0"/>
                <a:cs typeface="Times New Roman" panose="02020603050405020304" pitchFamily="18" charset="0"/>
              </a:rPr>
              <a:t>vazba</a:t>
            </a:r>
            <a:r>
              <a:rPr lang="pl-PL" sz="1800" dirty="0">
                <a:latin typeface="Times New Roman" panose="02020603050405020304" pitchFamily="18" charset="0"/>
                <a:cs typeface="Times New Roman" panose="02020603050405020304" pitchFamily="18" charset="0"/>
              </a:rPr>
              <a:t>; 31/6,391%</a:t>
            </a:r>
          </a:p>
          <a:p>
            <a:pPr lvl="0">
              <a:spcBef>
                <a:spcPts val="0"/>
              </a:spcBef>
            </a:pPr>
            <a:r>
              <a:rPr lang="pl-PL" sz="1800" dirty="0">
                <a:latin typeface="Times New Roman" panose="02020603050405020304" pitchFamily="18" charset="0"/>
                <a:cs typeface="Times New Roman" panose="02020603050405020304" pitchFamily="18" charset="0"/>
              </a:rPr>
              <a:t>zamieszkanie (Byt) / </a:t>
            </a:r>
            <a:r>
              <a:rPr lang="pl-PL" sz="1800" b="1" dirty="0">
                <a:latin typeface="Times New Roman" panose="02020603050405020304" pitchFamily="18" charset="0"/>
                <a:cs typeface="Times New Roman" panose="02020603050405020304" pitchFamily="18" charset="0"/>
              </a:rPr>
              <a:t>bydlení</a:t>
            </a:r>
            <a:r>
              <a:rPr lang="pl-PL" sz="1800" dirty="0">
                <a:latin typeface="Times New Roman" panose="02020603050405020304" pitchFamily="18" charset="0"/>
                <a:cs typeface="Times New Roman" panose="02020603050405020304" pitchFamily="18" charset="0"/>
              </a:rPr>
              <a:t>; 28/5,773%</a:t>
            </a:r>
          </a:p>
          <a:p>
            <a:pPr lvl="0">
              <a:spcBef>
                <a:spcPts val="0"/>
              </a:spcBef>
            </a:pPr>
            <a:r>
              <a:rPr lang="pl-PL" sz="1800" dirty="0">
                <a:latin typeface="Times New Roman" panose="02020603050405020304" pitchFamily="18" charset="0"/>
                <a:cs typeface="Times New Roman" panose="02020603050405020304" pitchFamily="18" charset="0"/>
              </a:rPr>
              <a:t>dom (Byt) / </a:t>
            </a:r>
            <a:r>
              <a:rPr lang="pl-PL" sz="1800" b="1" dirty="0">
                <a:latin typeface="Times New Roman" panose="02020603050405020304" pitchFamily="18" charset="0"/>
                <a:cs typeface="Times New Roman" panose="02020603050405020304" pitchFamily="18" charset="0"/>
              </a:rPr>
              <a:t>dům – domov</a:t>
            </a:r>
            <a:r>
              <a:rPr lang="pl-PL" sz="1800" dirty="0">
                <a:latin typeface="Times New Roman" panose="02020603050405020304" pitchFamily="18" charset="0"/>
                <a:cs typeface="Times New Roman" panose="02020603050405020304" pitchFamily="18" charset="0"/>
              </a:rPr>
              <a:t>; 25/5,154%</a:t>
            </a:r>
          </a:p>
          <a:p>
            <a:pPr lvl="0">
              <a:spcBef>
                <a:spcPts val="0"/>
              </a:spcBef>
            </a:pPr>
            <a:r>
              <a:rPr lang="pl-PL" sz="1800" dirty="0">
                <a:latin typeface="Times New Roman" panose="02020603050405020304" pitchFamily="18" charset="0"/>
                <a:cs typeface="Times New Roman" panose="02020603050405020304" pitchFamily="18" charset="0"/>
              </a:rPr>
              <a:t>poczucie przynależności (Psych) / </a:t>
            </a:r>
            <a:r>
              <a:rPr lang="pl-PL" sz="1800" b="1" dirty="0">
                <a:latin typeface="Times New Roman" panose="02020603050405020304" pitchFamily="18" charset="0"/>
                <a:cs typeface="Times New Roman" panose="02020603050405020304" pitchFamily="18" charset="0"/>
              </a:rPr>
              <a:t>pocit příslušnosti</a:t>
            </a:r>
            <a:r>
              <a:rPr lang="pl-PL" sz="1800" dirty="0">
                <a:latin typeface="Times New Roman" panose="02020603050405020304" pitchFamily="18" charset="0"/>
                <a:cs typeface="Times New Roman" panose="02020603050405020304" pitchFamily="18" charset="0"/>
              </a:rPr>
              <a:t>; 19/3,917%</a:t>
            </a:r>
          </a:p>
          <a:p>
            <a:pPr lvl="0">
              <a:spcBef>
                <a:spcPts val="0"/>
              </a:spcBef>
            </a:pPr>
            <a:r>
              <a:rPr lang="pl-PL" sz="1800" dirty="0">
                <a:latin typeface="Times New Roman" panose="02020603050405020304" pitchFamily="18" charset="0"/>
                <a:cs typeface="Times New Roman" panose="02020603050405020304" pitchFamily="18" charset="0"/>
              </a:rPr>
              <a:t>wychowanie (Byt) / </a:t>
            </a:r>
            <a:r>
              <a:rPr lang="pl-PL" sz="1800" b="1" dirty="0">
                <a:latin typeface="Times New Roman" panose="02020603050405020304" pitchFamily="18" charset="0"/>
                <a:cs typeface="Times New Roman" panose="02020603050405020304" pitchFamily="18" charset="0"/>
              </a:rPr>
              <a:t>výchova</a:t>
            </a:r>
            <a:r>
              <a:rPr lang="pl-PL" sz="1800" dirty="0">
                <a:latin typeface="Times New Roman" panose="02020603050405020304" pitchFamily="18" charset="0"/>
                <a:cs typeface="Times New Roman" panose="02020603050405020304" pitchFamily="18" charset="0"/>
              </a:rPr>
              <a:t>; 16/3,298%</a:t>
            </a:r>
          </a:p>
          <a:p>
            <a:pPr lvl="0">
              <a:spcBef>
                <a:spcPts val="0"/>
              </a:spcBef>
            </a:pPr>
            <a:r>
              <a:rPr lang="pl-PL" sz="1800" dirty="0">
                <a:latin typeface="Times New Roman" panose="02020603050405020304" pitchFamily="18" charset="0"/>
                <a:cs typeface="Times New Roman" panose="02020603050405020304" pitchFamily="18" charset="0"/>
              </a:rPr>
              <a:t>historia (H) / </a:t>
            </a:r>
            <a:r>
              <a:rPr lang="pl-PL" sz="1800" b="1" dirty="0">
                <a:latin typeface="Times New Roman" panose="02020603050405020304" pitchFamily="18" charset="0"/>
                <a:cs typeface="Times New Roman" panose="02020603050405020304" pitchFamily="18" charset="0"/>
              </a:rPr>
              <a:t>historie</a:t>
            </a:r>
            <a:r>
              <a:rPr lang="pl-PL" sz="1800" dirty="0">
                <a:latin typeface="Times New Roman" panose="02020603050405020304" pitchFamily="18" charset="0"/>
                <a:cs typeface="Times New Roman" panose="02020603050405020304" pitchFamily="18" charset="0"/>
              </a:rPr>
              <a:t>; 13/2,680%</a:t>
            </a:r>
          </a:p>
          <a:p>
            <a:pPr lvl="0">
              <a:spcBef>
                <a:spcPts val="0"/>
              </a:spcBef>
            </a:pPr>
            <a:r>
              <a:rPr lang="pl-PL" sz="1800" dirty="0">
                <a:latin typeface="Times New Roman" panose="02020603050405020304" pitchFamily="18" charset="0"/>
                <a:cs typeface="Times New Roman" panose="02020603050405020304" pitchFamily="18" charset="0"/>
              </a:rPr>
              <a:t>państwo (I) / stát; 10/2,061%</a:t>
            </a:r>
          </a:p>
          <a:p>
            <a:pPr lvl="0">
              <a:spcBef>
                <a:spcPts val="0"/>
              </a:spcBef>
            </a:pPr>
            <a:r>
              <a:rPr lang="pl-PL" sz="1800" dirty="0">
                <a:latin typeface="Times New Roman" panose="02020603050405020304" pitchFamily="18" charset="0"/>
                <a:cs typeface="Times New Roman" panose="02020603050405020304" pitchFamily="18" charset="0"/>
              </a:rPr>
              <a:t>bezpieczeństwo (Psych) / </a:t>
            </a:r>
            <a:r>
              <a:rPr lang="pl-PL" sz="1800" b="1" dirty="0">
                <a:latin typeface="Times New Roman" panose="02020603050405020304" pitchFamily="18" charset="0"/>
                <a:cs typeface="Times New Roman" panose="02020603050405020304" pitchFamily="18" charset="0"/>
              </a:rPr>
              <a:t>bezpečí</a:t>
            </a:r>
            <a:r>
              <a:rPr lang="pl-PL" sz="1800" dirty="0">
                <a:latin typeface="Times New Roman" panose="02020603050405020304" pitchFamily="18" charset="0"/>
                <a:cs typeface="Times New Roman" panose="02020603050405020304" pitchFamily="18" charset="0"/>
              </a:rPr>
              <a:t>; 10/2,061%</a:t>
            </a:r>
          </a:p>
          <a:p>
            <a:pPr lvl="0">
              <a:spcBef>
                <a:spcPts val="0"/>
              </a:spcBef>
            </a:pPr>
            <a:r>
              <a:rPr lang="pl-PL" sz="1800" dirty="0">
                <a:latin typeface="Times New Roman" panose="02020603050405020304" pitchFamily="18" charset="0"/>
                <a:cs typeface="Times New Roman" panose="02020603050405020304" pitchFamily="18" charset="0"/>
              </a:rPr>
              <a:t>język ojczysty (K) / </a:t>
            </a:r>
            <a:r>
              <a:rPr lang="pl-PL" sz="1800" b="1" dirty="0">
                <a:latin typeface="Times New Roman" panose="02020603050405020304" pitchFamily="18" charset="0"/>
                <a:cs typeface="Times New Roman" panose="02020603050405020304" pitchFamily="18" charset="0"/>
              </a:rPr>
              <a:t>mateřský jazyk</a:t>
            </a:r>
            <a:r>
              <a:rPr lang="pl-PL" sz="1800" dirty="0">
                <a:latin typeface="Times New Roman" panose="02020603050405020304" pitchFamily="18" charset="0"/>
                <a:cs typeface="Times New Roman" panose="02020603050405020304" pitchFamily="18" charset="0"/>
              </a:rPr>
              <a:t>; 9/1,855%</a:t>
            </a:r>
          </a:p>
          <a:p>
            <a:pPr lvl="0">
              <a:spcBef>
                <a:spcPts val="0"/>
              </a:spcBef>
            </a:pPr>
            <a:r>
              <a:rPr lang="pl-PL" sz="1800" dirty="0">
                <a:latin typeface="Times New Roman" panose="02020603050405020304" pitchFamily="18" charset="0"/>
                <a:cs typeface="Times New Roman" panose="02020603050405020304" pitchFamily="18" charset="0"/>
              </a:rPr>
              <a:t>kultura (K) / </a:t>
            </a:r>
            <a:r>
              <a:rPr lang="pl-PL" sz="1800" b="1" dirty="0">
                <a:latin typeface="Times New Roman" panose="02020603050405020304" pitchFamily="18" charset="0"/>
                <a:cs typeface="Times New Roman" panose="02020603050405020304" pitchFamily="18" charset="0"/>
              </a:rPr>
              <a:t>kultura</a:t>
            </a:r>
            <a:r>
              <a:rPr lang="pl-PL" sz="1800" dirty="0">
                <a:latin typeface="Times New Roman" panose="02020603050405020304" pitchFamily="18" charset="0"/>
                <a:cs typeface="Times New Roman" panose="02020603050405020304" pitchFamily="18" charset="0"/>
              </a:rPr>
              <a:t>; 9/1,855%</a:t>
            </a:r>
          </a:p>
          <a:p>
            <a:pPr lvl="0">
              <a:spcBef>
                <a:spcPts val="0"/>
              </a:spcBef>
            </a:pPr>
            <a:r>
              <a:rPr lang="pl-PL" sz="1800" dirty="0">
                <a:latin typeface="Times New Roman" panose="02020603050405020304" pitchFamily="18" charset="0"/>
                <a:cs typeface="Times New Roman" panose="02020603050405020304" pitchFamily="18" charset="0"/>
              </a:rPr>
              <a:t>wspólnota / rodacy (S) / </a:t>
            </a:r>
            <a:r>
              <a:rPr lang="pl-PL" sz="1800" b="1" dirty="0">
                <a:latin typeface="Times New Roman" panose="02020603050405020304" pitchFamily="18" charset="0"/>
                <a:cs typeface="Times New Roman" panose="02020603050405020304" pitchFamily="18" charset="0"/>
              </a:rPr>
              <a:t>společenství, krajané</a:t>
            </a:r>
            <a:r>
              <a:rPr lang="pl-PL" sz="1800" dirty="0">
                <a:latin typeface="Times New Roman" panose="02020603050405020304" pitchFamily="18" charset="0"/>
                <a:cs typeface="Times New Roman" panose="02020603050405020304" pitchFamily="18" charset="0"/>
              </a:rPr>
              <a:t>; 8/1,649%</a:t>
            </a:r>
          </a:p>
          <a:p>
            <a:pPr lvl="0">
              <a:spcBef>
                <a:spcPts val="0"/>
              </a:spcBef>
            </a:pPr>
            <a:r>
              <a:rPr lang="pl-PL" sz="1800" dirty="0">
                <a:latin typeface="Times New Roman" panose="02020603050405020304" pitchFamily="18" charset="0"/>
                <a:cs typeface="Times New Roman" panose="02020603050405020304" pitchFamily="18" charset="0"/>
              </a:rPr>
              <a:t>przestrzeń (L) / </a:t>
            </a:r>
            <a:r>
              <a:rPr lang="pl-PL" sz="1800" b="1" dirty="0">
                <a:latin typeface="Times New Roman" panose="02020603050405020304" pitchFamily="18" charset="0"/>
                <a:cs typeface="Times New Roman" panose="02020603050405020304" pitchFamily="18" charset="0"/>
              </a:rPr>
              <a:t>prostor</a:t>
            </a:r>
            <a:r>
              <a:rPr lang="pl-PL" sz="1800" dirty="0">
                <a:latin typeface="Times New Roman" panose="02020603050405020304" pitchFamily="18" charset="0"/>
                <a:cs typeface="Times New Roman" panose="02020603050405020304" pitchFamily="18" charset="0"/>
              </a:rPr>
              <a:t>; 7/1,443%</a:t>
            </a:r>
          </a:p>
          <a:p>
            <a:pPr lvl="0">
              <a:spcBef>
                <a:spcPts val="0"/>
              </a:spcBef>
            </a:pPr>
            <a:r>
              <a:rPr lang="pl-PL" sz="1800" dirty="0">
                <a:latin typeface="Times New Roman" panose="02020603050405020304" pitchFamily="18" charset="0"/>
                <a:cs typeface="Times New Roman" panose="02020603050405020304" pitchFamily="18" charset="0"/>
              </a:rPr>
              <a:t>naród (X-nar) / </a:t>
            </a:r>
            <a:r>
              <a:rPr lang="pl-PL" sz="1800" b="1" dirty="0">
                <a:latin typeface="Times New Roman" panose="02020603050405020304" pitchFamily="18" charset="0"/>
                <a:cs typeface="Times New Roman" panose="02020603050405020304" pitchFamily="18" charset="0"/>
              </a:rPr>
              <a:t>národ</a:t>
            </a:r>
            <a:r>
              <a:rPr lang="pl-PL" sz="1800" dirty="0">
                <a:latin typeface="Times New Roman" panose="02020603050405020304" pitchFamily="18" charset="0"/>
                <a:cs typeface="Times New Roman" panose="02020603050405020304" pitchFamily="18" charset="0"/>
              </a:rPr>
              <a:t>; 7/1,443%</a:t>
            </a:r>
          </a:p>
          <a:p>
            <a:pPr lvl="0">
              <a:spcBef>
                <a:spcPts val="0"/>
              </a:spcBef>
            </a:pPr>
            <a:r>
              <a:rPr lang="pl-PL" sz="1800" dirty="0">
                <a:latin typeface="Times New Roman" panose="02020603050405020304" pitchFamily="18" charset="0"/>
                <a:cs typeface="Times New Roman" panose="02020603050405020304" pitchFamily="18" charset="0"/>
              </a:rPr>
              <a:t>wspólnota wartości (E) / </a:t>
            </a:r>
            <a:r>
              <a:rPr lang="pl-PL" sz="1800" b="1" dirty="0">
                <a:latin typeface="Times New Roman" panose="02020603050405020304" pitchFamily="18" charset="0"/>
                <a:cs typeface="Times New Roman" panose="02020603050405020304" pitchFamily="18" charset="0"/>
              </a:rPr>
              <a:t>společné hodnoty</a:t>
            </a:r>
            <a:r>
              <a:rPr lang="pl-PL" sz="1800" dirty="0">
                <a:latin typeface="Times New Roman" panose="02020603050405020304" pitchFamily="18" charset="0"/>
                <a:cs typeface="Times New Roman" panose="02020603050405020304" pitchFamily="18" charset="0"/>
              </a:rPr>
              <a:t>; 6/1,237%</a:t>
            </a:r>
          </a:p>
          <a:p>
            <a:pPr lvl="0">
              <a:spcBef>
                <a:spcPts val="0"/>
              </a:spcBef>
            </a:pPr>
            <a:r>
              <a:rPr lang="pl-PL" sz="1800" dirty="0">
                <a:latin typeface="Times New Roman" panose="02020603050405020304" pitchFamily="18" charset="0"/>
                <a:cs typeface="Times New Roman" panose="02020603050405020304" pitchFamily="18" charset="0"/>
              </a:rPr>
              <a:t>grupa ludzi / /społeczność (S) / </a:t>
            </a:r>
            <a:r>
              <a:rPr lang="pl-PL" sz="1800" b="1" dirty="0">
                <a:latin typeface="Times New Roman" panose="02020603050405020304" pitchFamily="18" charset="0"/>
                <a:cs typeface="Times New Roman" panose="02020603050405020304" pitchFamily="18" charset="0"/>
              </a:rPr>
              <a:t>skupina lidí, společenstv</a:t>
            </a:r>
            <a:r>
              <a:rPr lang="pl-PL" sz="1800" dirty="0">
                <a:latin typeface="Times New Roman" panose="02020603050405020304" pitchFamily="18" charset="0"/>
                <a:cs typeface="Times New Roman" panose="02020603050405020304" pitchFamily="18" charset="0"/>
              </a:rPr>
              <a:t>í; 6/1,237%</a:t>
            </a:r>
          </a:p>
          <a:p>
            <a:pPr lvl="0">
              <a:spcBef>
                <a:spcPts val="0"/>
              </a:spcBef>
            </a:pPr>
            <a:r>
              <a:rPr lang="pl-PL" sz="1800" dirty="0">
                <a:latin typeface="Times New Roman" panose="02020603050405020304" pitchFamily="18" charset="0"/>
                <a:cs typeface="Times New Roman" panose="02020603050405020304" pitchFamily="18" charset="0"/>
              </a:rPr>
              <a:t>tradycja (K) / </a:t>
            </a:r>
            <a:r>
              <a:rPr lang="pl-PL" sz="1800" b="1" dirty="0">
                <a:latin typeface="Times New Roman" panose="02020603050405020304" pitchFamily="18" charset="0"/>
                <a:cs typeface="Times New Roman" panose="02020603050405020304" pitchFamily="18" charset="0"/>
              </a:rPr>
              <a:t>tradice</a:t>
            </a:r>
            <a:r>
              <a:rPr lang="pl-PL" sz="1800" dirty="0">
                <a:latin typeface="Times New Roman" panose="02020603050405020304" pitchFamily="18" charset="0"/>
                <a:cs typeface="Times New Roman" panose="02020603050405020304" pitchFamily="18" charset="0"/>
              </a:rPr>
              <a:t>; 6/1,237%</a:t>
            </a:r>
          </a:p>
          <a:p>
            <a:pPr lvl="0">
              <a:spcBef>
                <a:spcPts val="0"/>
              </a:spcBef>
            </a:pPr>
            <a:r>
              <a:rPr lang="pl-PL" sz="1800" dirty="0">
                <a:latin typeface="Times New Roman" panose="02020603050405020304" pitchFamily="18" charset="0"/>
                <a:cs typeface="Times New Roman" panose="02020603050405020304" pitchFamily="18" charset="0"/>
              </a:rPr>
              <a:t>powroty (Byt) / </a:t>
            </a:r>
            <a:r>
              <a:rPr lang="pl-PL" sz="1800" b="1" dirty="0">
                <a:latin typeface="Times New Roman" panose="02020603050405020304" pitchFamily="18" charset="0"/>
                <a:cs typeface="Times New Roman" panose="02020603050405020304" pitchFamily="18" charset="0"/>
              </a:rPr>
              <a:t>návraty</a:t>
            </a:r>
            <a:r>
              <a:rPr lang="pl-PL" sz="1800" dirty="0">
                <a:latin typeface="Times New Roman" panose="02020603050405020304" pitchFamily="18" charset="0"/>
                <a:cs typeface="Times New Roman" panose="02020603050405020304" pitchFamily="18" charset="0"/>
              </a:rPr>
              <a:t>; 4/0,824%</a:t>
            </a:r>
          </a:p>
          <a:p>
            <a:pPr lvl="0">
              <a:spcBef>
                <a:spcPts val="0"/>
              </a:spcBef>
            </a:pPr>
            <a:r>
              <a:rPr lang="pl-PL" sz="1800" dirty="0">
                <a:latin typeface="Times New Roman" panose="02020603050405020304" pitchFamily="18" charset="0"/>
                <a:cs typeface="Times New Roman" panose="02020603050405020304" pitchFamily="18" charset="0"/>
              </a:rPr>
              <a:t>rodzina (S) / </a:t>
            </a:r>
            <a:r>
              <a:rPr lang="pl-PL" sz="1800" b="1" dirty="0">
                <a:latin typeface="Times New Roman" panose="02020603050405020304" pitchFamily="18" charset="0"/>
                <a:cs typeface="Times New Roman" panose="02020603050405020304" pitchFamily="18" charset="0"/>
              </a:rPr>
              <a:t>rodina</a:t>
            </a:r>
            <a:r>
              <a:rPr lang="pl-PL" sz="1800" dirty="0">
                <a:latin typeface="Times New Roman" panose="02020603050405020304" pitchFamily="18" charset="0"/>
                <a:cs typeface="Times New Roman" panose="02020603050405020304" pitchFamily="18" charset="0"/>
              </a:rPr>
              <a:t>; 3/0,618%</a:t>
            </a:r>
          </a:p>
          <a:p>
            <a:pPr marL="0" indent="0">
              <a:buNone/>
            </a:pPr>
            <a:endParaRPr lang="pl-PL" sz="1800" dirty="0"/>
          </a:p>
        </p:txBody>
      </p:sp>
      <p:sp>
        <p:nvSpPr>
          <p:cNvPr id="4" name="Symbol zastępczy zawartości 3"/>
          <p:cNvSpPr>
            <a:spLocks noGrp="1"/>
          </p:cNvSpPr>
          <p:nvPr>
            <p:ph sz="half" idx="2"/>
          </p:nvPr>
        </p:nvSpPr>
        <p:spPr>
          <a:xfrm>
            <a:off x="4921696" y="731837"/>
            <a:ext cx="3970784" cy="4929411"/>
          </a:xfrm>
        </p:spPr>
        <p:txBody>
          <a:bodyPr>
            <a:normAutofit fontScale="85000" lnSpcReduction="20000"/>
          </a:bodyPr>
          <a:lstStyle/>
          <a:p>
            <a:pPr lvl="0"/>
            <a:r>
              <a:rPr lang="pl-PL" sz="1800" dirty="0">
                <a:latin typeface="Times New Roman" panose="02020603050405020304" pitchFamily="18" charset="0"/>
                <a:cs typeface="Times New Roman" panose="02020603050405020304" pitchFamily="18" charset="0"/>
              </a:rPr>
              <a:t>obrona (Milit)/ </a:t>
            </a:r>
            <a:r>
              <a:rPr lang="pl-PL" sz="1800" b="1" dirty="0">
                <a:latin typeface="Times New Roman" panose="02020603050405020304" pitchFamily="18" charset="0"/>
                <a:cs typeface="Times New Roman" panose="02020603050405020304" pitchFamily="18" charset="0"/>
              </a:rPr>
              <a:t>obrana</a:t>
            </a:r>
            <a:r>
              <a:rPr lang="pl-PL" sz="1800" dirty="0">
                <a:latin typeface="Times New Roman" panose="02020603050405020304" pitchFamily="18" charset="0"/>
                <a:cs typeface="Times New Roman" panose="02020603050405020304" pitchFamily="18" charset="0"/>
              </a:rPr>
              <a:t>; 3/0,618%</a:t>
            </a:r>
          </a:p>
          <a:p>
            <a:pPr lvl="0"/>
            <a:r>
              <a:rPr lang="pl-PL" sz="1800" dirty="0">
                <a:latin typeface="Times New Roman" panose="02020603050405020304" pitchFamily="18" charset="0"/>
                <a:cs typeface="Times New Roman" panose="02020603050405020304" pitchFamily="18" charset="0"/>
              </a:rPr>
              <a:t>idea (I) / </a:t>
            </a:r>
            <a:r>
              <a:rPr lang="pl-PL" sz="1800" b="1" dirty="0">
                <a:latin typeface="Times New Roman" panose="02020603050405020304" pitchFamily="18" charset="0"/>
                <a:cs typeface="Times New Roman" panose="02020603050405020304" pitchFamily="18" charset="0"/>
              </a:rPr>
              <a:t>idea</a:t>
            </a:r>
            <a:r>
              <a:rPr lang="pl-PL" sz="1800" dirty="0">
                <a:latin typeface="Times New Roman" panose="02020603050405020304" pitchFamily="18" charset="0"/>
                <a:cs typeface="Times New Roman" panose="02020603050405020304" pitchFamily="18" charset="0"/>
              </a:rPr>
              <a:t>; 2/0,412%</a:t>
            </a:r>
          </a:p>
          <a:p>
            <a:pPr lvl="0"/>
            <a:r>
              <a:rPr lang="pl-PL" sz="1800" dirty="0">
                <a:latin typeface="Times New Roman" panose="02020603050405020304" pitchFamily="18" charset="0"/>
                <a:cs typeface="Times New Roman" panose="02020603050405020304" pitchFamily="18" charset="0"/>
              </a:rPr>
              <a:t>Polska (I) / </a:t>
            </a:r>
            <a:r>
              <a:rPr lang="pl-PL" sz="1800" b="1" dirty="0">
                <a:latin typeface="Times New Roman" panose="02020603050405020304" pitchFamily="18" charset="0"/>
                <a:cs typeface="Times New Roman" panose="02020603050405020304" pitchFamily="18" charset="0"/>
              </a:rPr>
              <a:t>Polsko</a:t>
            </a:r>
            <a:r>
              <a:rPr lang="pl-PL" sz="1800" dirty="0">
                <a:latin typeface="Times New Roman" panose="02020603050405020304" pitchFamily="18" charset="0"/>
                <a:cs typeface="Times New Roman" panose="02020603050405020304" pitchFamily="18" charset="0"/>
              </a:rPr>
              <a:t>; 2/0,412%</a:t>
            </a:r>
          </a:p>
          <a:p>
            <a:pPr lvl="0"/>
            <a:r>
              <a:rPr lang="pl-PL" sz="1800" dirty="0">
                <a:latin typeface="Times New Roman" panose="02020603050405020304" pitchFamily="18" charset="0"/>
                <a:cs typeface="Times New Roman" panose="02020603050405020304" pitchFamily="18" charset="0"/>
              </a:rPr>
              <a:t>walka (Milit) / </a:t>
            </a:r>
            <a:r>
              <a:rPr lang="pl-PL" sz="1800" b="1" dirty="0">
                <a:latin typeface="Times New Roman" panose="02020603050405020304" pitchFamily="18" charset="0"/>
                <a:cs typeface="Times New Roman" panose="02020603050405020304" pitchFamily="18" charset="0"/>
              </a:rPr>
              <a:t>boj, válka</a:t>
            </a:r>
            <a:r>
              <a:rPr lang="pl-PL" sz="1800" dirty="0">
                <a:latin typeface="Times New Roman" panose="02020603050405020304" pitchFamily="18" charset="0"/>
                <a:cs typeface="Times New Roman" panose="02020603050405020304" pitchFamily="18" charset="0"/>
              </a:rPr>
              <a:t>; 2/0,412%</a:t>
            </a:r>
          </a:p>
          <a:p>
            <a:pPr lvl="0"/>
            <a:r>
              <a:rPr lang="pl-PL" sz="1800" dirty="0">
                <a:latin typeface="Times New Roman" panose="02020603050405020304" pitchFamily="18" charset="0"/>
                <a:cs typeface="Times New Roman" panose="02020603050405020304" pitchFamily="18" charset="0"/>
              </a:rPr>
              <a:t>troska (Pspoł) / </a:t>
            </a:r>
            <a:r>
              <a:rPr lang="pl-PL" sz="1800" b="1" dirty="0">
                <a:latin typeface="Times New Roman" panose="02020603050405020304" pitchFamily="18" charset="0"/>
                <a:cs typeface="Times New Roman" panose="02020603050405020304" pitchFamily="18" charset="0"/>
              </a:rPr>
              <a:t>péče</a:t>
            </a:r>
            <a:r>
              <a:rPr lang="pl-PL" sz="1800" dirty="0">
                <a:latin typeface="Times New Roman" panose="02020603050405020304" pitchFamily="18" charset="0"/>
                <a:cs typeface="Times New Roman" panose="02020603050405020304" pitchFamily="18" charset="0"/>
              </a:rPr>
              <a:t>; 2/0,412%</a:t>
            </a:r>
          </a:p>
          <a:p>
            <a:pPr lvl="0"/>
            <a:r>
              <a:rPr lang="pl-PL" sz="1800" dirty="0">
                <a:latin typeface="Times New Roman" panose="02020603050405020304" pitchFamily="18" charset="0"/>
                <a:cs typeface="Times New Roman" panose="02020603050405020304" pitchFamily="18" charset="0"/>
              </a:rPr>
              <a:t>patriotyzm (I) / </a:t>
            </a:r>
            <a:r>
              <a:rPr lang="pl-PL" sz="1800" b="1" dirty="0">
                <a:latin typeface="Times New Roman" panose="02020603050405020304" pitchFamily="18" charset="0"/>
                <a:cs typeface="Times New Roman" panose="02020603050405020304" pitchFamily="18" charset="0"/>
              </a:rPr>
              <a:t>vlastenectví</a:t>
            </a:r>
            <a:r>
              <a:rPr lang="pl-PL" sz="1800" dirty="0">
                <a:latin typeface="Times New Roman" panose="02020603050405020304" pitchFamily="18" charset="0"/>
                <a:cs typeface="Times New Roman" panose="02020603050405020304" pitchFamily="18" charset="0"/>
              </a:rPr>
              <a:t>; 2/0,412%</a:t>
            </a:r>
          </a:p>
          <a:p>
            <a:pPr lvl="0"/>
            <a:r>
              <a:rPr lang="pl-PL" sz="1800" dirty="0">
                <a:latin typeface="Times New Roman" panose="02020603050405020304" pitchFamily="18" charset="0"/>
                <a:cs typeface="Times New Roman" panose="02020603050405020304" pitchFamily="18" charset="0"/>
              </a:rPr>
              <a:t>duma (Psych) / </a:t>
            </a:r>
            <a:r>
              <a:rPr lang="pl-PL" sz="1800" b="1" dirty="0">
                <a:latin typeface="Times New Roman" panose="02020603050405020304" pitchFamily="18" charset="0"/>
                <a:cs typeface="Times New Roman" panose="02020603050405020304" pitchFamily="18" charset="0"/>
              </a:rPr>
              <a:t>hrdost</a:t>
            </a:r>
            <a:r>
              <a:rPr lang="pl-PL" sz="1800" dirty="0">
                <a:latin typeface="Times New Roman" panose="02020603050405020304" pitchFamily="18" charset="0"/>
                <a:cs typeface="Times New Roman" panose="02020603050405020304" pitchFamily="18" charset="0"/>
              </a:rPr>
              <a:t>; 2/0,412%</a:t>
            </a:r>
          </a:p>
          <a:p>
            <a:pPr lvl="0"/>
            <a:r>
              <a:rPr lang="pl-PL" sz="1800" dirty="0">
                <a:latin typeface="Times New Roman" panose="02020603050405020304" pitchFamily="18" charset="0"/>
                <a:cs typeface="Times New Roman" panose="02020603050405020304" pitchFamily="18" charset="0"/>
              </a:rPr>
              <a:t>odrębność (Psych) / </a:t>
            </a:r>
            <a:r>
              <a:rPr lang="pl-PL" sz="1800" b="1" dirty="0">
                <a:latin typeface="Times New Roman" panose="02020603050405020304" pitchFamily="18" charset="0"/>
                <a:cs typeface="Times New Roman" panose="02020603050405020304" pitchFamily="18" charset="0"/>
              </a:rPr>
              <a:t>vydělenost</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tęsknota (Psych) / </a:t>
            </a:r>
            <a:r>
              <a:rPr lang="pl-PL" sz="1800" b="1" dirty="0">
                <a:latin typeface="Times New Roman" panose="02020603050405020304" pitchFamily="18" charset="0"/>
                <a:cs typeface="Times New Roman" panose="02020603050405020304" pitchFamily="18" charset="0"/>
              </a:rPr>
              <a:t>touha</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wspomnienia (Psych) / </a:t>
            </a:r>
            <a:r>
              <a:rPr lang="pl-PL" sz="1800" b="1" dirty="0">
                <a:latin typeface="Times New Roman" panose="02020603050405020304" pitchFamily="18" charset="0"/>
                <a:cs typeface="Times New Roman" panose="02020603050405020304" pitchFamily="18" charset="0"/>
              </a:rPr>
              <a:t>vzpomínky</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lokalna kultura (K) / </a:t>
            </a:r>
            <a:r>
              <a:rPr lang="pl-PL" sz="1800" b="1" dirty="0">
                <a:latin typeface="Times New Roman" panose="02020603050405020304" pitchFamily="18" charset="0"/>
                <a:cs typeface="Times New Roman" panose="02020603050405020304" pitchFamily="18" charset="0"/>
              </a:rPr>
              <a:t>lokální kultura</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obyczaje (K) / </a:t>
            </a:r>
            <a:r>
              <a:rPr lang="pl-PL" sz="1800" b="1" dirty="0">
                <a:latin typeface="Times New Roman" panose="02020603050405020304" pitchFamily="18" charset="0"/>
                <a:cs typeface="Times New Roman" panose="02020603050405020304" pitchFamily="18" charset="0"/>
              </a:rPr>
              <a:t>zvyky</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ludzie bliscy (S) / </a:t>
            </a:r>
            <a:r>
              <a:rPr lang="pl-PL" sz="1800" b="1" dirty="0">
                <a:latin typeface="Times New Roman" panose="02020603050405020304" pitchFamily="18" charset="0"/>
                <a:cs typeface="Times New Roman" panose="02020603050405020304" pitchFamily="18" charset="0"/>
              </a:rPr>
              <a:t>blízcí lidé</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ważna wartość (E) / </a:t>
            </a:r>
            <a:r>
              <a:rPr lang="pl-PL" sz="1800" b="1" dirty="0">
                <a:latin typeface="Times New Roman" panose="02020603050405020304" pitchFamily="18" charset="0"/>
                <a:cs typeface="Times New Roman" panose="02020603050405020304" pitchFamily="18" charset="0"/>
              </a:rPr>
              <a:t>důležitá hodnota</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poświęcenie (E) / </a:t>
            </a:r>
            <a:r>
              <a:rPr lang="pl-PL" sz="1800" b="1" dirty="0">
                <a:latin typeface="Times New Roman" panose="02020603050405020304" pitchFamily="18" charset="0"/>
                <a:cs typeface="Times New Roman" panose="02020603050405020304" pitchFamily="18" charset="0"/>
              </a:rPr>
              <a:t>oběť</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religia (R) / </a:t>
            </a:r>
            <a:r>
              <a:rPr lang="pl-PL" sz="1800" b="1" dirty="0">
                <a:latin typeface="Times New Roman" panose="02020603050405020304" pitchFamily="18" charset="0"/>
                <a:cs typeface="Times New Roman" panose="02020603050405020304" pitchFamily="18" charset="0"/>
              </a:rPr>
              <a:t>náboženství</a:t>
            </a:r>
            <a:r>
              <a:rPr lang="pl-PL" sz="1800" dirty="0">
                <a:latin typeface="Times New Roman" panose="02020603050405020304" pitchFamily="18" charset="0"/>
                <a:cs typeface="Times New Roman" panose="02020603050405020304" pitchFamily="18" charset="0"/>
              </a:rPr>
              <a:t>; 1/0,206%</a:t>
            </a:r>
          </a:p>
          <a:p>
            <a:pPr lvl="0"/>
            <a:r>
              <a:rPr lang="pl-PL" sz="1800" dirty="0">
                <a:latin typeface="Times New Roman" panose="02020603050405020304" pitchFamily="18" charset="0"/>
                <a:cs typeface="Times New Roman" panose="02020603050405020304" pitchFamily="18" charset="0"/>
              </a:rPr>
              <a:t>natura (Prz) / </a:t>
            </a:r>
            <a:r>
              <a:rPr lang="pl-PL" sz="1800" b="1" dirty="0">
                <a:latin typeface="Times New Roman" panose="02020603050405020304" pitchFamily="18" charset="0"/>
                <a:cs typeface="Times New Roman" panose="02020603050405020304" pitchFamily="18" charset="0"/>
              </a:rPr>
              <a:t>příroda</a:t>
            </a:r>
            <a:r>
              <a:rPr lang="pl-PL" sz="1800" dirty="0">
                <a:latin typeface="Times New Roman" panose="02020603050405020304" pitchFamily="18" charset="0"/>
                <a:cs typeface="Times New Roman" panose="02020603050405020304" pitchFamily="18" charset="0"/>
              </a:rPr>
              <a:t>; 1/0,206%</a:t>
            </a:r>
          </a:p>
          <a:p>
            <a:endParaRPr lang="pl-PL" sz="1800" dirty="0"/>
          </a:p>
        </p:txBody>
      </p:sp>
    </p:spTree>
    <p:extLst>
      <p:ext uri="{BB962C8B-B14F-4D97-AF65-F5344CB8AC3E}">
        <p14:creationId xmlns:p14="http://schemas.microsoft.com/office/powerpoint/2010/main" val="415101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76672"/>
            <a:ext cx="9144000" cy="1417638"/>
          </a:xfrm>
        </p:spPr>
        <p:txBody>
          <a:bodyPr>
            <a:normAutofit/>
          </a:bodyPr>
          <a:lstStyle/>
          <a:p>
            <a:r>
              <a:rPr lang="pl-PL" sz="2400" b="1" dirty="0">
                <a:latin typeface="Times New Roman" panose="02020603050405020304" pitchFamily="18" charset="0"/>
                <a:cs typeface="Times New Roman" panose="02020603050405020304" pitchFamily="18" charset="0"/>
              </a:rPr>
              <a:t>Vlastnosti připisované OJCZYŹNIE (vlasti) v rámci otázky 1 </a:t>
            </a:r>
            <a:br>
              <a:rPr lang="pl-PL" sz="2400" b="1" dirty="0">
                <a:latin typeface="Times New Roman" panose="02020603050405020304" pitchFamily="18" charset="0"/>
                <a:cs typeface="Times New Roman" panose="02020603050405020304" pitchFamily="18" charset="0"/>
              </a:rPr>
            </a:br>
            <a:r>
              <a:rPr lang="pl-PL" sz="2400" b="1" dirty="0">
                <a:latin typeface="Times New Roman" panose="02020603050405020304" pitchFamily="18" charset="0"/>
                <a:cs typeface="Times New Roman" panose="02020603050405020304" pitchFamily="18" charset="0"/>
              </a:rPr>
              <a:t>(podle pořadí aspektů)</a:t>
            </a:r>
            <a:br>
              <a:rPr lang="pl-PL" sz="2400" dirty="0">
                <a:latin typeface="Times New Roman" panose="02020603050405020304" pitchFamily="18" charset="0"/>
                <a:cs typeface="Times New Roman" panose="02020603050405020304" pitchFamily="18" charset="0"/>
              </a:rPr>
            </a:br>
            <a:endParaRPr lang="pl-PL" sz="2400" dirty="0">
              <a:latin typeface="Times New Roman" panose="02020603050405020304" pitchFamily="18" charset="0"/>
              <a:cs typeface="Times New Roman" panose="02020603050405020304" pitchFamily="18" charset="0"/>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6275751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ovéPole 4">
            <a:extLst>
              <a:ext uri="{FF2B5EF4-FFF2-40B4-BE49-F238E27FC236}">
                <a16:creationId xmlns:a16="http://schemas.microsoft.com/office/drawing/2014/main" id="{C070EF69-41ED-A4AD-BE95-73DAB78D64D9}"/>
              </a:ext>
            </a:extLst>
          </p:cNvPr>
          <p:cNvSpPr txBox="1"/>
          <p:nvPr/>
        </p:nvSpPr>
        <p:spPr>
          <a:xfrm>
            <a:off x="457200" y="6021288"/>
            <a:ext cx="8363272" cy="646331"/>
          </a:xfrm>
          <a:prstGeom prst="rect">
            <a:avLst/>
          </a:prstGeom>
          <a:noFill/>
        </p:spPr>
        <p:txBody>
          <a:bodyPr wrap="square">
            <a:spAutoFit/>
          </a:bodyPr>
          <a:lstStyle/>
          <a:p>
            <a:r>
              <a:rPr lang="cs-CZ" dirty="0"/>
              <a:t>Biologický, existenční,</a:t>
            </a:r>
            <a:r>
              <a:rPr lang="cs-CZ" baseline="0" dirty="0"/>
              <a:t> etický, genetický, historický, ideologický, kulturní, </a:t>
            </a:r>
            <a:r>
              <a:rPr lang="cs-CZ" dirty="0"/>
              <a:t>lokální</a:t>
            </a:r>
            <a:r>
              <a:rPr lang="cs-CZ" baseline="0" dirty="0"/>
              <a:t>, vojenský, nacionální, psychický, psychosociální, náboženský, sociální</a:t>
            </a:r>
            <a:endParaRPr lang="cs-CZ" dirty="0"/>
          </a:p>
        </p:txBody>
      </p:sp>
    </p:spTree>
    <p:extLst>
      <p:ext uri="{BB962C8B-B14F-4D97-AF65-F5344CB8AC3E}">
        <p14:creationId xmlns:p14="http://schemas.microsoft.com/office/powerpoint/2010/main" val="99210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3FBD61-4E48-0D63-EC5B-9835B9B9D1EF}"/>
              </a:ext>
            </a:extLst>
          </p:cNvPr>
          <p:cNvSpPr>
            <a:spLocks noGrp="1"/>
          </p:cNvSpPr>
          <p:nvPr>
            <p:ph type="title"/>
          </p:nvPr>
        </p:nvSpPr>
        <p:spPr>
          <a:xfrm>
            <a:off x="323528" y="260648"/>
            <a:ext cx="8363272" cy="936104"/>
          </a:xfrm>
        </p:spPr>
        <p:txBody>
          <a:bodyPr>
            <a:normAutofit fontScale="90000"/>
          </a:bodyPr>
          <a:lstStyle/>
          <a:p>
            <a:r>
              <a:rPr lang="cs-CZ" sz="2700" b="1" dirty="0">
                <a:latin typeface="Times New Roman" panose="02020603050405020304" pitchFamily="18" charset="0"/>
                <a:cs typeface="Times New Roman" panose="02020603050405020304" pitchFamily="18" charset="0"/>
              </a:rPr>
              <a:t>Vlast v „</a:t>
            </a:r>
            <a:r>
              <a:rPr lang="en-US" sz="2700" b="1" dirty="0" err="1">
                <a:latin typeface="Times New Roman" panose="02020603050405020304" pitchFamily="18" charset="0"/>
                <a:cs typeface="Times New Roman" panose="02020603050405020304" pitchFamily="18" charset="0"/>
              </a:rPr>
              <a:t>mimojazykových</a:t>
            </a:r>
            <a:r>
              <a:rPr lang="cs-CZ" sz="2700" b="1" dirty="0">
                <a:latin typeface="Times New Roman" panose="02020603050405020304" pitchFamily="18" charset="0"/>
                <a:cs typeface="Times New Roman" panose="02020603050405020304" pitchFamily="18" charset="0"/>
              </a:rPr>
              <a:t>“ / „</a:t>
            </a:r>
            <a:r>
              <a:rPr lang="cs-CZ" sz="2700" b="1" dirty="0" err="1">
                <a:latin typeface="Times New Roman" panose="02020603050405020304" pitchFamily="18" charset="0"/>
                <a:cs typeface="Times New Roman" panose="02020603050405020304" pitchFamily="18" charset="0"/>
              </a:rPr>
              <a:t>příjazykových</a:t>
            </a:r>
            <a:r>
              <a:rPr lang="cs-CZ" sz="2700" b="1" dirty="0">
                <a:latin typeface="Times New Roman" panose="02020603050405020304" pitchFamily="18" charset="0"/>
                <a:cs typeface="Times New Roman" panose="02020603050405020304" pitchFamily="18" charset="0"/>
              </a:rPr>
              <a:t>“  datech</a:t>
            </a:r>
            <a:br>
              <a:rPr lang="cs-CZ" dirty="0"/>
            </a:br>
            <a:endParaRPr lang="cs-CZ" dirty="0"/>
          </a:p>
        </p:txBody>
      </p:sp>
      <p:sp>
        <p:nvSpPr>
          <p:cNvPr id="3" name="Zástupný obsah 2">
            <a:extLst>
              <a:ext uri="{FF2B5EF4-FFF2-40B4-BE49-F238E27FC236}">
                <a16:creationId xmlns:a16="http://schemas.microsoft.com/office/drawing/2014/main" id="{8F0617ED-50E8-917F-D459-487734290A22}"/>
              </a:ext>
            </a:extLst>
          </p:cNvPr>
          <p:cNvSpPr>
            <a:spLocks noGrp="1"/>
          </p:cNvSpPr>
          <p:nvPr>
            <p:ph idx="1"/>
          </p:nvPr>
        </p:nvSpPr>
        <p:spPr>
          <a:xfrm>
            <a:off x="189856" y="836712"/>
            <a:ext cx="8496944" cy="5760640"/>
          </a:xfrm>
        </p:spPr>
        <p:txBody>
          <a:bodyPr>
            <a:normAutofit fontScale="92500" lnSpcReduction="20000"/>
          </a:bodyPr>
          <a:lstStyle/>
          <a:p>
            <a:pPr marL="0" indent="0">
              <a:buNone/>
            </a:pPr>
            <a:r>
              <a:rPr lang="cs-CZ" sz="1900" dirty="0"/>
              <a:t>„</a:t>
            </a:r>
            <a:r>
              <a:rPr lang="cs-CZ" sz="1900" dirty="0">
                <a:latin typeface="Times New Roman" panose="02020603050405020304" pitchFamily="18" charset="0"/>
                <a:cs typeface="Times New Roman" panose="02020603050405020304" pitchFamily="18" charset="0"/>
              </a:rPr>
              <a:t>Etnolingvistický charakter našeho slovníku spočívá především v tom, že pojednává o jazyce v kontextu kultury, a jde tedy nad rámec čistě lingvistických dat (lexika, sémantiky, které ovšem tvoří základ Slovníku), přihlíží k užívání jazyka, sahá k sociálně zakotveným přesvědčením a zvyklostem, které tvoří „</a:t>
            </a:r>
            <a:r>
              <a:rPr lang="cs-CZ" sz="1900" dirty="0" err="1">
                <a:latin typeface="Times New Roman" panose="02020603050405020304" pitchFamily="18" charset="0"/>
                <a:cs typeface="Times New Roman" panose="02020603050405020304" pitchFamily="18" charset="0"/>
              </a:rPr>
              <a:t>příjazykový</a:t>
            </a:r>
            <a:r>
              <a:rPr lang="cs-CZ" sz="1900" dirty="0">
                <a:latin typeface="Times New Roman" panose="02020603050405020304" pitchFamily="18" charset="0"/>
                <a:cs typeface="Times New Roman" panose="02020603050405020304" pitchFamily="18" charset="0"/>
              </a:rPr>
              <a:t>“, nikoli „mimojazykový“) kontext verbálních projevů, a dokonce využívá (ačkoliv jen výběrově) informace z oblasti lidového výtvarného umění (ornamentika, malířství). Stručně řečeno – klíčový objekt, který je předmětem popisu v našem Slovníku, je chápán etnolingvisticky“ </a:t>
            </a:r>
            <a:r>
              <a:rPr lang="pl-PL" sz="1900" dirty="0">
                <a:latin typeface="Times New Roman" panose="02020603050405020304" pitchFamily="18" charset="0"/>
                <a:cs typeface="Times New Roman" panose="02020603050405020304" pitchFamily="18" charset="0"/>
              </a:rPr>
              <a:t>(Bartmiński 1996: 11-12).</a:t>
            </a:r>
          </a:p>
          <a:p>
            <a:endParaRPr lang="pl-PL" sz="1900" dirty="0">
              <a:latin typeface="Times New Roman" panose="02020603050405020304" pitchFamily="18" charset="0"/>
              <a:cs typeface="Times New Roman" panose="02020603050405020304" pitchFamily="18" charset="0"/>
            </a:endParaRPr>
          </a:p>
          <a:p>
            <a:pPr marL="0" indent="0">
              <a:buNone/>
            </a:pPr>
            <a:r>
              <a:rPr lang="pl-PL" sz="1900" dirty="0">
                <a:latin typeface="Times New Roman" panose="02020603050405020304" pitchFamily="18" charset="0"/>
                <a:cs typeface="Times New Roman" panose="02020603050405020304" pitchFamily="18" charset="0"/>
              </a:rPr>
              <a:t>„[...] pro lingvistiku je velmi prospěšné rozšířit rozsah kontextu pojmu tak, aby kontext zahrnoval nejen mluvená slova, ale také mimiku, gesta, pohyby těla, celou skupinu lidí přítomných při výměně výroků a část prostředí, v němž se tito lidé nacházejí. Slova neexistují v jakémsi superslovníku nebo v etnografově zápisníku. Jsou používána ve volné řeči, souvisejí s celými výroky a ty zase souvisejí s jinými lidskými činnostmi i se sociálním a materiálním prostředím” (Malinowski 1935/1987: 47-55).</a:t>
            </a:r>
          </a:p>
          <a:p>
            <a:endParaRPr lang="pl-PL" sz="1600" dirty="0">
              <a:latin typeface="Times New Roman" panose="02020603050405020304" pitchFamily="18" charset="0"/>
              <a:cs typeface="Times New Roman" panose="02020603050405020304" pitchFamily="18" charset="0"/>
            </a:endParaRPr>
          </a:p>
          <a:p>
            <a:pPr marL="0" indent="0" algn="just">
              <a:buNone/>
            </a:pPr>
            <a:r>
              <a:rPr lang="pl-PL" sz="1700" dirty="0">
                <a:latin typeface="Times New Roman" panose="02020603050405020304" pitchFamily="18" charset="0"/>
                <a:cs typeface="Times New Roman" panose="02020603050405020304" pitchFamily="18" charset="0"/>
              </a:rPr>
              <a:t>Niebrzegowska-Bartmińska Stanisława, 2017, </a:t>
            </a:r>
            <a:r>
              <a:rPr lang="pl-PL" sz="1700" i="1" dirty="0">
                <a:latin typeface="Times New Roman" panose="02020603050405020304" pitchFamily="18" charset="0"/>
                <a:cs typeface="Times New Roman" panose="02020603050405020304" pitchFamily="18" charset="0"/>
              </a:rPr>
              <a:t>Jakie dane są relewantne etnolingwistycznie?// Která</a:t>
            </a:r>
            <a:r>
              <a:rPr lang="pl-PL" sz="1700" i="1" baseline="0" dirty="0">
                <a:latin typeface="Times New Roman" panose="02020603050405020304" pitchFamily="18" charset="0"/>
                <a:cs typeface="Times New Roman" panose="02020603050405020304" pitchFamily="18" charset="0"/>
              </a:rPr>
              <a:t> data jsou etnolingvisticky relevantní?</a:t>
            </a:r>
            <a:r>
              <a:rPr lang="pl-PL" sz="1700" dirty="0">
                <a:latin typeface="Times New Roman" panose="02020603050405020304" pitchFamily="18" charset="0"/>
                <a:cs typeface="Times New Roman" panose="02020603050405020304" pitchFamily="18" charset="0"/>
              </a:rPr>
              <a:t>, „Etnolingwistyka” 29, s. 11-29 [anglická verze: </a:t>
            </a:r>
            <a:r>
              <a:rPr lang="pl-PL" sz="1700" i="1" dirty="0">
                <a:latin typeface="Times New Roman" panose="02020603050405020304" pitchFamily="18" charset="0"/>
                <a:cs typeface="Times New Roman" panose="02020603050405020304" pitchFamily="18" charset="0"/>
              </a:rPr>
              <a:t>What data are relevant to ethnolinguistic analyses?</a:t>
            </a:r>
            <a:r>
              <a:rPr lang="pl-PL" sz="1700" dirty="0">
                <a:latin typeface="Times New Roman" panose="02020603050405020304" pitchFamily="18" charset="0"/>
                <a:cs typeface="Times New Roman" panose="02020603050405020304" pitchFamily="18" charset="0"/>
              </a:rPr>
              <a:t>, „Ethnolinguistics” 29, 2018, s. 11-29].</a:t>
            </a:r>
          </a:p>
          <a:p>
            <a:pPr marL="0" indent="0" algn="just">
              <a:buNone/>
            </a:pPr>
            <a:endParaRPr lang="pl-PL" sz="1700" dirty="0">
              <a:latin typeface="Times New Roman" panose="02020603050405020304" pitchFamily="18" charset="0"/>
              <a:cs typeface="Times New Roman" panose="02020603050405020304" pitchFamily="18" charset="0"/>
            </a:endParaRPr>
          </a:p>
          <a:p>
            <a:pPr marL="0" indent="0" algn="just">
              <a:buNone/>
            </a:pPr>
            <a:r>
              <a:rPr lang="pl-PL" sz="1700" dirty="0">
                <a:latin typeface="Times New Roman" panose="02020603050405020304" pitchFamily="18" charset="0"/>
                <a:cs typeface="Times New Roman" panose="02020603050405020304" pitchFamily="18" charset="0"/>
              </a:rPr>
              <a:t>Niebrzegowska-Bartmińska Stanisława, 2021, </a:t>
            </a:r>
            <a:r>
              <a:rPr lang="pl-PL" sz="1700" i="1" dirty="0">
                <a:latin typeface="Times New Roman" panose="02020603050405020304" pitchFamily="18" charset="0"/>
                <a:cs typeface="Times New Roman" panose="02020603050405020304" pitchFamily="18" charset="0"/>
              </a:rPr>
              <a:t>Elementy „językowe” i „przyjęzykowe” w definicji leksykograficznej // „Jazykové” a !mimojazykové („příjazykové”) prvky v lexikografické definici,</a:t>
            </a:r>
            <a:r>
              <a:rPr lang="pl-PL" sz="1700" dirty="0">
                <a:latin typeface="Times New Roman" panose="02020603050405020304" pitchFamily="18" charset="0"/>
                <a:cs typeface="Times New Roman" panose="02020603050405020304" pitchFamily="18" charset="0"/>
              </a:rPr>
              <a:t> [w:] </a:t>
            </a:r>
            <a:r>
              <a:rPr lang="pl-PL" sz="1700" i="1" dirty="0">
                <a:latin typeface="Times New Roman" panose="02020603050405020304" pitchFamily="18" charset="0"/>
                <a:cs typeface="Times New Roman" panose="02020603050405020304" pitchFamily="18" charset="0"/>
              </a:rPr>
              <a:t>Leksikografija i leksikologija u svetlu aktuelnih problema. Zbornik naučnih radova</a:t>
            </a:r>
            <a:r>
              <a:rPr lang="pl-PL" sz="1700" dirty="0">
                <a:latin typeface="Times New Roman" panose="02020603050405020304" pitchFamily="18" charset="0"/>
                <a:cs typeface="Times New Roman" panose="02020603050405020304" pitchFamily="18" charset="0"/>
              </a:rPr>
              <a:t>, red. S. Ristić, Ivana Lazić-Konjik, N. Ivanović, Beograd, s. 745-760</a:t>
            </a:r>
          </a:p>
          <a:p>
            <a:pPr marL="0" indent="0">
              <a:buNone/>
            </a:pPr>
            <a:endParaRPr lang="cs-CZ" sz="17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41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465" y="0"/>
            <a:ext cx="9144000" cy="980728"/>
          </a:xfrm>
        </p:spPr>
        <p:txBody>
          <a:bodyPr>
            <a:normAutofit/>
          </a:bodyPr>
          <a:lstStyle/>
          <a:p>
            <a:r>
              <a:rPr lang="cs-CZ" sz="2000" b="1" dirty="0"/>
              <a:t>Kresby dětí </a:t>
            </a:r>
            <a:r>
              <a:rPr lang="cs-CZ" sz="2000" dirty="0"/>
              <a:t>ze skupiny „Méďové" (šestileté děti) a „Včelky" (sedmileté děti) Soukromé mateřské školy Domek </a:t>
            </a:r>
            <a:r>
              <a:rPr lang="en-US" sz="2000" dirty="0" err="1"/>
              <a:t>Medvídka</a:t>
            </a:r>
            <a:r>
              <a:rPr lang="en-US" sz="2000" dirty="0"/>
              <a:t> </a:t>
            </a:r>
            <a:r>
              <a:rPr lang="en-US" sz="2000" dirty="0" err="1"/>
              <a:t>Pú</a:t>
            </a:r>
            <a:r>
              <a:rPr lang="en-US" sz="2000" dirty="0"/>
              <a:t> </a:t>
            </a:r>
            <a:r>
              <a:rPr lang="cs-CZ" sz="2000" dirty="0"/>
              <a:t>2 v Lublinu.</a:t>
            </a:r>
            <a:endParaRPr lang="pl-PL" sz="2000" b="1" dirty="0">
              <a:latin typeface="Times New Roman" panose="02020603050405020304" pitchFamily="18" charset="0"/>
              <a:cs typeface="Times New Roman" panose="02020603050405020304" pitchFamily="18" charset="0"/>
            </a:endParaRPr>
          </a:p>
        </p:txBody>
      </p:sp>
      <p:pic>
        <p:nvPicPr>
          <p:cNvPr id="4" name="Symbol zastępczy zawartości 3" descr="D:\Moje dokumenty\GRANT-OJCZYZNA\ARTYKUŁY\OJCZ-Tarka Milena(1).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33659" y="824882"/>
            <a:ext cx="1628011" cy="2160241"/>
          </a:xfrm>
          <a:prstGeom prst="rect">
            <a:avLst/>
          </a:prstGeom>
          <a:noFill/>
          <a:ln>
            <a:noFill/>
          </a:ln>
        </p:spPr>
      </p:pic>
      <p:pic>
        <p:nvPicPr>
          <p:cNvPr id="5" name="Obraz 4"/>
          <p:cNvPicPr/>
          <p:nvPr/>
        </p:nvPicPr>
        <p:blipFill>
          <a:blip r:embed="rId4" cstate="print"/>
          <a:stretch>
            <a:fillRect/>
          </a:stretch>
        </p:blipFill>
        <p:spPr>
          <a:xfrm>
            <a:off x="3445396" y="1090998"/>
            <a:ext cx="2438400" cy="1628011"/>
          </a:xfrm>
          <a:prstGeom prst="rect">
            <a:avLst/>
          </a:prstGeom>
        </p:spPr>
      </p:pic>
      <p:pic>
        <p:nvPicPr>
          <p:cNvPr id="6" name="Obraz 5"/>
          <p:cNvPicPr/>
          <p:nvPr/>
        </p:nvPicPr>
        <p:blipFill>
          <a:blip r:embed="rId5" cstate="print"/>
          <a:stretch>
            <a:fillRect/>
          </a:stretch>
        </p:blipFill>
        <p:spPr>
          <a:xfrm>
            <a:off x="6300192" y="1090997"/>
            <a:ext cx="2291003" cy="1628012"/>
          </a:xfrm>
          <a:prstGeom prst="rect">
            <a:avLst/>
          </a:prstGeom>
        </p:spPr>
      </p:pic>
      <p:pic>
        <p:nvPicPr>
          <p:cNvPr id="7" name="Obraz 6"/>
          <p:cNvPicPr/>
          <p:nvPr/>
        </p:nvPicPr>
        <p:blipFill>
          <a:blip r:embed="rId6" cstate="print"/>
          <a:stretch>
            <a:fillRect/>
          </a:stretch>
        </p:blipFill>
        <p:spPr>
          <a:xfrm>
            <a:off x="395536" y="2924944"/>
            <a:ext cx="2390775" cy="1463675"/>
          </a:xfrm>
          <a:prstGeom prst="rect">
            <a:avLst/>
          </a:prstGeom>
        </p:spPr>
      </p:pic>
      <p:pic>
        <p:nvPicPr>
          <p:cNvPr id="8" name="Obraz 7"/>
          <p:cNvPicPr/>
          <p:nvPr/>
        </p:nvPicPr>
        <p:blipFill>
          <a:blip r:embed="rId7" cstate="print"/>
          <a:stretch>
            <a:fillRect/>
          </a:stretch>
        </p:blipFill>
        <p:spPr>
          <a:xfrm>
            <a:off x="3419872" y="2931638"/>
            <a:ext cx="2489448" cy="1562100"/>
          </a:xfrm>
          <a:prstGeom prst="rect">
            <a:avLst/>
          </a:prstGeom>
        </p:spPr>
      </p:pic>
      <p:pic>
        <p:nvPicPr>
          <p:cNvPr id="9" name="Obraz 8"/>
          <p:cNvPicPr/>
          <p:nvPr/>
        </p:nvPicPr>
        <p:blipFill>
          <a:blip r:embed="rId8" cstate="print"/>
          <a:stretch>
            <a:fillRect/>
          </a:stretch>
        </p:blipFill>
        <p:spPr>
          <a:xfrm>
            <a:off x="6575673" y="2931638"/>
            <a:ext cx="2381250" cy="1552575"/>
          </a:xfrm>
          <a:prstGeom prst="rect">
            <a:avLst/>
          </a:prstGeom>
        </p:spPr>
      </p:pic>
      <p:pic>
        <p:nvPicPr>
          <p:cNvPr id="10" name="Obraz 9"/>
          <p:cNvPicPr/>
          <p:nvPr/>
        </p:nvPicPr>
        <p:blipFill>
          <a:blip r:embed="rId9" cstate="print"/>
          <a:stretch>
            <a:fillRect/>
          </a:stretch>
        </p:blipFill>
        <p:spPr>
          <a:xfrm>
            <a:off x="0" y="4425233"/>
            <a:ext cx="2057400" cy="1495425"/>
          </a:xfrm>
          <a:prstGeom prst="rect">
            <a:avLst/>
          </a:prstGeom>
        </p:spPr>
      </p:pic>
      <p:pic>
        <p:nvPicPr>
          <p:cNvPr id="11" name="Obraz 10"/>
          <p:cNvPicPr/>
          <p:nvPr/>
        </p:nvPicPr>
        <p:blipFill>
          <a:blip r:embed="rId10" cstate="print"/>
          <a:stretch>
            <a:fillRect/>
          </a:stretch>
        </p:blipFill>
        <p:spPr>
          <a:xfrm>
            <a:off x="1949028" y="5229200"/>
            <a:ext cx="2314575" cy="1524000"/>
          </a:xfrm>
          <a:prstGeom prst="rect">
            <a:avLst/>
          </a:prstGeom>
        </p:spPr>
      </p:pic>
      <p:pic>
        <p:nvPicPr>
          <p:cNvPr id="12" name="Obraz 11"/>
          <p:cNvPicPr/>
          <p:nvPr/>
        </p:nvPicPr>
        <p:blipFill>
          <a:blip r:embed="rId11" cstate="print"/>
          <a:stretch>
            <a:fillRect/>
          </a:stretch>
        </p:blipFill>
        <p:spPr>
          <a:xfrm>
            <a:off x="4562656" y="4797152"/>
            <a:ext cx="2205431" cy="1463675"/>
          </a:xfrm>
          <a:prstGeom prst="rect">
            <a:avLst/>
          </a:prstGeom>
        </p:spPr>
      </p:pic>
      <p:pic>
        <p:nvPicPr>
          <p:cNvPr id="13" name="Obraz 12"/>
          <p:cNvPicPr/>
          <p:nvPr/>
        </p:nvPicPr>
        <p:blipFill>
          <a:blip r:embed="rId12" cstate="print"/>
          <a:stretch>
            <a:fillRect/>
          </a:stretch>
        </p:blipFill>
        <p:spPr>
          <a:xfrm>
            <a:off x="6789562" y="5415288"/>
            <a:ext cx="2333625" cy="1466850"/>
          </a:xfrm>
          <a:prstGeom prst="rect">
            <a:avLst/>
          </a:prstGeom>
        </p:spPr>
      </p:pic>
    </p:spTree>
    <p:extLst>
      <p:ext uri="{BB962C8B-B14F-4D97-AF65-F5344CB8AC3E}">
        <p14:creationId xmlns:p14="http://schemas.microsoft.com/office/powerpoint/2010/main" val="2861357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D296BE-B41E-9679-3A01-79FB9E9AD418}"/>
              </a:ext>
            </a:extLst>
          </p:cNvPr>
          <p:cNvSpPr>
            <a:spLocks noGrp="1"/>
          </p:cNvSpPr>
          <p:nvPr>
            <p:ph type="title"/>
          </p:nvPr>
        </p:nvSpPr>
        <p:spPr>
          <a:xfrm>
            <a:off x="323528" y="332656"/>
            <a:ext cx="8352928" cy="1008112"/>
          </a:xfrm>
        </p:spPr>
        <p:txBody>
          <a:bodyPr>
            <a:normAutofit fontScale="90000"/>
          </a:bodyPr>
          <a:lstStyle/>
          <a:p>
            <a:br>
              <a:rPr lang="cs-CZ" sz="2700" b="1" dirty="0"/>
            </a:br>
            <a:r>
              <a:rPr lang="cs-CZ" sz="2700" b="1" dirty="0"/>
              <a:t>Charakteristiky OJCZYZNY („vlasti“):</a:t>
            </a:r>
            <a:r>
              <a:rPr lang="cs-CZ" sz="2700" b="1" baseline="0" dirty="0"/>
              <a:t> shodné, či rozdílné?  – srovnání dat jazykových a „</a:t>
            </a:r>
            <a:r>
              <a:rPr lang="cs-CZ" sz="2700" b="1" baseline="0" dirty="0" err="1"/>
              <a:t>příjazykových</a:t>
            </a:r>
            <a:r>
              <a:rPr lang="cs-CZ" sz="2700" b="1" baseline="0" dirty="0"/>
              <a:t>“</a:t>
            </a:r>
            <a:br>
              <a:rPr lang="cs-CZ" baseline="0" dirty="0"/>
            </a:br>
            <a:endParaRPr lang="cs-CZ" dirty="0"/>
          </a:p>
        </p:txBody>
      </p:sp>
      <p:sp>
        <p:nvSpPr>
          <p:cNvPr id="3" name="Zástupný obsah 2">
            <a:extLst>
              <a:ext uri="{FF2B5EF4-FFF2-40B4-BE49-F238E27FC236}">
                <a16:creationId xmlns:a16="http://schemas.microsoft.com/office/drawing/2014/main" id="{5AFBB1F4-2E5A-EB3A-1EFD-7D7B95621FF5}"/>
              </a:ext>
            </a:extLst>
          </p:cNvPr>
          <p:cNvSpPr>
            <a:spLocks noGrp="1"/>
          </p:cNvSpPr>
          <p:nvPr>
            <p:ph idx="1"/>
          </p:nvPr>
        </p:nvSpPr>
        <p:spPr>
          <a:xfrm>
            <a:off x="467544" y="1484784"/>
            <a:ext cx="8496944" cy="5184576"/>
          </a:xfrm>
        </p:spPr>
        <p:txBody>
          <a:bodyPr>
            <a:normAutofit fontScale="70000" lnSpcReduction="20000"/>
          </a:bodyPr>
          <a:lstStyle/>
          <a:p>
            <a:pPr marL="0" indent="0">
              <a:buNone/>
            </a:pPr>
            <a:r>
              <a:rPr lang="cs-CZ" b="1" dirty="0"/>
              <a:t>V systémových datech </a:t>
            </a:r>
            <a:r>
              <a:rPr lang="cs-CZ" dirty="0"/>
              <a:t>je OJCZYZNA (vlast) místem narození, původu a </a:t>
            </a:r>
            <a:r>
              <a:rPr lang="en-US" dirty="0" err="1"/>
              <a:t>dospívání</a:t>
            </a:r>
            <a:r>
              <a:rPr lang="cs-CZ" dirty="0"/>
              <a:t>, </a:t>
            </a:r>
            <a:r>
              <a:rPr lang="en-US" dirty="0"/>
              <a:t> </a:t>
            </a:r>
            <a:r>
              <a:rPr lang="cs-CZ" dirty="0"/>
              <a:t>místem zděděným po předcích, důvěrným a blízkým, spojeným s dětstvím a nejbližším okolím, krásnou rodnou krajinou a hroby předků, soustředně se rozprostírajícím od rodinného domu (otec, matka, rodina) a rodinné půdy, nejbližšího města, domovských míst (tzv. „malá vlast“), přes kraj („velká vlast“) a Evropu – až po nebe a ráj. </a:t>
            </a:r>
          </a:p>
          <a:p>
            <a:pPr marL="0" indent="0">
              <a:buNone/>
            </a:pPr>
            <a:r>
              <a:rPr lang="cs-CZ" dirty="0"/>
              <a:t>OJCZYZNA (vlast) je samostatný státní útvar a území oddělené hranicemi, odlišené od ostatních, obývané lidmi sobě blízkými (krajany // rodáky // vlastenci), které spojuje společné dědictví (historie, jazyk, kultura, hospodářství). Taková vlast vyžaduje lásku, práci a službu a v dobách nebezpečí a </a:t>
            </a:r>
            <a:r>
              <a:rPr lang="cs-CZ" dirty="0" err="1"/>
              <a:t>poroby</a:t>
            </a:r>
            <a:r>
              <a:rPr lang="cs-CZ" dirty="0"/>
              <a:t> také boj a oběti. Ten, kdo opustí svou vlast a usadí se mimo ni, má druhou vlast; tam se mu stýská po první / staré vlasti, vzpomíná na ni a vždy se do ní touží vrátit. </a:t>
            </a:r>
          </a:p>
          <a:p>
            <a:pPr marL="0" indent="0">
              <a:buNone/>
            </a:pPr>
            <a:r>
              <a:rPr lang="cs-CZ" dirty="0"/>
              <a:t>Ve světle systémových dat je OJCZYZNA (vlast) pojímána jako matka, kolébka, hnízdo, země a chrám, a je tedy spojována s někým/něčím blízkým, s místem původu, zrodu a existence, s intimním, bezpečným a posvátným prostorem, který umožňuje člověku plně žít a růst.</a:t>
            </a:r>
          </a:p>
        </p:txBody>
      </p:sp>
    </p:spTree>
    <p:extLst>
      <p:ext uri="{BB962C8B-B14F-4D97-AF65-F5344CB8AC3E}">
        <p14:creationId xmlns:p14="http://schemas.microsoft.com/office/powerpoint/2010/main" val="1125880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FA0972B-01A7-8A45-0EBD-64A3D825C9F4}"/>
              </a:ext>
            </a:extLst>
          </p:cNvPr>
          <p:cNvSpPr>
            <a:spLocks noGrp="1"/>
          </p:cNvSpPr>
          <p:nvPr>
            <p:ph idx="1"/>
          </p:nvPr>
        </p:nvSpPr>
        <p:spPr>
          <a:xfrm>
            <a:off x="179512" y="908720"/>
            <a:ext cx="8640960" cy="5544616"/>
          </a:xfrm>
        </p:spPr>
        <p:txBody>
          <a:bodyPr>
            <a:normAutofit fontScale="70000" lnSpcReduction="20000"/>
          </a:bodyPr>
          <a:lstStyle/>
          <a:p>
            <a:r>
              <a:rPr lang="cs-CZ" b="1" dirty="0"/>
              <a:t>V dotazníkových datech </a:t>
            </a:r>
            <a:r>
              <a:rPr lang="cs-CZ" dirty="0"/>
              <a:t>je OJCZYZNA (vlast)</a:t>
            </a:r>
            <a:r>
              <a:rPr lang="cs-CZ" baseline="0" dirty="0"/>
              <a:t> kraj narození, </a:t>
            </a:r>
            <a:r>
              <a:rPr lang="cs-CZ" dirty="0"/>
              <a:t>bydlení</a:t>
            </a:r>
            <a:r>
              <a:rPr lang="cs-CZ" baseline="0" dirty="0"/>
              <a:t> a dospívaní, místo, které člověk miluje, na které je hrdý, po kterém touží a kam se vrací, o </a:t>
            </a:r>
            <a:r>
              <a:rPr lang="cs-CZ" dirty="0"/>
              <a:t>něž</a:t>
            </a:r>
            <a:r>
              <a:rPr lang="cs-CZ" baseline="0" dirty="0"/>
              <a:t> by se měl starat a jež by měl být v době ohrožení připraven bránit, bojovat za něj i za něj položit život. Vlast je domov a rodina, stát (Polsko) a národní společenství, které spojuje jazyk, kultura, historie, tradice, náboženství a zvyky, pocit přináležitosti, sounáležitosti a bezpečí. Je to důležitá hodnota.</a:t>
            </a:r>
          </a:p>
          <a:p>
            <a:endParaRPr lang="cs-CZ" baseline="0" dirty="0"/>
          </a:p>
          <a:p>
            <a:r>
              <a:rPr lang="cs-CZ" b="1" baseline="0" dirty="0"/>
              <a:t>V datech </a:t>
            </a:r>
            <a:r>
              <a:rPr lang="cs-CZ" b="1" dirty="0"/>
              <a:t>„pří</a:t>
            </a:r>
            <a:r>
              <a:rPr lang="en-US" b="1" baseline="0" dirty="0" err="1"/>
              <a:t>jazykových</a:t>
            </a:r>
            <a:r>
              <a:rPr lang="cs-CZ" b="1" baseline="0" dirty="0"/>
              <a:t>“ </a:t>
            </a:r>
            <a:r>
              <a:rPr lang="cs-CZ" baseline="0" dirty="0"/>
              <a:t>je OJCZYZNA (vlast)  prostor se samostatnými hranicemi (odpovídající území Polska), rozdělený řekou Vislou, tekoucí od jihu k severu na západní a východní část, je to město i vesnice, známá krajina (moře, les, stromy, květiny, ptáci), je to dům plný tepla a pevnost, kterou je těžké dobýt. Poznávacím znamením polské vlasti je varšavská mořská panna (symbol hlavního města) a bíločervená vlajka. Vlast vyvolává jednoznačně pozitivní pocity – je spojována s radostí a </a:t>
            </a:r>
            <a:r>
              <a:rPr lang="en-US" baseline="0" dirty="0" err="1"/>
              <a:t>klidem</a:t>
            </a:r>
            <a:r>
              <a:rPr lang="cs-CZ" baseline="0" dirty="0"/>
              <a:t>.</a:t>
            </a:r>
            <a:endParaRPr lang="cs-CZ" dirty="0"/>
          </a:p>
          <a:p>
            <a:pPr marL="0" indent="0">
              <a:buNone/>
            </a:pPr>
            <a:endParaRPr lang="cs-CZ" dirty="0"/>
          </a:p>
        </p:txBody>
      </p:sp>
    </p:spTree>
    <p:extLst>
      <p:ext uri="{BB962C8B-B14F-4D97-AF65-F5344CB8AC3E}">
        <p14:creationId xmlns:p14="http://schemas.microsoft.com/office/powerpoint/2010/main" val="578543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B13B0FB-29A5-0B8C-9100-E3F36B40EDB9}"/>
              </a:ext>
            </a:extLst>
          </p:cNvPr>
          <p:cNvSpPr>
            <a:spLocks noGrp="1"/>
          </p:cNvSpPr>
          <p:nvPr>
            <p:ph idx="1"/>
          </p:nvPr>
        </p:nvSpPr>
        <p:spPr>
          <a:xfrm>
            <a:off x="395536" y="908720"/>
            <a:ext cx="8291264" cy="5544616"/>
          </a:xfrm>
        </p:spPr>
        <p:txBody>
          <a:bodyPr>
            <a:normAutofit/>
          </a:bodyPr>
          <a:lstStyle/>
          <a:p>
            <a:r>
              <a:rPr lang="cs-CZ" sz="2100" dirty="0"/>
              <a:t>„[...] každý znak, kromě toho, že je interpretován prostřednictvím jiných znaků, musí mít mezi svými </a:t>
            </a:r>
            <a:r>
              <a:rPr lang="cs-CZ" sz="2100" dirty="0" err="1"/>
              <a:t>interpretanty</a:t>
            </a:r>
            <a:r>
              <a:rPr lang="cs-CZ" sz="2100" dirty="0"/>
              <a:t> také praktické pravidlo jednání"  </a:t>
            </a:r>
          </a:p>
          <a:p>
            <a:pPr marL="0" indent="0">
              <a:buNone/>
            </a:pPr>
            <a:r>
              <a:rPr lang="cs-CZ" sz="2100" dirty="0"/>
              <a:t>      (</a:t>
            </a:r>
            <a:r>
              <a:rPr lang="cs-CZ" sz="2100" dirty="0" err="1"/>
              <a:t>Peirce</a:t>
            </a:r>
            <a:r>
              <a:rPr lang="cs-CZ" sz="2100" dirty="0"/>
              <a:t>, podle </a:t>
            </a:r>
            <a:r>
              <a:rPr lang="cs-CZ" sz="2100" dirty="0" err="1"/>
              <a:t>Buczyńska-Garewicz</a:t>
            </a:r>
            <a:r>
              <a:rPr lang="cs-CZ" sz="2100" dirty="0"/>
              <a:t> 1975: 44-45).</a:t>
            </a:r>
          </a:p>
          <a:p>
            <a:endParaRPr lang="cs-CZ" sz="2100" dirty="0"/>
          </a:p>
          <a:p>
            <a:r>
              <a:rPr lang="cs-CZ" sz="2100" dirty="0"/>
              <a:t>„Abychom ukázali význam slov, musíme uvést nejen zvukovou podobu vyjádření a jeho sémantický ekvivalent. Především je třeba uvést pragmatický kontext, v němž byla slova pronesena, korelaci mezi zvukem a kontextem, dějem a technickým aparátem; úplný lingvistický popis musí ukázat i způsob určitého kulturního zázemí, vzdělání a výchovy, díky nimž slova získávají význam“ </a:t>
            </a:r>
          </a:p>
          <a:p>
            <a:pPr marL="0" indent="0">
              <a:buNone/>
            </a:pPr>
            <a:r>
              <a:rPr lang="cs-CZ" sz="2100" dirty="0"/>
              <a:t>     (</a:t>
            </a:r>
            <a:r>
              <a:rPr lang="cs-CZ" sz="2100" dirty="0" err="1"/>
              <a:t>Malinowski</a:t>
            </a:r>
            <a:r>
              <a:rPr lang="cs-CZ" sz="2100" dirty="0"/>
              <a:t> 1935/1987: 110).</a:t>
            </a:r>
          </a:p>
          <a:p>
            <a:endParaRPr lang="cs-CZ" dirty="0"/>
          </a:p>
        </p:txBody>
      </p:sp>
    </p:spTree>
    <p:extLst>
      <p:ext uri="{BB962C8B-B14F-4D97-AF65-F5344CB8AC3E}">
        <p14:creationId xmlns:p14="http://schemas.microsoft.com/office/powerpoint/2010/main" val="226251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0"/>
            <a:ext cx="9144000" cy="6858000"/>
          </a:xfrm>
        </p:spPr>
        <p:txBody>
          <a:bodyPr/>
          <a:lstStyle/>
          <a:p>
            <a:pPr marL="0" indent="0" algn="ctr">
              <a:buNone/>
            </a:pPr>
            <a:endParaRPr lang="pl-PL" dirty="0"/>
          </a:p>
          <a:p>
            <a:pPr marL="0" indent="0" algn="ctr">
              <a:buNone/>
            </a:pPr>
            <a:endParaRPr lang="pl-PL" dirty="0"/>
          </a:p>
          <a:p>
            <a:pPr marL="0" indent="0" algn="ctr">
              <a:buNone/>
            </a:pPr>
            <a:endParaRPr lang="pl-PL" dirty="0"/>
          </a:p>
          <a:p>
            <a:pPr marL="0" indent="0" algn="ctr">
              <a:buNone/>
            </a:pPr>
            <a:r>
              <a:rPr lang="pl-PL" b="1" dirty="0"/>
              <a:t>Dziękuję za uwagę!</a:t>
            </a:r>
          </a:p>
          <a:p>
            <a:pPr marL="0" indent="0" algn="ctr">
              <a:buNone/>
            </a:pPr>
            <a:r>
              <a:rPr lang="cs-CZ" dirty="0"/>
              <a:t>Děkuji za pozornost!</a:t>
            </a:r>
          </a:p>
          <a:p>
            <a:pPr marL="0" indent="0" algn="ctr">
              <a:buNone/>
            </a:pPr>
            <a:endParaRPr lang="pl-PL" b="1" dirty="0"/>
          </a:p>
        </p:txBody>
      </p:sp>
    </p:spTree>
    <p:extLst>
      <p:ext uri="{BB962C8B-B14F-4D97-AF65-F5344CB8AC3E}">
        <p14:creationId xmlns:p14="http://schemas.microsoft.com/office/powerpoint/2010/main" val="2150495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393CF9E-92D1-29F6-01A5-8E19CA533BDC}"/>
              </a:ext>
            </a:extLst>
          </p:cNvPr>
          <p:cNvSpPr>
            <a:spLocks noGrp="1"/>
          </p:cNvSpPr>
          <p:nvPr>
            <p:ph idx="1"/>
          </p:nvPr>
        </p:nvSpPr>
        <p:spPr>
          <a:xfrm>
            <a:off x="323528" y="620688"/>
            <a:ext cx="8568952" cy="5904656"/>
          </a:xfrm>
        </p:spPr>
        <p:txBody>
          <a:bodyPr>
            <a:normAutofit fontScale="55000" lnSpcReduction="20000"/>
          </a:bodyPr>
          <a:lstStyle/>
          <a:p>
            <a:pPr marL="0" indent="0">
              <a:buNone/>
            </a:pPr>
            <a:r>
              <a:rPr lang="cs-CZ" sz="4200" b="1" dirty="0">
                <a:latin typeface="Times New Roman" panose="02020603050405020304" pitchFamily="18" charset="0"/>
                <a:cs typeface="Times New Roman" panose="02020603050405020304" pitchFamily="18" charset="0"/>
              </a:rPr>
              <a:t>Definice JOS</a:t>
            </a:r>
          </a:p>
          <a:p>
            <a:r>
              <a:rPr lang="pl-PL" sz="3200"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o</a:t>
            </a:r>
            <a:r>
              <a:rPr lang="cs-CZ" sz="3200" dirty="0"/>
              <a:t>braz světa </a:t>
            </a:r>
            <a:r>
              <a:rPr lang="cs-CZ" dirty="0"/>
              <a:t>odrážející </a:t>
            </a:r>
            <a:r>
              <a:rPr lang="cs-CZ" sz="3200" baseline="0" dirty="0"/>
              <a:t>se v určitém národním jazyce</a:t>
            </a:r>
            <a:r>
              <a:rPr lang="pl-PL" sz="3200" dirty="0">
                <a:latin typeface="Times New Roman" panose="02020603050405020304" pitchFamily="18" charset="0"/>
                <a:cs typeface="Times New Roman" panose="02020603050405020304" pitchFamily="18" charset="0"/>
              </a:rPr>
              <a:t>”</a:t>
            </a:r>
            <a:r>
              <a:rPr lang="en-US" sz="3200" baseline="0" dirty="0"/>
              <a:t> </a:t>
            </a:r>
            <a:r>
              <a:rPr lang="pl-PL" sz="3200" dirty="0">
                <a:latin typeface="Times New Roman" panose="02020603050405020304" pitchFamily="18" charset="0"/>
                <a:cs typeface="Times New Roman" panose="02020603050405020304" pitchFamily="18" charset="0"/>
              </a:rPr>
              <a:t>(Pisarek 1978: 143)</a:t>
            </a:r>
            <a:endParaRPr lang="cs-CZ" sz="3200" baseline="0" dirty="0"/>
          </a:p>
          <a:p>
            <a:r>
              <a:rPr lang="en-US" sz="3200" baseline="0" dirty="0"/>
              <a:t> </a:t>
            </a:r>
            <a:r>
              <a:rPr lang="pl-PL" sz="3200"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u</a:t>
            </a:r>
            <a:r>
              <a:rPr lang="cs-CZ" sz="3200" baseline="0" dirty="0"/>
              <a:t>rčitý soubor </a:t>
            </a:r>
            <a:r>
              <a:rPr lang="cs-CZ" sz="3200" baseline="0" noProof="0" dirty="0"/>
              <a:t>soudů</a:t>
            </a:r>
            <a:r>
              <a:rPr lang="en-US" sz="3200" baseline="0" dirty="0"/>
              <a:t> </a:t>
            </a:r>
            <a:r>
              <a:rPr lang="cs-CZ" sz="3200" baseline="0" dirty="0"/>
              <a:t>více či méně ustálených v jazyce</a:t>
            </a:r>
            <a:r>
              <a:rPr lang="pl-PL"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(Bartmiński, Tokarski 1986: 72)</a:t>
            </a:r>
            <a:endParaRPr lang="cs-CZ" sz="3200" baseline="0" dirty="0"/>
          </a:p>
          <a:p>
            <a:r>
              <a:rPr lang="pl-PL" sz="3200"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p</a:t>
            </a:r>
            <a:r>
              <a:rPr lang="cs-CZ" sz="3200" baseline="0" dirty="0"/>
              <a:t>ojmová struktura ustálená (</a:t>
            </a:r>
            <a:r>
              <a:rPr lang="cs-CZ" dirty="0"/>
              <a:t>fixova</a:t>
            </a:r>
            <a:r>
              <a:rPr lang="cs-CZ" sz="3200" baseline="0" dirty="0"/>
              <a:t>ná) v systému daného jazyka</a:t>
            </a:r>
            <a:r>
              <a:rPr lang="pl-PL"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cs-CZ" sz="3200" dirty="0">
                <a:latin typeface="Times New Roman" panose="02020603050405020304" pitchFamily="18" charset="0"/>
                <a:cs typeface="Times New Roman" panose="02020603050405020304" pitchFamily="18" charset="0"/>
              </a:rPr>
              <a:t>(</a:t>
            </a:r>
            <a:r>
              <a:rPr lang="pl-PL" sz="3200" dirty="0">
                <a:latin typeface="Times New Roman" panose="02020603050405020304" pitchFamily="18" charset="0"/>
                <a:cs typeface="Times New Roman" panose="02020603050405020304" pitchFamily="18" charset="0"/>
              </a:rPr>
              <a:t>Grzegorczykowa 1990: 43)</a:t>
            </a:r>
            <a:endParaRPr lang="cs-CZ" sz="3200" baseline="0" dirty="0"/>
          </a:p>
          <a:p>
            <a:r>
              <a:rPr lang="pl-PL" sz="3200" dirty="0">
                <a:latin typeface="Times New Roman" panose="02020603050405020304" pitchFamily="18" charset="0"/>
                <a:cs typeface="Times New Roman" panose="02020603050405020304" pitchFamily="18" charset="0"/>
              </a:rPr>
              <a:t>„</a:t>
            </a:r>
            <a:r>
              <a:rPr lang="cs-CZ" sz="3200" baseline="0" dirty="0"/>
              <a:t>v jazyce obsažená interpretace skutečnosti, kterou je možno chápat jako souhrn soudů o </a:t>
            </a:r>
            <a:r>
              <a:rPr lang="cs-CZ" sz="3200" baseline="0" noProof="0" dirty="0"/>
              <a:t>světě</a:t>
            </a:r>
            <a:r>
              <a:rPr lang="pl-PL"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(Bartmiński 1990: 110)</a:t>
            </a:r>
            <a:endParaRPr lang="cs-CZ" sz="3200" baseline="0" dirty="0"/>
          </a:p>
          <a:p>
            <a:r>
              <a:rPr lang="pl-PL" sz="3200" dirty="0">
                <a:latin typeface="Times New Roman" panose="02020603050405020304" pitchFamily="18" charset="0"/>
                <a:cs typeface="Times New Roman" panose="02020603050405020304" pitchFamily="18" charset="0"/>
              </a:rPr>
              <a:t>„</a:t>
            </a:r>
            <a:r>
              <a:rPr lang="cs-CZ" sz="3200" dirty="0">
                <a:latin typeface="Times New Roman" panose="02020603050405020304" pitchFamily="18" charset="0"/>
                <a:cs typeface="Times New Roman" panose="02020603050405020304" pitchFamily="18" charset="0"/>
              </a:rPr>
              <a:t>z</a:t>
            </a:r>
            <a:r>
              <a:rPr lang="cs-CZ" sz="3200" baseline="0" dirty="0"/>
              <a:t>nalost skutečnosti, a to jak vědecká</a:t>
            </a:r>
            <a:r>
              <a:rPr lang="en-US" sz="3200" baseline="0" dirty="0"/>
              <a:t> </a:t>
            </a:r>
            <a:r>
              <a:rPr lang="en-US" sz="3200" baseline="0" dirty="0" err="1"/>
              <a:t>nebo</a:t>
            </a:r>
            <a:r>
              <a:rPr lang="en-US" sz="3200" baseline="0" dirty="0"/>
              <a:t> </a:t>
            </a:r>
            <a:r>
              <a:rPr lang="cs-CZ" sz="3200" b="0" baseline="0" dirty="0"/>
              <a:t>předvědecká</a:t>
            </a:r>
            <a:r>
              <a:rPr lang="en-US" sz="3200" baseline="0" dirty="0"/>
              <a:t>, </a:t>
            </a:r>
            <a:r>
              <a:rPr lang="en-US" sz="3200" baseline="0" dirty="0" err="1"/>
              <a:t>tak</a:t>
            </a:r>
            <a:r>
              <a:rPr lang="en-US" sz="3200" baseline="0" dirty="0"/>
              <a:t> </a:t>
            </a:r>
            <a:r>
              <a:rPr lang="cs-CZ" dirty="0"/>
              <a:t>běžná</a:t>
            </a:r>
            <a:r>
              <a:rPr lang="pl-PL"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(Maćkiewicz 1990: 207)</a:t>
            </a:r>
            <a:endParaRPr lang="cs-CZ" sz="3200" baseline="0" dirty="0"/>
          </a:p>
          <a:p>
            <a:r>
              <a:rPr lang="pl-PL" sz="3200"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s</a:t>
            </a:r>
            <a:r>
              <a:rPr lang="cs-CZ" sz="3200" baseline="0" dirty="0"/>
              <a:t>oubor pravidel obsažených</a:t>
            </a:r>
            <a:r>
              <a:rPr lang="en-US" sz="3200" baseline="0" dirty="0"/>
              <a:t> </a:t>
            </a:r>
            <a:r>
              <a:rPr lang="cs-CZ" sz="3200" baseline="0" dirty="0"/>
              <a:t>v gramatických kategoriích (flektivních, slovotvorných, skladebných) a v sémantických strukturách lexika</a:t>
            </a:r>
            <a:r>
              <a:rPr lang="pl-PL"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(Tokarski 1993: 358)</a:t>
            </a:r>
            <a:endParaRPr lang="cs-CZ" sz="3200" baseline="0" dirty="0"/>
          </a:p>
          <a:p>
            <a:r>
              <a:rPr lang="pl-PL" sz="3200" dirty="0">
                <a:latin typeface="Times New Roman" panose="02020603050405020304" pitchFamily="18" charset="0"/>
                <a:cs typeface="Times New Roman" panose="02020603050405020304" pitchFamily="18" charset="0"/>
              </a:rPr>
              <a:t>„</a:t>
            </a:r>
            <a:r>
              <a:rPr lang="cs-CZ" dirty="0">
                <a:latin typeface="Times New Roman" panose="02020603050405020304" pitchFamily="18" charset="0"/>
                <a:cs typeface="Times New Roman" panose="02020603050405020304" pitchFamily="18" charset="0"/>
              </a:rPr>
              <a:t>j</a:t>
            </a:r>
            <a:r>
              <a:rPr lang="cs-CZ" sz="3200" baseline="0" dirty="0"/>
              <a:t>edinečný způsob, jakým jazyk zachycuje realitu (mimojazykovou i jazykovou)</a:t>
            </a:r>
            <a:r>
              <a:rPr lang="pl-PL" baseline="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pl-PL" sz="3200" dirty="0">
                <a:latin typeface="Times New Roman" panose="02020603050405020304" pitchFamily="18" charset="0"/>
                <a:cs typeface="Times New Roman" panose="02020603050405020304" pitchFamily="18" charset="0"/>
              </a:rPr>
              <a:t>(Anusiewicz 1995: 113).</a:t>
            </a:r>
          </a:p>
          <a:p>
            <a:endParaRPr lang="cs-CZ" sz="3200" baseline="0" dirty="0"/>
          </a:p>
          <a:p>
            <a:pPr marL="0" indent="0">
              <a:buNone/>
            </a:pPr>
            <a:r>
              <a:rPr lang="cs-CZ" sz="4200" b="1" dirty="0">
                <a:latin typeface="Times New Roman" panose="02020603050405020304" pitchFamily="18" charset="0"/>
                <a:cs typeface="Times New Roman" panose="02020603050405020304" pitchFamily="18" charset="0"/>
              </a:rPr>
              <a:t>Chápání JOS:</a:t>
            </a:r>
          </a:p>
          <a:p>
            <a:pPr marL="228600" indent="-228600">
              <a:buAutoNum type="alphaLcParenR"/>
            </a:pPr>
            <a:r>
              <a:rPr lang="cs-CZ" sz="3200" u="sng" baseline="0" dirty="0"/>
              <a:t>objektové</a:t>
            </a:r>
            <a:r>
              <a:rPr lang="cs-CZ" sz="3200" baseline="0" dirty="0"/>
              <a:t> – obraz </a:t>
            </a:r>
            <a:r>
              <a:rPr lang="cs-CZ" dirty="0"/>
              <a:t>odrážej</a:t>
            </a:r>
            <a:r>
              <a:rPr lang="cs-CZ" sz="3200" baseline="0" dirty="0"/>
              <a:t>ící se v jazyce (</a:t>
            </a:r>
            <a:r>
              <a:rPr lang="cs-CZ" sz="3200" baseline="0" dirty="0" err="1"/>
              <a:t>Pisarek</a:t>
            </a:r>
            <a:r>
              <a:rPr lang="cs-CZ" sz="3200" baseline="0" dirty="0"/>
              <a:t>), soubor pravidel (</a:t>
            </a:r>
            <a:r>
              <a:rPr lang="cs-CZ" sz="3200" baseline="0" dirty="0" err="1"/>
              <a:t>Tokarski</a:t>
            </a:r>
            <a:r>
              <a:rPr lang="cs-CZ" sz="3200" baseline="0" dirty="0"/>
              <a:t>), struktura ustálená v jazyce (</a:t>
            </a:r>
            <a:r>
              <a:rPr lang="cs-CZ" sz="3200" baseline="0" dirty="0" err="1"/>
              <a:t>Grzegorczykowa</a:t>
            </a:r>
            <a:r>
              <a:rPr lang="cs-CZ" sz="3200" baseline="0" dirty="0"/>
              <a:t>)</a:t>
            </a:r>
          </a:p>
          <a:p>
            <a:pPr marL="228600" indent="-228600">
              <a:buAutoNum type="alphaLcParenR"/>
            </a:pPr>
            <a:r>
              <a:rPr lang="cs-CZ" sz="3200" u="sng" baseline="0" dirty="0" err="1"/>
              <a:t>subjektov</a:t>
            </a:r>
            <a:r>
              <a:rPr lang="en-US" sz="3200" u="sng" baseline="0" dirty="0"/>
              <a:t>é </a:t>
            </a:r>
            <a:r>
              <a:rPr lang="cs-CZ" sz="3200" baseline="0" dirty="0"/>
              <a:t>- soubor (něčích) soudů o světě (</a:t>
            </a:r>
            <a:r>
              <a:rPr lang="cs-CZ" sz="3200" baseline="0" dirty="0" err="1"/>
              <a:t>Bartmiński</a:t>
            </a:r>
            <a:r>
              <a:rPr lang="cs-CZ" sz="3200" baseline="0" dirty="0"/>
              <a:t>, </a:t>
            </a:r>
            <a:r>
              <a:rPr lang="cs-CZ" sz="3200" baseline="0" dirty="0" err="1"/>
              <a:t>Tokarski</a:t>
            </a:r>
            <a:r>
              <a:rPr lang="cs-CZ" sz="3200" baseline="0" dirty="0"/>
              <a:t>), (něčí) způsob uchopování skutečnosti (</a:t>
            </a:r>
            <a:r>
              <a:rPr lang="cs-CZ" sz="3200" baseline="0" dirty="0" err="1"/>
              <a:t>Anusiewicz</a:t>
            </a:r>
            <a:r>
              <a:rPr lang="cs-CZ" sz="3200" baseline="0" dirty="0"/>
              <a:t>), (něčí) znalost skutečnosti (</a:t>
            </a:r>
            <a:r>
              <a:rPr lang="cs-CZ" sz="3200" baseline="0" dirty="0" err="1"/>
              <a:t>Maćkiewicz</a:t>
            </a:r>
            <a:r>
              <a:rPr lang="cs-CZ" sz="3200" baseline="0" dirty="0"/>
              <a:t>), interpretace skutečnosti (</a:t>
            </a:r>
            <a:r>
              <a:rPr lang="cs-CZ" sz="3200" baseline="0" dirty="0" err="1"/>
              <a:t>Bartmiński</a:t>
            </a:r>
            <a:r>
              <a:rPr lang="cs-CZ" sz="3200" baseline="0" dirty="0"/>
              <a:t>) </a:t>
            </a:r>
            <a:r>
              <a:rPr lang="pl-PL" sz="3200" dirty="0">
                <a:latin typeface="Times New Roman" panose="02020603050405020304" pitchFamily="18" charset="0"/>
                <a:cs typeface="Times New Roman" panose="02020603050405020304" pitchFamily="18" charset="0"/>
              </a:rPr>
              <a:t>(Tokarski 1993: 358</a:t>
            </a:r>
            <a:r>
              <a:rPr lang="en-US" sz="3200" dirty="0">
                <a:latin typeface="Times New Roman" panose="02020603050405020304" pitchFamily="18" charset="0"/>
                <a:cs typeface="Times New Roman" panose="02020603050405020304" pitchFamily="18" charset="0"/>
              </a:rPr>
              <a:t>)</a:t>
            </a:r>
            <a:endParaRPr lang="cs-CZ" sz="3200" baseline="0" dirty="0"/>
          </a:p>
          <a:p>
            <a:endParaRPr lang="cs-CZ" sz="3200" baseline="0" dirty="0"/>
          </a:p>
          <a:p>
            <a:pPr marL="0" indent="0">
              <a:buNone/>
            </a:pPr>
            <a:endParaRPr lang="cs-CZ" dirty="0"/>
          </a:p>
        </p:txBody>
      </p:sp>
    </p:spTree>
    <p:extLst>
      <p:ext uri="{BB962C8B-B14F-4D97-AF65-F5344CB8AC3E}">
        <p14:creationId xmlns:p14="http://schemas.microsoft.com/office/powerpoint/2010/main" val="1124300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8231A3B-57C2-357D-EF32-93E4FDCB1CE7}"/>
              </a:ext>
            </a:extLst>
          </p:cNvPr>
          <p:cNvSpPr>
            <a:spLocks noGrp="1"/>
          </p:cNvSpPr>
          <p:nvPr>
            <p:ph idx="1"/>
          </p:nvPr>
        </p:nvSpPr>
        <p:spPr>
          <a:xfrm>
            <a:off x="179512" y="332656"/>
            <a:ext cx="8640960" cy="6048672"/>
          </a:xfrm>
        </p:spPr>
        <p:txBody>
          <a:bodyPr>
            <a:normAutofit/>
          </a:bodyPr>
          <a:lstStyle/>
          <a:p>
            <a:pPr marL="0" indent="0" algn="ctr">
              <a:buNone/>
            </a:pPr>
            <a:r>
              <a:rPr lang="cs-CZ" sz="2400" b="1" dirty="0"/>
              <a:t>Etnolingvisticky</a:t>
            </a:r>
            <a:r>
              <a:rPr lang="cs-CZ" sz="2400" b="1" baseline="0" dirty="0"/>
              <a:t> relevantní data</a:t>
            </a:r>
          </a:p>
          <a:p>
            <a:pPr marL="0" indent="0" algn="ctr">
              <a:buNone/>
            </a:pPr>
            <a:endParaRPr lang="cs-CZ" sz="2400" b="1" baseline="0" dirty="0"/>
          </a:p>
          <a:p>
            <a:pPr marL="228600" indent="-228600">
              <a:buAutoNum type="alphaLcParenR"/>
            </a:pPr>
            <a:r>
              <a:rPr lang="cs-CZ" sz="2000" baseline="0" dirty="0"/>
              <a:t> </a:t>
            </a:r>
            <a:r>
              <a:rPr lang="en-US" sz="2000" baseline="0" dirty="0"/>
              <a:t>j</a:t>
            </a:r>
            <a:r>
              <a:rPr lang="cs-CZ" sz="2000" baseline="0" dirty="0" err="1"/>
              <a:t>azyková</a:t>
            </a:r>
            <a:r>
              <a:rPr lang="cs-CZ" sz="2000" baseline="0" dirty="0"/>
              <a:t> data  </a:t>
            </a:r>
          </a:p>
          <a:p>
            <a:pPr marL="0" indent="0">
              <a:buNone/>
            </a:pPr>
            <a:r>
              <a:rPr lang="cs-CZ" sz="2000" baseline="0" dirty="0"/>
              <a:t>- systém</a:t>
            </a:r>
          </a:p>
          <a:p>
            <a:pPr marL="0" indent="0">
              <a:buNone/>
            </a:pPr>
            <a:r>
              <a:rPr lang="cs-CZ" sz="2000" baseline="0" dirty="0"/>
              <a:t>- dotazníky („</a:t>
            </a:r>
            <a:r>
              <a:rPr lang="cs-CZ" sz="2000" baseline="0" dirty="0" err="1"/>
              <a:t>ankieta</a:t>
            </a:r>
            <a:r>
              <a:rPr lang="cs-CZ" sz="2000" baseline="0" dirty="0"/>
              <a:t>“)</a:t>
            </a:r>
          </a:p>
          <a:p>
            <a:pPr marL="0" indent="0">
              <a:buNone/>
            </a:pPr>
            <a:r>
              <a:rPr lang="cs-CZ" sz="2000" baseline="0" dirty="0"/>
              <a:t>- text</a:t>
            </a:r>
          </a:p>
          <a:p>
            <a:pPr marL="0" indent="0">
              <a:buNone/>
            </a:pPr>
            <a:endParaRPr lang="cs-CZ" sz="2000" baseline="0" dirty="0"/>
          </a:p>
          <a:p>
            <a:pPr marL="0" indent="0">
              <a:buNone/>
            </a:pPr>
            <a:r>
              <a:rPr lang="cs-CZ" sz="2000" dirty="0">
                <a:latin typeface="Times New Roman" panose="02020603050405020304" pitchFamily="18" charset="0"/>
                <a:cs typeface="Times New Roman" panose="02020603050405020304" pitchFamily="18" charset="0"/>
              </a:rPr>
              <a:t>b)</a:t>
            </a:r>
            <a:r>
              <a:rPr lang="cs-CZ" sz="2000" baseline="0" dirty="0"/>
              <a:t>„</a:t>
            </a:r>
            <a:r>
              <a:rPr lang="en-US" sz="2000" u="none" baseline="0" dirty="0" err="1"/>
              <a:t>mimojazyková</a:t>
            </a:r>
            <a:r>
              <a:rPr lang="cs-CZ" sz="2000" baseline="0" dirty="0"/>
              <a:t>“ , „</a:t>
            </a:r>
            <a:r>
              <a:rPr lang="cs-CZ" sz="2000" baseline="0" dirty="0" err="1"/>
              <a:t>příjazyková“data</a:t>
            </a:r>
            <a:r>
              <a:rPr lang="cs-CZ" sz="2000" baseline="0" dirty="0"/>
              <a:t> </a:t>
            </a:r>
            <a:r>
              <a:rPr lang="cs-CZ" sz="2000" baseline="0" dirty="0">
                <a:highlight>
                  <a:srgbClr val="FFFF00"/>
                </a:highlight>
              </a:rPr>
              <a:t>(</a:t>
            </a:r>
            <a:r>
              <a:rPr lang="pl-PL" sz="2000" dirty="0">
                <a:highlight>
                  <a:srgbClr val="FFFF00"/>
                </a:highlight>
                <a:latin typeface="Times New Roman" panose="02020603050405020304" pitchFamily="18" charset="0"/>
                <a:cs typeface="Times New Roman" panose="02020603050405020304" pitchFamily="18" charset="0"/>
              </a:rPr>
              <a:t>dane „przyjęzykowe”) </a:t>
            </a:r>
            <a:r>
              <a:rPr lang="cs-CZ" sz="2000" baseline="0" dirty="0"/>
              <a:t>– </a:t>
            </a:r>
            <a:r>
              <a:rPr lang="cs-CZ" sz="2000" dirty="0"/>
              <a:t>„</a:t>
            </a:r>
            <a:r>
              <a:rPr lang="cs-CZ" sz="2000" baseline="0" dirty="0"/>
              <a:t>přijaté a závazné, tj. konvencionalizované chování</a:t>
            </a:r>
            <a:r>
              <a:rPr lang="en-US" sz="2000" baseline="0" dirty="0"/>
              <a:t>”</a:t>
            </a:r>
            <a:r>
              <a:rPr lang="cs-CZ" sz="2000" baseline="0" dirty="0"/>
              <a:t>, praktiky, </a:t>
            </a:r>
            <a:r>
              <a:rPr lang="cs-CZ" sz="2000" baseline="0" noProof="0" dirty="0"/>
              <a:t>rituály</a:t>
            </a:r>
            <a:r>
              <a:rPr lang="cs-CZ" sz="2000" baseline="0" dirty="0"/>
              <a:t>, názory a přesvědčení, bez nichž není</a:t>
            </a:r>
            <a:r>
              <a:rPr lang="en-US" sz="2000" baseline="0" dirty="0"/>
              <a:t> </a:t>
            </a:r>
            <a:r>
              <a:rPr lang="cs-CZ" sz="2000" baseline="0" dirty="0" err="1"/>
              <a:t>možn</a:t>
            </a:r>
            <a:r>
              <a:rPr lang="en-US" sz="2000" baseline="0" dirty="0"/>
              <a:t>é</a:t>
            </a:r>
            <a:r>
              <a:rPr lang="cs-CZ" sz="2000" baseline="0" dirty="0"/>
              <a:t> „normální jazykové porozumění a interpretace výpovědí“ </a:t>
            </a:r>
          </a:p>
          <a:p>
            <a:pPr marL="228600" indent="-228600">
              <a:buAutoNum type="alphaLcParenR"/>
            </a:pPr>
            <a:endParaRPr lang="cs-CZ" sz="2000" baseline="0" dirty="0"/>
          </a:p>
          <a:p>
            <a:pPr marL="0" indent="0">
              <a:buNone/>
            </a:pPr>
            <a:r>
              <a:rPr lang="cs-CZ" sz="2000" baseline="0" dirty="0"/>
              <a:t>(</a:t>
            </a:r>
            <a:r>
              <a:rPr lang="cs-CZ" sz="2000" baseline="0" dirty="0" err="1"/>
              <a:t>Bartmiński</a:t>
            </a:r>
            <a:r>
              <a:rPr lang="cs-CZ" sz="2000" baseline="0" dirty="0"/>
              <a:t> 2010: 171)</a:t>
            </a:r>
          </a:p>
          <a:p>
            <a:pPr marL="0" indent="0">
              <a:buNone/>
            </a:pPr>
            <a:endParaRPr lang="cs-CZ" dirty="0"/>
          </a:p>
        </p:txBody>
      </p:sp>
    </p:spTree>
    <p:extLst>
      <p:ext uri="{BB962C8B-B14F-4D97-AF65-F5344CB8AC3E}">
        <p14:creationId xmlns:p14="http://schemas.microsoft.com/office/powerpoint/2010/main" val="35559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7094C5-A166-7FA8-C085-E9AA5CC7F6CF}"/>
              </a:ext>
            </a:extLst>
          </p:cNvPr>
          <p:cNvSpPr>
            <a:spLocks noGrp="1"/>
          </p:cNvSpPr>
          <p:nvPr>
            <p:ph type="title"/>
          </p:nvPr>
        </p:nvSpPr>
        <p:spPr/>
        <p:txBody>
          <a:bodyPr>
            <a:normAutofit fontScale="90000"/>
          </a:bodyPr>
          <a:lstStyle/>
          <a:p>
            <a:br>
              <a:rPr lang="cs-CZ" b="1" baseline="0" dirty="0"/>
            </a:br>
            <a:endParaRPr lang="cs-CZ" dirty="0"/>
          </a:p>
        </p:txBody>
      </p:sp>
      <p:sp>
        <p:nvSpPr>
          <p:cNvPr id="3" name="Zástupný obsah 2">
            <a:extLst>
              <a:ext uri="{FF2B5EF4-FFF2-40B4-BE49-F238E27FC236}">
                <a16:creationId xmlns:a16="http://schemas.microsoft.com/office/drawing/2014/main" id="{991485EB-3690-8AE1-2629-C8CB1C8DAC6E}"/>
              </a:ext>
            </a:extLst>
          </p:cNvPr>
          <p:cNvSpPr>
            <a:spLocks noGrp="1"/>
          </p:cNvSpPr>
          <p:nvPr>
            <p:ph idx="1"/>
          </p:nvPr>
        </p:nvSpPr>
        <p:spPr>
          <a:xfrm>
            <a:off x="318356" y="274638"/>
            <a:ext cx="8507288" cy="6308724"/>
          </a:xfrm>
        </p:spPr>
        <p:txBody>
          <a:bodyPr>
            <a:normAutofit lnSpcReduction="10000"/>
          </a:bodyPr>
          <a:lstStyle/>
          <a:p>
            <a:pPr marL="0" indent="0" algn="ctr">
              <a:buNone/>
            </a:pPr>
            <a:r>
              <a:rPr lang="cs-CZ" sz="2200" b="1" dirty="0"/>
              <a:t>Co o pojmu OJCZYZNA </a:t>
            </a:r>
            <a:r>
              <a:rPr lang="cs-CZ" sz="2000" b="1" dirty="0">
                <a:latin typeface="Times New Roman" panose="02020603050405020304" pitchFamily="18" charset="0"/>
                <a:cs typeface="Times New Roman" panose="02020603050405020304" pitchFamily="18" charset="0"/>
              </a:rPr>
              <a:t>(„vlast</a:t>
            </a:r>
            <a:r>
              <a:rPr lang="en-US" sz="2000" b="1" dirty="0">
                <a:latin typeface="Times New Roman" panose="02020603050405020304" pitchFamily="18" charset="0"/>
                <a:cs typeface="Times New Roman" panose="02020603050405020304" pitchFamily="18" charset="0"/>
              </a:rPr>
              <a:t>”</a:t>
            </a:r>
            <a:r>
              <a:rPr lang="cs-CZ" sz="2000" b="1" dirty="0">
                <a:latin typeface="Times New Roman" panose="02020603050405020304" pitchFamily="18" charset="0"/>
                <a:cs typeface="Times New Roman" panose="02020603050405020304" pitchFamily="18" charset="0"/>
              </a:rPr>
              <a:t>)</a:t>
            </a:r>
            <a:r>
              <a:rPr lang="en-US" sz="2200" b="1" dirty="0"/>
              <a:t> </a:t>
            </a:r>
            <a:r>
              <a:rPr lang="cs-CZ" sz="2200" b="1" baseline="0" dirty="0"/>
              <a:t>vypovídají polská jazyková data?</a:t>
            </a:r>
          </a:p>
          <a:p>
            <a:pPr marL="0" indent="0">
              <a:buNone/>
            </a:pPr>
            <a:endParaRPr lang="cs-CZ" sz="2200" b="1" baseline="0" dirty="0"/>
          </a:p>
          <a:p>
            <a:pPr marL="0" indent="0">
              <a:buNone/>
            </a:pPr>
            <a:r>
              <a:rPr lang="cs-CZ" sz="2200" b="1" baseline="0" dirty="0"/>
              <a:t>Systémová data</a:t>
            </a:r>
            <a:endParaRPr lang="pl-PL" sz="2000" b="1" i="1" dirty="0">
              <a:cs typeface="Times New Roman" panose="02020603050405020304" pitchFamily="18" charset="0"/>
            </a:endParaRPr>
          </a:p>
          <a:p>
            <a:pPr marL="0" indent="0">
              <a:buNone/>
            </a:pPr>
            <a:r>
              <a:rPr lang="pl-PL" sz="2000" b="1" i="1" dirty="0">
                <a:cs typeface="Times New Roman" panose="02020603050405020304" pitchFamily="18" charset="0"/>
              </a:rPr>
              <a:t>Ojczyzna </a:t>
            </a:r>
            <a:r>
              <a:rPr lang="en-US" sz="2000" b="1" i="1" dirty="0">
                <a:cs typeface="Times New Roman" panose="02020603050405020304" pitchFamily="18" charset="0"/>
              </a:rPr>
              <a:t> </a:t>
            </a:r>
            <a:r>
              <a:rPr lang="cs-CZ" sz="2000" dirty="0">
                <a:cs typeface="Times New Roman" panose="02020603050405020304" pitchFamily="18" charset="0"/>
              </a:rPr>
              <a:t>„v</a:t>
            </a:r>
            <a:r>
              <a:rPr lang="cs-CZ" sz="2000" baseline="0" dirty="0"/>
              <a:t>last</a:t>
            </a:r>
            <a:r>
              <a:rPr lang="cs-CZ" sz="2000" dirty="0"/>
              <a:t>“</a:t>
            </a:r>
            <a:endParaRPr lang="cs-CZ" sz="2000" baseline="0" dirty="0"/>
          </a:p>
          <a:p>
            <a:pPr marL="0" indent="0">
              <a:buNone/>
            </a:pPr>
            <a:r>
              <a:rPr lang="cs-CZ" sz="1800" dirty="0"/>
              <a:t>	= „majetek zděděný po otci“,</a:t>
            </a:r>
          </a:p>
          <a:p>
            <a:pPr marL="0" indent="0">
              <a:buNone/>
            </a:pPr>
            <a:r>
              <a:rPr lang="cs-CZ" sz="1800" dirty="0"/>
              <a:t>	= „země zděděná po panovníkovi“, </a:t>
            </a:r>
          </a:p>
          <a:p>
            <a:pPr marL="0" indent="0">
              <a:buNone/>
            </a:pPr>
            <a:r>
              <a:rPr lang="cs-CZ" sz="1800" dirty="0"/>
              <a:t>	= „kraj</a:t>
            </a:r>
            <a:r>
              <a:rPr lang="en-US" sz="1800" dirty="0"/>
              <a:t> a </a:t>
            </a:r>
            <a:r>
              <a:rPr lang="cs-CZ" sz="1800" dirty="0"/>
              <a:t>oblast, kde se člověk narodil nebo z</a:t>
            </a:r>
            <a:r>
              <a:rPr lang="en-US" sz="1800" baseline="0" dirty="0"/>
              <a:t>e </a:t>
            </a:r>
            <a:r>
              <a:rPr lang="en-US" sz="1800" baseline="0" dirty="0" err="1"/>
              <a:t>které</a:t>
            </a:r>
            <a:r>
              <a:rPr lang="cs-CZ" sz="1800" dirty="0"/>
              <a:t> pochází, ve které se něco počíná, má svůj</a:t>
            </a:r>
            <a:r>
              <a:rPr lang="cs-CZ" sz="1800" baseline="0" dirty="0"/>
              <a:t> počátek“</a:t>
            </a:r>
          </a:p>
          <a:p>
            <a:pPr marL="0" indent="0">
              <a:buNone/>
            </a:pPr>
            <a:r>
              <a:rPr lang="cs-CZ" sz="1800" baseline="0" dirty="0"/>
              <a:t>	= „rodná zem“ </a:t>
            </a:r>
          </a:p>
          <a:p>
            <a:pPr marL="0" indent="0">
              <a:buNone/>
            </a:pPr>
            <a:r>
              <a:rPr lang="cs-CZ" sz="1800" baseline="0" dirty="0"/>
              <a:t>	= „země“, „nebe“</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800" i="1" dirty="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i="1" dirty="0">
                <a:cs typeface="Times New Roman" panose="02020603050405020304" pitchFamily="18" charset="0"/>
              </a:rPr>
              <a:t>Ojczyzna</a:t>
            </a:r>
            <a:r>
              <a:rPr lang="pl-PL" sz="1800" dirty="0">
                <a:cs typeface="Times New Roman" panose="02020603050405020304" pitchFamily="18" charset="0"/>
              </a:rPr>
              <a:t>, </a:t>
            </a:r>
            <a:r>
              <a:rPr lang="pl-PL" sz="1800" i="1" dirty="0">
                <a:cs typeface="Times New Roman" panose="02020603050405020304" pitchFamily="18" charset="0"/>
              </a:rPr>
              <a:t>praojczyzna</a:t>
            </a:r>
            <a:r>
              <a:rPr lang="pl-PL" sz="1800" dirty="0">
                <a:cs typeface="Times New Roman" panose="02020603050405020304" pitchFamily="18" charset="0"/>
              </a:rPr>
              <a:t>, </a:t>
            </a:r>
            <a:r>
              <a:rPr lang="pl-PL" sz="1800" i="1" dirty="0">
                <a:cs typeface="Times New Roman" panose="02020603050405020304" pitchFamily="18" charset="0"/>
              </a:rPr>
              <a:t>ojczysty</a:t>
            </a:r>
            <a:r>
              <a:rPr lang="pl-PL" sz="1800" dirty="0">
                <a:cs typeface="Times New Roman" panose="02020603050405020304" pitchFamily="18" charset="0"/>
              </a:rPr>
              <a:t>, </a:t>
            </a:r>
            <a:r>
              <a:rPr lang="pl-PL" sz="1800" i="1" dirty="0">
                <a:cs typeface="Times New Roman" panose="02020603050405020304" pitchFamily="18" charset="0"/>
              </a:rPr>
              <a:t>ojczyźniany</a:t>
            </a:r>
            <a:r>
              <a:rPr lang="pl-PL" sz="1800" dirty="0">
                <a:cs typeface="Times New Roman" panose="02020603050405020304" pitchFamily="18" charset="0"/>
              </a:rPr>
              <a:t>, </a:t>
            </a:r>
            <a:r>
              <a:rPr lang="pl-PL" sz="1800" i="1" dirty="0">
                <a:cs typeface="Times New Roman" panose="02020603050405020304" pitchFamily="18" charset="0"/>
              </a:rPr>
              <a:t>ojczyzny</a:t>
            </a:r>
            <a:r>
              <a:rPr lang="pl-PL" sz="1800" dirty="0">
                <a:cs typeface="Times New Roman" panose="02020603050405020304" pitchFamily="18" charset="0"/>
              </a:rPr>
              <a:t> (</a:t>
            </a:r>
            <a:r>
              <a:rPr lang="cs-CZ" sz="1800" baseline="0" dirty="0"/>
              <a:t>ve významu podstatného jména</a:t>
            </a:r>
            <a:r>
              <a:rPr lang="en-US" sz="1800" baseline="0" dirty="0"/>
              <a:t>)</a:t>
            </a:r>
            <a:r>
              <a:rPr lang="pl-PL" sz="1800" dirty="0">
                <a:cs typeface="Times New Roman" panose="02020603050405020304" pitchFamily="18" charset="0"/>
              </a:rPr>
              <a:t>, </a:t>
            </a:r>
            <a:r>
              <a:rPr lang="pl-PL" sz="1800" i="1" dirty="0">
                <a:cs typeface="Times New Roman" panose="02020603050405020304" pitchFamily="18" charset="0"/>
              </a:rPr>
              <a:t>ojczyste</a:t>
            </a:r>
            <a:r>
              <a:rPr lang="pl-PL" sz="1800" dirty="0">
                <a:cs typeface="Times New Roman" panose="02020603050405020304" pitchFamily="18" charset="0"/>
              </a:rPr>
              <a:t>, </a:t>
            </a:r>
            <a:r>
              <a:rPr lang="pl-PL" sz="1800" i="1" dirty="0">
                <a:cs typeface="Times New Roman" panose="02020603050405020304" pitchFamily="18" charset="0"/>
              </a:rPr>
              <a:t>ojczystość</a:t>
            </a:r>
            <a:r>
              <a:rPr lang="pl-PL" sz="1800" dirty="0">
                <a:cs typeface="Times New Roman" panose="02020603050405020304" pitchFamily="18" charset="0"/>
              </a:rPr>
              <a:t>, </a:t>
            </a:r>
            <a:r>
              <a:rPr lang="pl-PL" sz="1800" i="1" dirty="0">
                <a:cs typeface="Times New Roman" panose="02020603050405020304" pitchFamily="18" charset="0"/>
              </a:rPr>
              <a:t>ojczyc</a:t>
            </a:r>
            <a:r>
              <a:rPr lang="pl-PL" sz="1800" dirty="0">
                <a:cs typeface="Times New Roman" panose="02020603050405020304" pitchFamily="18" charset="0"/>
              </a:rPr>
              <a:t>, </a:t>
            </a:r>
            <a:r>
              <a:rPr lang="pl-PL" sz="1800" i="1" dirty="0">
                <a:cs typeface="Times New Roman" panose="02020603050405020304" pitchFamily="18" charset="0"/>
              </a:rPr>
              <a:t>ojczyski</a:t>
            </a:r>
            <a:r>
              <a:rPr lang="pl-PL" sz="1800" dirty="0">
                <a:cs typeface="Times New Roman" panose="02020603050405020304" pitchFamily="18" charset="0"/>
              </a:rPr>
              <a:t> i </a:t>
            </a:r>
            <a:r>
              <a:rPr lang="pl-PL" sz="1800" i="1" dirty="0">
                <a:cs typeface="Times New Roman" panose="02020603050405020304" pitchFamily="18" charset="0"/>
              </a:rPr>
              <a:t>ojczyźniak</a:t>
            </a:r>
            <a:endParaRPr lang="cs-CZ" sz="1800" i="1" u="sng" dirty="0">
              <a:cs typeface="Times New Roman" panose="02020603050405020304" pitchFamily="18" charset="0"/>
            </a:endParaRPr>
          </a:p>
          <a:p>
            <a:pPr marL="0" indent="0">
              <a:buNone/>
            </a:pPr>
            <a:r>
              <a:rPr lang="pl-PL" sz="1800" i="1" dirty="0">
                <a:cs typeface="Times New Roman" panose="02020603050405020304" pitchFamily="18" charset="0"/>
              </a:rPr>
              <a:t>Patria</a:t>
            </a:r>
            <a:r>
              <a:rPr lang="pl-PL" sz="1800" dirty="0">
                <a:cs typeface="Times New Roman" panose="02020603050405020304" pitchFamily="18" charset="0"/>
              </a:rPr>
              <a:t>, </a:t>
            </a:r>
            <a:r>
              <a:rPr lang="pl-PL" sz="1800" i="1" dirty="0">
                <a:cs typeface="Times New Roman" panose="02020603050405020304" pitchFamily="18" charset="0"/>
              </a:rPr>
              <a:t>patriota</a:t>
            </a:r>
            <a:r>
              <a:rPr lang="pl-PL" sz="1800" dirty="0">
                <a:cs typeface="Times New Roman" panose="02020603050405020304" pitchFamily="18" charset="0"/>
              </a:rPr>
              <a:t>, </a:t>
            </a:r>
            <a:r>
              <a:rPr lang="pl-PL" sz="1800" i="1" dirty="0">
                <a:cs typeface="Times New Roman" panose="02020603050405020304" pitchFamily="18" charset="0"/>
              </a:rPr>
              <a:t> patriotyzm</a:t>
            </a:r>
            <a:r>
              <a:rPr lang="pl-PL" sz="1800" dirty="0">
                <a:cs typeface="Times New Roman" panose="02020603050405020304" pitchFamily="18" charset="0"/>
              </a:rPr>
              <a:t>, </a:t>
            </a:r>
            <a:r>
              <a:rPr lang="pl-PL" sz="1800" i="1" dirty="0">
                <a:cs typeface="Times New Roman" panose="02020603050405020304" pitchFamily="18" charset="0"/>
              </a:rPr>
              <a:t>patriotyzm lokalny</a:t>
            </a:r>
            <a:r>
              <a:rPr lang="pl-PL" sz="1800" dirty="0">
                <a:cs typeface="Times New Roman" panose="02020603050405020304" pitchFamily="18" charset="0"/>
              </a:rPr>
              <a:t>, </a:t>
            </a:r>
            <a:r>
              <a:rPr lang="pl-PL" sz="1800" i="1" dirty="0">
                <a:cs typeface="Times New Roman" panose="02020603050405020304" pitchFamily="18" charset="0"/>
              </a:rPr>
              <a:t>patryjski</a:t>
            </a:r>
            <a:r>
              <a:rPr lang="pl-PL" sz="1800" dirty="0">
                <a:cs typeface="Times New Roman" panose="02020603050405020304" pitchFamily="18" charset="0"/>
              </a:rPr>
              <a:t>, </a:t>
            </a:r>
            <a:r>
              <a:rPr lang="pl-PL" sz="1800" i="1" dirty="0">
                <a:cs typeface="Times New Roman" panose="02020603050405020304" pitchFamily="18" charset="0"/>
              </a:rPr>
              <a:t>repatriacja</a:t>
            </a:r>
            <a:r>
              <a:rPr lang="pl-PL" sz="1800" dirty="0">
                <a:cs typeface="Times New Roman" panose="02020603050405020304" pitchFamily="18" charset="0"/>
              </a:rPr>
              <a:t>, </a:t>
            </a:r>
            <a:r>
              <a:rPr lang="pl-PL" sz="1800" i="1" dirty="0">
                <a:cs typeface="Times New Roman" panose="02020603050405020304" pitchFamily="18" charset="0"/>
              </a:rPr>
              <a:t>repatriować</a:t>
            </a:r>
            <a:r>
              <a:rPr lang="pl-PL" sz="1800" dirty="0">
                <a:cs typeface="Times New Roman" panose="02020603050405020304" pitchFamily="18" charset="0"/>
              </a:rPr>
              <a:t>, </a:t>
            </a:r>
            <a:r>
              <a:rPr lang="pl-PL" sz="1800" i="1" dirty="0">
                <a:cs typeface="Times New Roman" panose="02020603050405020304" pitchFamily="18" charset="0"/>
              </a:rPr>
              <a:t>repatriant</a:t>
            </a:r>
            <a:r>
              <a:rPr lang="pl-PL" sz="1800" dirty="0">
                <a:cs typeface="Times New Roman" panose="02020603050405020304" pitchFamily="18" charset="0"/>
              </a:rPr>
              <a:t>, </a:t>
            </a:r>
            <a:r>
              <a:rPr lang="pl-PL" sz="1800" i="1" dirty="0">
                <a:cs typeface="Times New Roman" panose="02020603050405020304" pitchFamily="18" charset="0"/>
              </a:rPr>
              <a:t>patriarchalny</a:t>
            </a:r>
            <a:r>
              <a:rPr lang="pl-PL" sz="1800" dirty="0">
                <a:cs typeface="Times New Roman" panose="02020603050405020304" pitchFamily="18" charset="0"/>
              </a:rPr>
              <a:t>, </a:t>
            </a:r>
            <a:r>
              <a:rPr lang="pl-PL" sz="1800" i="1" dirty="0">
                <a:cs typeface="Times New Roman" panose="02020603050405020304" pitchFamily="18" charset="0"/>
              </a:rPr>
              <a:t>patriarchalizm</a:t>
            </a:r>
            <a:r>
              <a:rPr lang="pl-PL" sz="1800" dirty="0">
                <a:cs typeface="Times New Roman" panose="02020603050405020304" pitchFamily="18" charset="0"/>
              </a:rPr>
              <a:t>, </a:t>
            </a:r>
            <a:r>
              <a:rPr lang="pl-PL" sz="1800" i="1" dirty="0">
                <a:cs typeface="Times New Roman" panose="02020603050405020304" pitchFamily="18" charset="0"/>
              </a:rPr>
              <a:t>patriarcha</a:t>
            </a:r>
            <a:r>
              <a:rPr lang="pl-PL" sz="1800" dirty="0">
                <a:cs typeface="Times New Roman" panose="02020603050405020304" pitchFamily="18" charset="0"/>
              </a:rPr>
              <a:t>, </a:t>
            </a:r>
            <a:r>
              <a:rPr lang="pl-PL" sz="1800" i="1" dirty="0">
                <a:cs typeface="Times New Roman" panose="02020603050405020304" pitchFamily="18" charset="0"/>
              </a:rPr>
              <a:t>patriarchat</a:t>
            </a:r>
          </a:p>
          <a:p>
            <a:pPr marL="0" indent="0">
              <a:buNone/>
            </a:pPr>
            <a:endParaRPr lang="cs-CZ" sz="1800" b="1" dirty="0"/>
          </a:p>
          <a:p>
            <a:pPr marL="0" indent="0">
              <a:buNone/>
            </a:pPr>
            <a:r>
              <a:rPr lang="cs-CZ" sz="1800" b="1" dirty="0"/>
              <a:t>Lexikálně-sémantické hnízdo </a:t>
            </a:r>
            <a:r>
              <a:rPr lang="cs-CZ" sz="1800" i="1" dirty="0" err="1"/>
              <a:t>ojczyzna</a:t>
            </a:r>
            <a:r>
              <a:rPr lang="cs-CZ" sz="1800" b="1" dirty="0"/>
              <a:t> </a:t>
            </a:r>
            <a:r>
              <a:rPr lang="cs-CZ" sz="1800" dirty="0"/>
              <a:t>(„vlast“) a </a:t>
            </a:r>
            <a:r>
              <a:rPr lang="cs-CZ" sz="1800" i="1" dirty="0" err="1"/>
              <a:t>patria</a:t>
            </a:r>
            <a:r>
              <a:rPr lang="cs-CZ" sz="1800" dirty="0"/>
              <a:t> poukazuje ke konceptualizaci vlasti jako „kolébky“, místa narození, zděděného po předcích, známého, domácího (stojící</a:t>
            </a:r>
            <a:r>
              <a:rPr lang="en-US" sz="1800" dirty="0"/>
              <a:t>ho </a:t>
            </a:r>
            <a:r>
              <a:rPr lang="cs-CZ" sz="1800" dirty="0"/>
              <a:t>v protikladu k cizině), spojeného s blízkými osobami, především s otcem, s jeho autoritou a mocí a s jeho výsadním postavením v rodině. Takového místa si člověk váží a rád se </a:t>
            </a:r>
            <a:r>
              <a:rPr lang="en-US" sz="1800" dirty="0"/>
              <a:t>do</a:t>
            </a:r>
            <a:r>
              <a:rPr lang="en-US" sz="1800" baseline="0" dirty="0"/>
              <a:t> </a:t>
            </a:r>
            <a:r>
              <a:rPr lang="en-US" sz="1800" baseline="0" dirty="0" err="1"/>
              <a:t>něj</a:t>
            </a:r>
            <a:r>
              <a:rPr lang="cs-CZ" sz="1800" dirty="0"/>
              <a:t> vrací.</a:t>
            </a:r>
          </a:p>
          <a:p>
            <a:pPr marL="0" indent="0" algn="ctr">
              <a:buNone/>
            </a:pPr>
            <a:endParaRPr lang="cs-CZ" sz="2800" dirty="0"/>
          </a:p>
        </p:txBody>
      </p:sp>
    </p:spTree>
    <p:extLst>
      <p:ext uri="{BB962C8B-B14F-4D97-AF65-F5344CB8AC3E}">
        <p14:creationId xmlns:p14="http://schemas.microsoft.com/office/powerpoint/2010/main" val="3542550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03A6890F-02EE-30A5-DC91-17070AEF2F22}"/>
              </a:ext>
            </a:extLst>
          </p:cNvPr>
          <p:cNvSpPr>
            <a:spLocks noGrp="1"/>
          </p:cNvSpPr>
          <p:nvPr>
            <p:ph idx="1"/>
          </p:nvPr>
        </p:nvSpPr>
        <p:spPr>
          <a:xfrm>
            <a:off x="611560" y="404664"/>
            <a:ext cx="8208912" cy="5832648"/>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2200" b="1" dirty="0">
                <a:latin typeface="Times New Roman" panose="02020603050405020304" pitchFamily="18" charset="0"/>
                <a:cs typeface="Times New Roman" panose="02020603050405020304" pitchFamily="18" charset="0"/>
              </a:rPr>
              <a:t>Hnízdo „</a:t>
            </a:r>
            <a:r>
              <a:rPr lang="pl-PL" sz="2200" b="1" dirty="0">
                <a:latin typeface="Times New Roman" panose="02020603050405020304" pitchFamily="18" charset="0"/>
                <a:cs typeface="Times New Roman" panose="02020603050405020304" pitchFamily="18" charset="0"/>
              </a:rPr>
              <a:t>macierzy</a:t>
            </a:r>
            <a:r>
              <a:rPr lang="cs-CZ" sz="2200" b="1"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matčin</a:t>
            </a:r>
            <a:r>
              <a:rPr lang="cs-CZ" sz="2000" dirty="0">
                <a:latin typeface="Times New Roman" panose="02020603050405020304" pitchFamily="18" charset="0"/>
                <a:cs typeface="Times New Roman" panose="02020603050405020304" pitchFamily="18" charset="0"/>
              </a:rPr>
              <a:t>, mateřský</a:t>
            </a:r>
            <a:r>
              <a:rPr lang="en-US" sz="2000" dirty="0">
                <a:latin typeface="Times New Roman" panose="02020603050405020304" pitchFamily="18" charset="0"/>
                <a:cs typeface="Times New Roman" panose="02020603050405020304" pitchFamily="18" charset="0"/>
              </a:rPr>
              <a:t>”</a:t>
            </a:r>
            <a:r>
              <a:rPr lang="cs-CZ" sz="2000" dirty="0">
                <a:latin typeface="Times New Roman" panose="02020603050405020304" pitchFamily="18" charset="0"/>
                <a:cs typeface="Times New Roman" panose="02020603050405020304" pitchFamily="18" charset="0"/>
              </a:rPr>
              <a:t> </a:t>
            </a:r>
            <a:r>
              <a:rPr lang="pl-PL" sz="2000" dirty="0">
                <a:latin typeface="Times New Roman" panose="02020603050405020304" pitchFamily="18" charset="0"/>
                <a:cs typeface="Times New Roman" panose="02020603050405020304" pitchFamily="18" charset="0"/>
              </a:rPr>
              <a:t>(</a:t>
            </a:r>
            <a:r>
              <a:rPr lang="pl-PL" sz="2000" i="1" dirty="0">
                <a:latin typeface="Times New Roman" panose="02020603050405020304" pitchFamily="18" charset="0"/>
                <a:cs typeface="Times New Roman" panose="02020603050405020304" pitchFamily="18" charset="0"/>
              </a:rPr>
              <a:t>macierz</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macierzysty</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macierzyste macierzyzna</a:t>
            </a:r>
            <a:r>
              <a:rPr lang="pl-PL" sz="2000" dirty="0">
                <a:latin typeface="Times New Roman" panose="02020603050405020304" pitchFamily="18" charset="0"/>
                <a:cs typeface="Times New Roman" panose="02020603050405020304" pitchFamily="18" charset="0"/>
              </a:rPr>
              <a:t>’ – dědictví po matce); </a:t>
            </a:r>
            <a:r>
              <a:rPr lang="pl-PL" sz="2000" i="1" dirty="0">
                <a:latin typeface="Times New Roman" panose="02020603050405020304" pitchFamily="18" charset="0"/>
                <a:cs typeface="Times New Roman" panose="02020603050405020304" pitchFamily="18" charset="0"/>
              </a:rPr>
              <a:t>macierznik</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macierzanka</a:t>
            </a:r>
            <a:r>
              <a:rPr lang="pl-PL" sz="2000" dirty="0">
                <a:latin typeface="Times New Roman" panose="02020603050405020304" pitchFamily="18" charset="0"/>
                <a:cs typeface="Times New Roman" panose="02020603050405020304" pitchFamily="18" charset="0"/>
              </a:rPr>
              <a:t>, a také </a:t>
            </a:r>
            <a:r>
              <a:rPr lang="pl-PL" sz="2000" i="1" dirty="0">
                <a:latin typeface="Times New Roman" panose="02020603050405020304" pitchFamily="18" charset="0"/>
                <a:cs typeface="Times New Roman" panose="02020603050405020304" pitchFamily="18" charset="0"/>
              </a:rPr>
              <a:t>mać</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maciora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macica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mama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mamka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matka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matecznik</a:t>
            </a:r>
            <a:r>
              <a:rPr lang="pl-PL" sz="2000" dirty="0">
                <a:latin typeface="Times New Roman" panose="02020603050405020304" pitchFamily="18" charset="0"/>
                <a:cs typeface="Times New Roman" panose="02020603050405020304" pitchFamily="18" charset="0"/>
              </a:rPr>
              <a:t>) – v centru hnízda</a:t>
            </a:r>
            <a:r>
              <a:rPr lang="en-US" sz="2000" b="1" dirty="0">
                <a:latin typeface="Times New Roman" panose="02020603050405020304" pitchFamily="18" charset="0"/>
                <a:cs typeface="Times New Roman" panose="02020603050405020304" pitchFamily="18" charset="0"/>
              </a:rPr>
              <a:t> </a:t>
            </a:r>
            <a:r>
              <a:rPr lang="cs-CZ" sz="2000" baseline="0" dirty="0"/>
              <a:t>stojí postava matky – sémantika slov patřících do této lexikální skupiny ukazuje</a:t>
            </a:r>
            <a:r>
              <a:rPr lang="en-US" sz="2000" baseline="0" dirty="0"/>
              <a:t> vlast</a:t>
            </a:r>
            <a:r>
              <a:rPr lang="cs-CZ" sz="2000" baseline="0" dirty="0"/>
              <a:t> jako místo spojené s narozením, původem, vývojem</a:t>
            </a:r>
            <a:r>
              <a:rPr lang="en-US" sz="2000" baseline="0" dirty="0"/>
              <a:t> a </a:t>
            </a:r>
            <a:r>
              <a:rPr lang="en-US" sz="2000" baseline="0" dirty="0" err="1"/>
              <a:t>dospíváním</a:t>
            </a:r>
            <a:r>
              <a:rPr lang="cs-CZ" sz="2000" baseline="0" dirty="0"/>
              <a:t>, tj. s prvopočátkem a se životem obecně; jako místo, v němž subjekt cítí své kořeny, k němuž přináleží. Je to rodný, intimní a bezpečný prostor, zděděný po matce a s ní spjatý.</a:t>
            </a:r>
          </a:p>
          <a:p>
            <a:pPr marL="0" marR="0" indent="0" algn="l" defTabSz="914400" rtl="0" eaLnBrk="1" fontAlgn="auto" latinLnBrk="0" hangingPunct="1">
              <a:lnSpc>
                <a:spcPct val="100000"/>
              </a:lnSpc>
              <a:spcBef>
                <a:spcPts val="0"/>
              </a:spcBef>
              <a:spcAft>
                <a:spcPts val="0"/>
              </a:spcAft>
              <a:buClrTx/>
              <a:buSzTx/>
              <a:buFontTx/>
              <a:buNone/>
              <a:tabLst/>
              <a:defRPr/>
            </a:pPr>
            <a:endParaRPr lang="cs-CZ" sz="20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sz="20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sz="2200" b="1" dirty="0">
                <a:latin typeface="Times New Roman" panose="02020603050405020304" pitchFamily="18" charset="0"/>
                <a:cs typeface="Times New Roman" panose="02020603050405020304" pitchFamily="18" charset="0"/>
              </a:rPr>
              <a:t>Hnízdo „</a:t>
            </a:r>
            <a:r>
              <a:rPr lang="pl-PL" sz="2200" b="1" dirty="0">
                <a:latin typeface="Times New Roman" panose="02020603050405020304" pitchFamily="18" charset="0"/>
                <a:cs typeface="Times New Roman" panose="02020603050405020304" pitchFamily="18" charset="0"/>
              </a:rPr>
              <a:t>państwo</a:t>
            </a:r>
            <a:r>
              <a:rPr lang="cs-CZ" sz="2200" b="1"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r>
              <a:rPr lang="cs-CZ" sz="2000" dirty="0"/>
              <a:t>„stát“ (</a:t>
            </a:r>
            <a:r>
              <a:rPr lang="pl-PL" sz="2000" i="1" dirty="0">
                <a:latin typeface="Times New Roman" panose="02020603050405020304" pitchFamily="18" charset="0"/>
                <a:cs typeface="Times New Roman" panose="02020603050405020304" pitchFamily="18" charset="0"/>
              </a:rPr>
              <a:t>państwo</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państwowy</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państwowiec</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pan</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panek</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półpanek</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panować</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panicz</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panna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panosza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pański</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pańszczyzna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wspaniały</a:t>
            </a:r>
            <a:r>
              <a:rPr lang="pl-PL" sz="2000" dirty="0">
                <a:latin typeface="Times New Roman" panose="02020603050405020304" pitchFamily="18" charset="0"/>
                <a:cs typeface="Times New Roman" panose="02020603050405020304" pitchFamily="18" charset="0"/>
              </a:rPr>
              <a:t>)</a:t>
            </a:r>
            <a:r>
              <a:rPr lang="cs-CZ" sz="2000" dirty="0"/>
              <a:t> přináší obraz polské vlasti jako politicky organizovaného území i lidí, kteří ji obývají</a:t>
            </a:r>
            <a:r>
              <a:rPr lang="cs-CZ" sz="2000" baseline="0" dirty="0"/>
              <a:t> a kteří jsou</a:t>
            </a:r>
            <a:r>
              <a:rPr lang="cs-CZ" sz="2000" dirty="0"/>
              <a:t> vzájemně závislí a podřízení nadřízené autoritě (vládě). V axiologické rovině zde vystupuje do popředí moc, vlastnictví majetku a privilegované postavení.</a:t>
            </a:r>
          </a:p>
          <a:p>
            <a:pPr marL="0" indent="0">
              <a:buNone/>
            </a:pPr>
            <a:endParaRPr lang="cs-CZ" dirty="0"/>
          </a:p>
        </p:txBody>
      </p:sp>
    </p:spTree>
    <p:extLst>
      <p:ext uri="{BB962C8B-B14F-4D97-AF65-F5344CB8AC3E}">
        <p14:creationId xmlns:p14="http://schemas.microsoft.com/office/powerpoint/2010/main" val="374452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C9D86DF9-1853-1DA0-019E-6FE0737127A3}"/>
              </a:ext>
            </a:extLst>
          </p:cNvPr>
          <p:cNvSpPr>
            <a:spLocks noGrp="1"/>
          </p:cNvSpPr>
          <p:nvPr>
            <p:ph idx="1"/>
          </p:nvPr>
        </p:nvSpPr>
        <p:spPr>
          <a:xfrm>
            <a:off x="467544" y="332656"/>
            <a:ext cx="8424936" cy="5904655"/>
          </a:xfrm>
        </p:spPr>
        <p:txBody>
          <a:bodyPr>
            <a:normAutofit/>
          </a:bodyPr>
          <a:lstStyle/>
          <a:p>
            <a:pPr marL="0" indent="0">
              <a:buNone/>
            </a:pPr>
            <a:r>
              <a:rPr lang="cs-CZ" sz="2200" b="1" dirty="0">
                <a:latin typeface="Times New Roman" panose="02020603050405020304" pitchFamily="18" charset="0"/>
                <a:cs typeface="Times New Roman" panose="02020603050405020304" pitchFamily="18" charset="0"/>
              </a:rPr>
              <a:t>Hnízdo „kraj“ </a:t>
            </a:r>
            <a:r>
              <a:rPr lang="cs-CZ" sz="2200" dirty="0"/>
              <a:t>(doloženo lexikem </a:t>
            </a:r>
            <a:r>
              <a:rPr lang="pl-PL" sz="2000" i="1" dirty="0">
                <a:latin typeface="+mj-lt"/>
                <a:cs typeface="Times New Roman" panose="02020603050405020304" pitchFamily="18" charset="0"/>
              </a:rPr>
              <a:t>kraj</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kraj ojczysty</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macierzysty</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rodzinny</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urodzenia</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własny kraj</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kraj nad Wisłą</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kraj między Morzem Bałtyckim a Karpatami</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krajan</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kraina</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polska kraina</a:t>
            </a:r>
            <a:r>
              <a:rPr lang="pl-PL" sz="2000" dirty="0">
                <a:latin typeface="+mj-lt"/>
                <a:cs typeface="Times New Roman" panose="02020603050405020304" pitchFamily="18" charset="0"/>
              </a:rPr>
              <a:t>, </a:t>
            </a:r>
            <a:r>
              <a:rPr lang="pl-PL" sz="2000" i="1" dirty="0">
                <a:latin typeface="+mj-lt"/>
                <a:cs typeface="Times New Roman" panose="02020603050405020304" pitchFamily="18" charset="0"/>
              </a:rPr>
              <a:t>krajać</a:t>
            </a:r>
            <a:r>
              <a:rPr lang="cs-CZ" sz="2000" dirty="0">
                <a:latin typeface="+mj-lt"/>
                <a:cs typeface="Times New Roman" panose="02020603050405020304" pitchFamily="18" charset="0"/>
              </a:rPr>
              <a:t>)</a:t>
            </a:r>
            <a:r>
              <a:rPr lang="cs-CZ" sz="2000" i="1" dirty="0">
                <a:latin typeface="+mj-lt"/>
                <a:cs typeface="Times New Roman" panose="02020603050405020304" pitchFamily="18" charset="0"/>
              </a:rPr>
              <a:t> </a:t>
            </a:r>
            <a:r>
              <a:rPr lang="cs-CZ" sz="2200" dirty="0"/>
              <a:t>přináší obraz vlasti jako sousedství, oblasti vymezené hranicemi a </a:t>
            </a:r>
            <a:r>
              <a:rPr lang="cs-CZ" sz="2200" noProof="0" dirty="0"/>
              <a:t>odlišující</a:t>
            </a:r>
            <a:r>
              <a:rPr lang="en-US" sz="2200" baseline="0" dirty="0"/>
              <a:t> se </a:t>
            </a:r>
            <a:r>
              <a:rPr lang="cs-CZ" sz="2200" dirty="0"/>
              <a:t>od ostatních, ale také jako samostatného státního útvaru s orgány, které jej zastupují. Je spojena s krajinou, historií, kulturou a hospodářstvím. Obývají ji lidé, kteří k sobě mají blízko (krajané) a sdílejí společnou minulost.</a:t>
            </a:r>
          </a:p>
          <a:p>
            <a:endParaRPr lang="cs-CZ" sz="2200" dirty="0"/>
          </a:p>
          <a:p>
            <a:pPr marL="0" indent="0">
              <a:buNone/>
            </a:pPr>
            <a:r>
              <a:rPr lang="cs-CZ" sz="2200" b="1" dirty="0">
                <a:latin typeface="Times New Roman" panose="02020603050405020304" pitchFamily="18" charset="0"/>
                <a:cs typeface="Times New Roman" panose="02020603050405020304" pitchFamily="18" charset="0"/>
              </a:rPr>
              <a:t>Hnízdo „země“ </a:t>
            </a:r>
            <a:r>
              <a:rPr lang="pl-PL" sz="2000" dirty="0">
                <a:latin typeface="Times New Roman" panose="02020603050405020304" pitchFamily="18" charset="0"/>
                <a:cs typeface="Times New Roman" panose="02020603050405020304" pitchFamily="18" charset="0"/>
              </a:rPr>
              <a:t>(srov. </a:t>
            </a:r>
            <a:r>
              <a:rPr lang="pl-PL" sz="2000" i="1" dirty="0">
                <a:latin typeface="Times New Roman" panose="02020603050405020304" pitchFamily="18" charset="0"/>
                <a:cs typeface="Times New Roman" panose="02020603050405020304" pitchFamily="18" charset="0"/>
              </a:rPr>
              <a:t>ziemia rodzinna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ziemia ojczysta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ziemia ojców</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polska ziemia</a:t>
            </a:r>
            <a:r>
              <a:rPr lang="pl-PL" sz="2000" dirty="0">
                <a:latin typeface="Times New Roman" panose="02020603050405020304" pitchFamily="18" charset="0"/>
                <a:cs typeface="Times New Roman" panose="02020603050405020304" pitchFamily="18" charset="0"/>
              </a:rPr>
              <a:t>, też: </a:t>
            </a:r>
            <a:r>
              <a:rPr lang="pl-PL" sz="2000" i="1" dirty="0">
                <a:latin typeface="Times New Roman" panose="02020603050405020304" pitchFamily="18" charset="0"/>
                <a:cs typeface="Times New Roman" panose="02020603050405020304" pitchFamily="18" charset="0"/>
              </a:rPr>
              <a:t>ziemianin</a:t>
            </a:r>
            <a:r>
              <a:rPr lang="pl-PL" sz="2000" dirty="0">
                <a:latin typeface="Times New Roman" panose="02020603050405020304" pitchFamily="18" charset="0"/>
                <a:cs typeface="Times New Roman" panose="02020603050405020304" pitchFamily="18" charset="0"/>
              </a:rPr>
              <a:t>,</a:t>
            </a:r>
            <a:r>
              <a:rPr lang="pl-PL" sz="2000" i="1" dirty="0">
                <a:latin typeface="Times New Roman" panose="02020603050405020304" pitchFamily="18" charset="0"/>
                <a:cs typeface="Times New Roman" panose="02020603050405020304" pitchFamily="18" charset="0"/>
              </a:rPr>
              <a:t> ziemianka</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ziemiański</a:t>
            </a:r>
            <a:r>
              <a:rPr lang="pl-PL" sz="2000" dirty="0">
                <a:latin typeface="Times New Roman" panose="02020603050405020304" pitchFamily="18" charset="0"/>
                <a:cs typeface="Times New Roman" panose="02020603050405020304" pitchFamily="18" charset="0"/>
              </a:rPr>
              <a:t>, </a:t>
            </a:r>
            <a:r>
              <a:rPr lang="pl-PL" sz="2000" i="1" dirty="0">
                <a:latin typeface="Times New Roman" panose="02020603050405020304" pitchFamily="18" charset="0"/>
                <a:cs typeface="Times New Roman" panose="02020603050405020304" pitchFamily="18" charset="0"/>
              </a:rPr>
              <a:t>ziemiaństwo</a:t>
            </a:r>
            <a:r>
              <a:rPr lang="pl-PL" sz="2000" dirty="0">
                <a:latin typeface="Times New Roman" panose="02020603050405020304" pitchFamily="18" charset="0"/>
                <a:cs typeface="Times New Roman" panose="02020603050405020304" pitchFamily="18" charset="0"/>
              </a:rPr>
              <a:t>)</a:t>
            </a:r>
            <a:r>
              <a:rPr lang="cs-CZ" sz="2000" dirty="0"/>
              <a:t> přináší představu vlasti jako  půdy, kterou člověk vlastní a obdělává, na níž stojí rodinný dům.</a:t>
            </a:r>
            <a:r>
              <a:rPr lang="cs-CZ" sz="2000" baseline="0" dirty="0"/>
              <a:t> </a:t>
            </a:r>
            <a:r>
              <a:rPr lang="cs-CZ" sz="2000" dirty="0"/>
              <a:t>Tato půda je spojena s dětstvím a nejbližším prostředím, s hroby předků.</a:t>
            </a:r>
          </a:p>
        </p:txBody>
      </p:sp>
    </p:spTree>
    <p:extLst>
      <p:ext uri="{BB962C8B-B14F-4D97-AF65-F5344CB8AC3E}">
        <p14:creationId xmlns:p14="http://schemas.microsoft.com/office/powerpoint/2010/main" val="174324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24E7207-9AF1-0DF7-CAE9-BD6253ADBC6A}"/>
              </a:ext>
            </a:extLst>
          </p:cNvPr>
          <p:cNvSpPr>
            <a:spLocks noGrp="1"/>
          </p:cNvSpPr>
          <p:nvPr>
            <p:ph idx="1"/>
          </p:nvPr>
        </p:nvSpPr>
        <p:spPr>
          <a:xfrm>
            <a:off x="179512" y="188640"/>
            <a:ext cx="8496944" cy="6264696"/>
          </a:xfrm>
        </p:spPr>
        <p:txBody>
          <a:bodyPr>
            <a:normAutofit fontScale="25000" lnSpcReduction="20000"/>
          </a:bodyPr>
          <a:lstStyle/>
          <a:p>
            <a:pPr marL="0" indent="0">
              <a:spcBef>
                <a:spcPts val="0"/>
              </a:spcBef>
              <a:buNone/>
              <a:defRPr/>
            </a:pPr>
            <a:r>
              <a:rPr lang="pl-PL" sz="7200" b="1" i="1" dirty="0">
                <a:latin typeface="Times New Roman" panose="02020603050405020304" pitchFamily="18" charset="0"/>
                <a:cs typeface="Times New Roman" panose="02020603050405020304" pitchFamily="18" charset="0"/>
              </a:rPr>
              <a:t>Ojczyzna</a:t>
            </a:r>
            <a:r>
              <a:rPr lang="pl-PL" sz="7200" dirty="0">
                <a:latin typeface="Times New Roman" panose="02020603050405020304" pitchFamily="18" charset="0"/>
                <a:cs typeface="Times New Roman" panose="02020603050405020304" pitchFamily="18" charset="0"/>
              </a:rPr>
              <a:t> </a:t>
            </a:r>
            <a:r>
              <a:rPr lang="cs-CZ" sz="7200" dirty="0">
                <a:latin typeface="Times New Roman" panose="02020603050405020304" pitchFamily="18" charset="0"/>
                <a:cs typeface="Times New Roman" panose="02020603050405020304" pitchFamily="18" charset="0"/>
              </a:rPr>
              <a:t>// „</a:t>
            </a:r>
            <a:r>
              <a:rPr lang="cs-CZ" sz="7200" dirty="0">
                <a:solidFill>
                  <a:srgbClr val="002060"/>
                </a:solidFill>
                <a:latin typeface="Times New Roman" panose="02020603050405020304" pitchFamily="18" charset="0"/>
                <a:cs typeface="Times New Roman" panose="02020603050405020304" pitchFamily="18" charset="0"/>
              </a:rPr>
              <a:t>v</a:t>
            </a:r>
            <a:r>
              <a:rPr lang="cs-CZ" sz="7200" dirty="0"/>
              <a:t>last, otčina“ existuje jen tehdy,</a:t>
            </a:r>
            <a:r>
              <a:rPr lang="cs-CZ" sz="7200" baseline="0" dirty="0"/>
              <a:t> když existuje i cizina, neexistují „svoji“, když není „cizích</a:t>
            </a:r>
            <a:r>
              <a:rPr lang="cs-CZ" sz="7200" dirty="0"/>
              <a:t>“.</a:t>
            </a:r>
            <a:r>
              <a:rPr lang="cs-CZ" sz="7200" baseline="0" dirty="0"/>
              <a:t> Podstata vlastenectví závisí více na postoji k „cizímu“ než „svému“. Je v tom určitý paradox</a:t>
            </a:r>
            <a:r>
              <a:rPr lang="cs-CZ" sz="7200" dirty="0"/>
              <a:t>, že láska k vlasti a vlastnímu národu může být určována postojem k jiným zemím a jiným národům, ale je to paradox specifický pro každou duševní a citovou separaci</a:t>
            </a:r>
            <a:r>
              <a:rPr lang="pl-PL" sz="7200" dirty="0"/>
              <a:t> (Lipski 1981: 139).</a:t>
            </a:r>
          </a:p>
          <a:p>
            <a:endParaRPr lang="cs-CZ" sz="6400" baseline="0" dirty="0"/>
          </a:p>
          <a:p>
            <a:pPr marL="0" indent="0">
              <a:buNone/>
            </a:pPr>
            <a:r>
              <a:rPr lang="cs-CZ" sz="7200" b="1" i="1" dirty="0" err="1">
                <a:latin typeface="Times New Roman" panose="02020603050405020304" pitchFamily="18" charset="0"/>
                <a:cs typeface="Times New Roman" panose="02020603050405020304" pitchFamily="18" charset="0"/>
              </a:rPr>
              <a:t>Obczyzna</a:t>
            </a:r>
            <a:r>
              <a:rPr lang="cs-CZ" sz="7200" dirty="0"/>
              <a:t> // „cizina“ – z</a:t>
            </a:r>
            <a:r>
              <a:rPr lang="en-US" sz="7200" dirty="0"/>
              <a:t> </a:t>
            </a:r>
            <a:r>
              <a:rPr lang="en-US" sz="7200" dirty="0" err="1"/>
              <a:t>praslovanštiny</a:t>
            </a:r>
            <a:r>
              <a:rPr lang="en-US" sz="7200" dirty="0"/>
              <a:t> </a:t>
            </a:r>
            <a:r>
              <a:rPr lang="cs-CZ" sz="7200" dirty="0"/>
              <a:t>*ob</a:t>
            </a:r>
            <a:r>
              <a:rPr lang="az-Cyrl-AZ" sz="7200" dirty="0"/>
              <a:t>ь</a:t>
            </a:r>
            <a:r>
              <a:rPr lang="cs-CZ" sz="7200" dirty="0" err="1"/>
              <a:t>tjina</a:t>
            </a:r>
            <a:r>
              <a:rPr lang="cs-CZ" sz="7200" dirty="0"/>
              <a:t> 'obec, společný majetek, společně užívaná půda', nahrazením původní přípony *-</a:t>
            </a:r>
            <a:r>
              <a:rPr lang="cs-CZ" sz="7200" dirty="0" err="1"/>
              <a:t>ina</a:t>
            </a:r>
            <a:r>
              <a:rPr lang="cs-CZ" sz="7200" dirty="0"/>
              <a:t> expanzivní příponou -</a:t>
            </a:r>
            <a:r>
              <a:rPr lang="cs-CZ" sz="7200" dirty="0" err="1"/>
              <a:t>izna</a:t>
            </a:r>
            <a:r>
              <a:rPr lang="cs-CZ" sz="7200" dirty="0"/>
              <a:t> – </a:t>
            </a:r>
            <a:r>
              <a:rPr lang="en-US" sz="7200" dirty="0"/>
              <a:t>v </a:t>
            </a:r>
            <a:r>
              <a:rPr lang="en-US" sz="7200" dirty="0" err="1"/>
              <a:t>současnosti</a:t>
            </a:r>
            <a:r>
              <a:rPr lang="en-US" sz="7200" dirty="0"/>
              <a:t> </a:t>
            </a:r>
            <a:r>
              <a:rPr lang="en-US" sz="7200" dirty="0" err="1"/>
              <a:t>prostě</a:t>
            </a:r>
            <a:r>
              <a:rPr lang="en-US" sz="7200" dirty="0"/>
              <a:t> </a:t>
            </a:r>
            <a:r>
              <a:rPr lang="en-US" sz="7200" dirty="0" err="1"/>
              <a:t>jen</a:t>
            </a:r>
            <a:r>
              <a:rPr lang="en-US" sz="7200" dirty="0"/>
              <a:t> </a:t>
            </a:r>
            <a:r>
              <a:rPr lang="cs-CZ" sz="7200" dirty="0"/>
              <a:t>'země ležící za hranicemi vlastní země - státu' WSJP PAN; 1. 'cizí země, zahraničí', 2.</a:t>
            </a:r>
            <a:r>
              <a:rPr lang="en-US" sz="7200" dirty="0"/>
              <a:t> </a:t>
            </a:r>
            <a:r>
              <a:rPr lang="en-US" sz="7200" dirty="0" err="1"/>
              <a:t>zastarale</a:t>
            </a:r>
            <a:r>
              <a:rPr lang="cs-CZ" sz="7200" dirty="0"/>
              <a:t> 'vše, co je cizí' SJP Dor 5/426. 'země nacházející se za hranicemi vlastní země - státu' WSJP PAN.</a:t>
            </a:r>
          </a:p>
          <a:p>
            <a:pPr marL="457200" lvl="1" indent="0" algn="just">
              <a:buNone/>
            </a:pPr>
            <a:endParaRPr lang="cs-CZ" sz="6400" dirty="0">
              <a:cs typeface="Times New Roman" panose="02020603050405020304" pitchFamily="18" charset="0"/>
            </a:endParaRPr>
          </a:p>
          <a:p>
            <a:pPr marL="342900" lvl="1" indent="-342900" algn="just">
              <a:buNone/>
            </a:pPr>
            <a:r>
              <a:rPr lang="cs-CZ" sz="6400" b="1" dirty="0" err="1">
                <a:cs typeface="Times New Roman" panose="02020603050405020304" pitchFamily="18" charset="0"/>
              </a:rPr>
              <a:t>Obcy</a:t>
            </a:r>
            <a:r>
              <a:rPr lang="cs-CZ" sz="6400" b="1" dirty="0">
                <a:cs typeface="Times New Roman" panose="02020603050405020304" pitchFamily="18" charset="0"/>
              </a:rPr>
              <a:t> </a:t>
            </a:r>
            <a:r>
              <a:rPr lang="cs-CZ" sz="6400" dirty="0">
                <a:cs typeface="Times New Roman" panose="02020603050405020304" pitchFamily="18" charset="0"/>
              </a:rPr>
              <a:t>//cizí 1. 'ten, který je někomu neznámý', 2. 'nepříbuzný', 3. 'nepatřící do určitého prostředí - skupiny lidí', 4. 'ten, který pochází z jiné země', 5. 'pocházející mimo Zemi', 6. 'ten, který je pro někoho neobvyklý nebo nevhodný' WSJP PAN;</a:t>
            </a:r>
          </a:p>
          <a:p>
            <a:pPr marL="342900" lvl="1" indent="-342900" algn="just">
              <a:buNone/>
            </a:pPr>
            <a:r>
              <a:rPr lang="cs-CZ" sz="6400" b="1" dirty="0" err="1">
                <a:cs typeface="Times New Roman" panose="02020603050405020304" pitchFamily="18" charset="0"/>
              </a:rPr>
              <a:t>Obcość</a:t>
            </a:r>
            <a:r>
              <a:rPr lang="cs-CZ" sz="6400" dirty="0">
                <a:cs typeface="Times New Roman" panose="02020603050405020304" pitchFamily="18" charset="0"/>
              </a:rPr>
              <a:t> // cizost 1. 'vlastnost někoho nebo něčeho, co je někomu neznámé', 2. 'vlastnost někoho, kdo nepatří do určitého prostředí - do určité skupiny lidí', 3. 'vlastnost někoho nebo něčeho, co pochází z jiné země', 4. 'vlastnost něčeho, co je pro něco neobvyklé nebo nevhodné' WSJP PAN</a:t>
            </a:r>
            <a:r>
              <a:rPr lang="cs-CZ" sz="6400" baseline="0" dirty="0"/>
              <a:t>.</a:t>
            </a:r>
          </a:p>
          <a:p>
            <a:pPr marL="0" indent="0">
              <a:buNone/>
            </a:pPr>
            <a:r>
              <a:rPr lang="cs-CZ" sz="6400" b="1" baseline="0" dirty="0" err="1"/>
              <a:t>Zagranica</a:t>
            </a:r>
            <a:r>
              <a:rPr lang="cs-CZ" sz="6400" b="1" baseline="0" dirty="0"/>
              <a:t>// zahraničí</a:t>
            </a:r>
            <a:r>
              <a:rPr lang="cs-CZ" sz="6400" baseline="0" dirty="0"/>
              <a:t> 'země ležící mimo hranice dané země; obyvatelstvo, obyvatelé těchto zemí' SJP Dor 10/517; 'země ležící mimo hranice dané země; cizí země' SJP PAN; 1a. 'území ležící mimo hranice dané země', 1b. 'lidé žijící na území ležícím mimo hranice dané země', 2. kol. 'zboží pocházející ze zahraničí' WSJP PAN.</a:t>
            </a:r>
          </a:p>
          <a:p>
            <a:pPr marL="0" indent="0">
              <a:buNone/>
            </a:pPr>
            <a:r>
              <a:rPr lang="cs-CZ" sz="6400" b="1" dirty="0" err="1">
                <a:cs typeface="Times New Roman" panose="02020603050405020304" pitchFamily="18" charset="0"/>
              </a:rPr>
              <a:t>zagranicze</a:t>
            </a:r>
            <a:r>
              <a:rPr lang="cs-CZ" sz="6400" dirty="0">
                <a:cs typeface="Times New Roman" panose="02020603050405020304" pitchFamily="18" charset="0"/>
              </a:rPr>
              <a:t> -</a:t>
            </a:r>
            <a:r>
              <a:rPr lang="en-US" sz="6400" dirty="0">
                <a:cs typeface="Times New Roman" panose="02020603050405020304" pitchFamily="18" charset="0"/>
              </a:rPr>
              <a:t>// </a:t>
            </a:r>
            <a:r>
              <a:rPr lang="en-US" sz="6400" dirty="0" err="1">
                <a:cs typeface="Times New Roman" panose="02020603050405020304" pitchFamily="18" charset="0"/>
              </a:rPr>
              <a:t>zahraničí</a:t>
            </a:r>
            <a:r>
              <a:rPr lang="en-US" sz="6400" dirty="0">
                <a:cs typeface="Times New Roman" panose="02020603050405020304" pitchFamily="18" charset="0"/>
              </a:rPr>
              <a:t> </a:t>
            </a:r>
            <a:r>
              <a:rPr lang="cs-CZ" sz="6400" dirty="0">
                <a:cs typeface="Times New Roman" panose="02020603050405020304" pitchFamily="18" charset="0"/>
              </a:rPr>
              <a:t> dříve 'země ležící za hranicemi nějakého území, státu, v zahraničí' SJP </a:t>
            </a:r>
            <a:r>
              <a:rPr lang="cs-CZ" sz="6400" b="1" i="1" dirty="0"/>
              <a:t>Dor 10/517;  </a:t>
            </a:r>
          </a:p>
          <a:p>
            <a:pPr marL="0" indent="0">
              <a:buNone/>
            </a:pPr>
            <a:r>
              <a:rPr lang="pl-PL" sz="6400" b="1" i="1" dirty="0"/>
              <a:t>zagranicznik </a:t>
            </a:r>
            <a:r>
              <a:rPr lang="en-US" sz="6400" i="1" dirty="0"/>
              <a:t>// </a:t>
            </a:r>
            <a:r>
              <a:rPr lang="en-US" sz="6400" i="1" dirty="0" err="1"/>
              <a:t>cizinec</a:t>
            </a:r>
            <a:r>
              <a:rPr lang="en-US" sz="6400" i="1" dirty="0"/>
              <a:t> </a:t>
            </a:r>
            <a:r>
              <a:rPr lang="cs-CZ" sz="6400" i="1" dirty="0"/>
              <a:t>'člověk pocházející ze zahraničí; cizozemec, </a:t>
            </a:r>
            <a:r>
              <a:rPr lang="cs-CZ" sz="6400" i="1" dirty="0" err="1"/>
              <a:t>obcokrajowiec</a:t>
            </a:r>
            <a:r>
              <a:rPr lang="cs-CZ" sz="6400" i="1" dirty="0"/>
              <a:t>???' SJP Dor 10/518;  </a:t>
            </a:r>
          </a:p>
          <a:p>
            <a:pPr marL="0" indent="0">
              <a:buNone/>
            </a:pPr>
            <a:r>
              <a:rPr lang="cs-CZ" sz="6400" b="1" i="1" dirty="0" err="1"/>
              <a:t>zagraniczyzna</a:t>
            </a:r>
            <a:r>
              <a:rPr lang="cs-CZ" sz="6400" b="1" i="1" dirty="0"/>
              <a:t> – </a:t>
            </a:r>
            <a:r>
              <a:rPr lang="cs-CZ" sz="6400" i="1" dirty="0"/>
              <a:t>cizí vlivy, cizina; cizinec' SJP Dor 10/518</a:t>
            </a:r>
            <a:r>
              <a:rPr lang="cs-CZ" sz="6400" b="1" i="1" dirty="0"/>
              <a:t>; </a:t>
            </a:r>
          </a:p>
          <a:p>
            <a:pPr marL="0" indent="0">
              <a:buNone/>
            </a:pPr>
            <a:r>
              <a:rPr lang="cs-CZ" sz="6400" b="1" i="1" dirty="0" err="1"/>
              <a:t>zagraniczny</a:t>
            </a:r>
            <a:r>
              <a:rPr lang="cs-CZ" sz="6400" b="1" i="1" dirty="0"/>
              <a:t> // cizinec </a:t>
            </a:r>
            <a:r>
              <a:rPr lang="cs-CZ" sz="6400" i="1" dirty="0"/>
              <a:t>'patřící, vztahující se k cizině (k cizím zemím); nacházející se, žijící v cizině, pocházející z ciziny; cizinec' SJP Dor 10/518.</a:t>
            </a:r>
          </a:p>
          <a:p>
            <a:pPr marL="0" indent="0">
              <a:buNone/>
            </a:pPr>
            <a:r>
              <a:rPr lang="cs-CZ" sz="6400" b="1" i="1" dirty="0" err="1"/>
              <a:t>cudzoziemszczyzna</a:t>
            </a:r>
            <a:r>
              <a:rPr lang="cs-CZ" sz="6400" b="1" i="1" dirty="0"/>
              <a:t> </a:t>
            </a:r>
            <a:r>
              <a:rPr lang="cs-CZ" sz="6400" i="1" dirty="0"/>
              <a:t>„vše, co pochází z jiných zemí" WSJP PAN        </a:t>
            </a:r>
            <a:r>
              <a:rPr lang="cs-CZ" sz="6400" i="1" dirty="0" err="1"/>
              <a:t>cudzoziemiec</a:t>
            </a:r>
            <a:r>
              <a:rPr lang="cs-CZ" sz="6400" i="1" dirty="0"/>
              <a:t> 'osoba, která pochází z jiné země, než je ta, které se daná situace týká', cizinec 'související s cizincem' WSJP PAN.</a:t>
            </a:r>
          </a:p>
          <a:p>
            <a:pPr marL="0" indent="0">
              <a:buNone/>
            </a:pPr>
            <a:endParaRPr lang="cs-CZ" dirty="0"/>
          </a:p>
        </p:txBody>
      </p:sp>
    </p:spTree>
    <p:extLst>
      <p:ext uri="{BB962C8B-B14F-4D97-AF65-F5344CB8AC3E}">
        <p14:creationId xmlns:p14="http://schemas.microsoft.com/office/powerpoint/2010/main" val="6284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44D03DD-3C0C-B10C-9C68-0CD730B3B8A3}"/>
              </a:ext>
            </a:extLst>
          </p:cNvPr>
          <p:cNvSpPr>
            <a:spLocks noGrp="1"/>
          </p:cNvSpPr>
          <p:nvPr>
            <p:ph idx="1"/>
          </p:nvPr>
        </p:nvSpPr>
        <p:spPr>
          <a:xfrm>
            <a:off x="323528" y="188640"/>
            <a:ext cx="8424936" cy="5544616"/>
          </a:xfrm>
        </p:spPr>
        <p:txBody>
          <a:bodyPr>
            <a:normAutofit lnSpcReduction="10000"/>
          </a:bodyPr>
          <a:lstStyle/>
          <a:p>
            <a:r>
              <a:rPr lang="cs-CZ" sz="1800" dirty="0"/>
              <a:t>Ve frazeologii je </a:t>
            </a:r>
            <a:r>
              <a:rPr lang="cs-CZ" sz="1800" b="1" dirty="0" err="1"/>
              <a:t>ojczyzna</a:t>
            </a:r>
            <a:r>
              <a:rPr lang="cs-CZ" sz="1800" dirty="0"/>
              <a:t> / vlast spojována se společenstvím člověku nejbližším –</a:t>
            </a:r>
          </a:p>
          <a:p>
            <a:pPr marL="0" indent="0">
              <a:buNone/>
            </a:pPr>
            <a:r>
              <a:rPr lang="cs-CZ" sz="1800" dirty="0"/>
              <a:t> s </a:t>
            </a:r>
            <a:r>
              <a:rPr lang="cs-CZ" sz="1800" b="1" dirty="0"/>
              <a:t>otcem</a:t>
            </a:r>
            <a:r>
              <a:rPr lang="cs-CZ" sz="1800" dirty="0"/>
              <a:t> (srov. dřívější </a:t>
            </a:r>
            <a:r>
              <a:rPr lang="pl-PL" sz="1800" i="1" dirty="0">
                <a:latin typeface="Times New Roman" panose="02020603050405020304" pitchFamily="18" charset="0"/>
                <a:cs typeface="Times New Roman" panose="02020603050405020304" pitchFamily="18" charset="0"/>
              </a:rPr>
              <a:t>imię ojczyste </a:t>
            </a:r>
            <a:r>
              <a:rPr lang="pl-PL" sz="1800" dirty="0">
                <a:latin typeface="Times New Roman" panose="02020603050405020304" pitchFamily="18" charset="0"/>
                <a:cs typeface="Times New Roman" panose="02020603050405020304" pitchFamily="18" charset="0"/>
              </a:rPr>
              <a:t>‘ojcowskie’</a:t>
            </a:r>
            <a:r>
              <a:rPr lang="cs-CZ" sz="1800" dirty="0"/>
              <a:t>) a s </a:t>
            </a:r>
            <a:r>
              <a:rPr lang="cs-CZ" sz="1800" b="1" dirty="0"/>
              <a:t>matkou</a:t>
            </a:r>
            <a:r>
              <a:rPr lang="cs-CZ" sz="1800" dirty="0"/>
              <a:t> </a:t>
            </a:r>
            <a:r>
              <a:rPr lang="pl-PL" sz="1800" dirty="0">
                <a:latin typeface="Times New Roman" panose="02020603050405020304" pitchFamily="18" charset="0"/>
                <a:cs typeface="Times New Roman" panose="02020603050405020304" pitchFamily="18" charset="0"/>
              </a:rPr>
              <a:t>(</a:t>
            </a:r>
            <a:r>
              <a:rPr lang="pl-PL" sz="1800" i="1" dirty="0">
                <a:latin typeface="Times New Roman" panose="02020603050405020304" pitchFamily="18" charset="0"/>
                <a:cs typeface="Times New Roman" panose="02020603050405020304" pitchFamily="18" charset="0"/>
              </a:rPr>
              <a:t>matka o.</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wrócić na łono o.</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syn ojczyzny</a:t>
            </a:r>
            <a:r>
              <a:rPr lang="cs-CZ" sz="1800" dirty="0"/>
              <a:t>) a s centrálně pojatým prostorem – sahajícím od </a:t>
            </a:r>
            <a:r>
              <a:rPr lang="cs-CZ" sz="1800" b="1" dirty="0"/>
              <a:t>otcovského domu a rodinné půdy</a:t>
            </a:r>
            <a:r>
              <a:rPr lang="en-US" sz="1800" b="1" dirty="0"/>
              <a:t> // </a:t>
            </a:r>
            <a:r>
              <a:rPr lang="en-US" sz="1800" b="1" dirty="0" err="1"/>
              <a:t>rodné</a:t>
            </a:r>
            <a:r>
              <a:rPr lang="en-US" sz="1800" b="1" dirty="0"/>
              <a:t> </a:t>
            </a:r>
            <a:r>
              <a:rPr lang="en-US" sz="1800" b="1" dirty="0" err="1"/>
              <a:t>hroudy</a:t>
            </a:r>
            <a:r>
              <a:rPr lang="cs-CZ" sz="1800" b="1" dirty="0"/>
              <a:t> </a:t>
            </a:r>
            <a:r>
              <a:rPr lang="pl-PL" sz="1800" dirty="0">
                <a:latin typeface="Times New Roman" panose="02020603050405020304" pitchFamily="18" charset="0"/>
                <a:cs typeface="Times New Roman" panose="02020603050405020304" pitchFamily="18" charset="0"/>
              </a:rPr>
              <a:t>(</a:t>
            </a:r>
            <a:r>
              <a:rPr lang="pl-PL" sz="1800" i="1" dirty="0">
                <a:latin typeface="Times New Roman" panose="02020603050405020304" pitchFamily="18" charset="0"/>
                <a:cs typeface="Times New Roman" panose="02020603050405020304" pitchFamily="18" charset="0"/>
              </a:rPr>
              <a:t>ojczysty dom</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ojczyste progi</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zagon rodzinny</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siedlisko ojczyste</a:t>
            </a:r>
            <a:r>
              <a:rPr lang="cs-CZ" sz="1800" dirty="0"/>
              <a:t>); přes nejbližší ves, </a:t>
            </a:r>
            <a:r>
              <a:rPr lang="cs-CZ" sz="1800" b="1" dirty="0"/>
              <a:t>obec</a:t>
            </a:r>
            <a:r>
              <a:rPr lang="cs-CZ" sz="1800" dirty="0"/>
              <a:t> (srov. </a:t>
            </a:r>
            <a:r>
              <a:rPr lang="pl-PL" sz="1800" i="1" dirty="0">
                <a:latin typeface="Times New Roman" panose="02020603050405020304" pitchFamily="18" charset="0"/>
                <a:cs typeface="Times New Roman" panose="02020603050405020304" pitchFamily="18" charset="0"/>
              </a:rPr>
              <a:t>wieś/wioska</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ojczysta</a:t>
            </a:r>
            <a:r>
              <a:rPr lang="cs-CZ" sz="1800" dirty="0"/>
              <a:t>), </a:t>
            </a:r>
            <a:r>
              <a:rPr lang="cs-CZ" sz="1800" b="1" dirty="0"/>
              <a:t>domovinu</a:t>
            </a:r>
            <a:r>
              <a:rPr lang="cs-CZ" sz="1800" dirty="0"/>
              <a:t> (</a:t>
            </a:r>
            <a:r>
              <a:rPr lang="pl-PL" sz="1800" i="1" dirty="0">
                <a:latin typeface="Times New Roman" panose="02020603050405020304" pitchFamily="18" charset="0"/>
                <a:cs typeface="Times New Roman" panose="02020603050405020304" pitchFamily="18" charset="0"/>
              </a:rPr>
              <a:t>strony rodzinne, wracać w strony rodzinne</a:t>
            </a:r>
            <a:r>
              <a:rPr lang="cs-CZ" sz="1800" dirty="0"/>
              <a:t>), </a:t>
            </a:r>
            <a:r>
              <a:rPr lang="cs-CZ" sz="1800" b="1" dirty="0"/>
              <a:t>kraj</a:t>
            </a:r>
            <a:r>
              <a:rPr lang="en-US" sz="1800" b="1" dirty="0"/>
              <a:t>/zemi</a:t>
            </a:r>
            <a:r>
              <a:rPr lang="cs-CZ" sz="1800" dirty="0"/>
              <a:t> (</a:t>
            </a:r>
            <a:r>
              <a:rPr lang="pl-PL" sz="1800" i="1" dirty="0">
                <a:latin typeface="Times New Roman" panose="02020603050405020304" pitchFamily="18" charset="0"/>
                <a:cs typeface="Times New Roman" panose="02020603050405020304" pitchFamily="18" charset="0"/>
              </a:rPr>
              <a:t>kraj ojczysty, opuścić kraj ojczysty, rodzinny</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kraj macierzysty</a:t>
            </a:r>
            <a:r>
              <a:rPr lang="cs-CZ" sz="1800" dirty="0"/>
              <a:t>), </a:t>
            </a:r>
            <a:r>
              <a:rPr lang="cs-CZ" sz="1800" b="1" dirty="0"/>
              <a:t>Evropu</a:t>
            </a:r>
            <a:r>
              <a:rPr lang="cs-CZ" sz="1800" dirty="0"/>
              <a:t> (</a:t>
            </a:r>
            <a:r>
              <a:rPr lang="pl-PL" sz="1800" i="1" dirty="0">
                <a:latin typeface="Times New Roman" panose="02020603050405020304" pitchFamily="18" charset="0"/>
                <a:cs typeface="Times New Roman" panose="02020603050405020304" pitchFamily="18" charset="0"/>
              </a:rPr>
              <a:t>Europa ojczyzna</a:t>
            </a:r>
            <a:r>
              <a:rPr lang="cs-CZ" sz="1800" dirty="0"/>
              <a:t>) – až po </a:t>
            </a:r>
            <a:r>
              <a:rPr lang="cs-CZ" sz="1800" b="1" dirty="0"/>
              <a:t>nebe a ráj </a:t>
            </a:r>
            <a:r>
              <a:rPr lang="cs-CZ" sz="1800" dirty="0"/>
              <a:t>–</a:t>
            </a:r>
            <a:r>
              <a:rPr lang="cs-CZ" sz="1800" b="1" dirty="0"/>
              <a:t> věčný domov </a:t>
            </a:r>
            <a:r>
              <a:rPr lang="pl-PL" sz="1800" dirty="0">
                <a:latin typeface="Times New Roman" panose="02020603050405020304" pitchFamily="18" charset="0"/>
                <a:cs typeface="Times New Roman" panose="02020603050405020304" pitchFamily="18" charset="0"/>
              </a:rPr>
              <a:t>(</a:t>
            </a:r>
            <a:r>
              <a:rPr lang="pl-PL" sz="1800" i="1" dirty="0">
                <a:latin typeface="Times New Roman" panose="02020603050405020304" pitchFamily="18" charset="0"/>
                <a:cs typeface="Times New Roman" panose="02020603050405020304" pitchFamily="18" charset="0"/>
              </a:rPr>
              <a:t>gorna ojczyzna</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lepsza ojczyzna</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ojtczyzna niebieska, ojczyzna prawdziwa, wieczna oćczyzna</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ojczyzna wiekuista</a:t>
            </a:r>
            <a:r>
              <a:rPr lang="cs-CZ" sz="1800" dirty="0"/>
              <a:t> </a:t>
            </a:r>
          </a:p>
          <a:p>
            <a:pPr marL="0" indent="0">
              <a:buNone/>
            </a:pPr>
            <a:r>
              <a:rPr lang="cs-CZ" sz="1800" dirty="0"/>
              <a:t>(MSZP </a:t>
            </a:r>
            <a:r>
              <a:rPr lang="cs-CZ" sz="1800" dirty="0" err="1"/>
              <a:t>Wys</a:t>
            </a:r>
            <a:r>
              <a:rPr lang="cs-CZ" sz="1800" dirty="0"/>
              <a:t> 191).</a:t>
            </a:r>
          </a:p>
          <a:p>
            <a:pPr marL="0" indent="0">
              <a:buNone/>
            </a:pPr>
            <a:endParaRPr lang="cs-CZ" sz="1800" dirty="0"/>
          </a:p>
          <a:p>
            <a:r>
              <a:rPr lang="cs-CZ" sz="1800" dirty="0"/>
              <a:t>Ve světle systémových dat se vlast vyjevuje v několika podobách – např.</a:t>
            </a:r>
          </a:p>
          <a:p>
            <a:pPr marL="0" indent="0">
              <a:buNone/>
            </a:pPr>
            <a:endParaRPr lang="cs-CZ" sz="1800" dirty="0"/>
          </a:p>
          <a:p>
            <a:pPr marL="0" indent="0">
              <a:buNone/>
            </a:pPr>
            <a:r>
              <a:rPr lang="cs-CZ" sz="1800" baseline="0" dirty="0"/>
              <a:t>- </a:t>
            </a:r>
            <a:r>
              <a:rPr lang="cs-CZ" sz="1800" b="1" baseline="0" dirty="0"/>
              <a:t>matka</a:t>
            </a:r>
            <a:r>
              <a:rPr lang="cs-CZ" sz="1800" baseline="0" dirty="0"/>
              <a:t> (ten, kdo k ní chová city, je její syn), </a:t>
            </a:r>
          </a:p>
          <a:p>
            <a:pPr marL="0" indent="0">
              <a:buNone/>
            </a:pPr>
            <a:r>
              <a:rPr lang="cs-CZ" sz="1800" baseline="0" dirty="0"/>
              <a:t>- </a:t>
            </a:r>
            <a:r>
              <a:rPr lang="cs-CZ" sz="1800" b="1" baseline="0" dirty="0"/>
              <a:t>kolébka</a:t>
            </a:r>
            <a:r>
              <a:rPr lang="cs-CZ" sz="1800" baseline="0" dirty="0"/>
              <a:t> (člověk je dítětem), </a:t>
            </a:r>
          </a:p>
          <a:p>
            <a:pPr marL="0" indent="0">
              <a:buNone/>
            </a:pPr>
            <a:r>
              <a:rPr lang="cs-CZ" sz="1800" baseline="0" dirty="0"/>
              <a:t>- </a:t>
            </a:r>
            <a:r>
              <a:rPr lang="cs-CZ" sz="1800" b="1" baseline="0" dirty="0"/>
              <a:t>hnízdo</a:t>
            </a:r>
            <a:r>
              <a:rPr lang="cs-CZ" sz="1800" baseline="0" dirty="0"/>
              <a:t> (člověk je ptákem, </a:t>
            </a:r>
            <a:r>
              <a:rPr lang="cs-CZ" sz="1800" dirty="0"/>
              <a:t>srov</a:t>
            </a:r>
            <a:r>
              <a:rPr lang="cs-CZ" sz="1800" baseline="0" dirty="0"/>
              <a:t>. </a:t>
            </a:r>
            <a:r>
              <a:rPr lang="cs-CZ" sz="1800" i="1" baseline="0" dirty="0"/>
              <a:t>rodné hnízdo</a:t>
            </a:r>
            <a:r>
              <a:rPr lang="cs-CZ" sz="1800" baseline="0" dirty="0"/>
              <a:t>), </a:t>
            </a:r>
          </a:p>
          <a:p>
            <a:pPr marL="0" indent="0">
              <a:buNone/>
            </a:pPr>
            <a:r>
              <a:rPr lang="cs-CZ" sz="1800" baseline="0" dirty="0"/>
              <a:t>- </a:t>
            </a:r>
            <a:r>
              <a:rPr lang="cs-CZ" sz="1800" b="1" baseline="0" dirty="0"/>
              <a:t>země, půda </a:t>
            </a:r>
            <a:r>
              <a:rPr lang="cs-CZ" sz="1800" baseline="0" dirty="0"/>
              <a:t>(člověk je rolníkem, hospodářem, srov. </a:t>
            </a:r>
            <a:r>
              <a:rPr lang="pl-PL" sz="1800" i="1" dirty="0">
                <a:latin typeface="Times New Roman" panose="02020603050405020304" pitchFamily="18" charset="0"/>
                <a:cs typeface="Times New Roman" panose="02020603050405020304" pitchFamily="18" charset="0"/>
              </a:rPr>
              <a:t>grunt ojczysty</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ojczysta rola</a:t>
            </a:r>
            <a:r>
              <a:rPr lang="pl-PL" sz="1800" dirty="0">
                <a:latin typeface="Times New Roman" panose="02020603050405020304" pitchFamily="18" charset="0"/>
                <a:cs typeface="Times New Roman" panose="02020603050405020304" pitchFamily="18" charset="0"/>
              </a:rPr>
              <a:t>; </a:t>
            </a:r>
            <a:r>
              <a:rPr lang="pl-PL" sz="1800" i="1" dirty="0">
                <a:latin typeface="Times New Roman" panose="02020603050405020304" pitchFamily="18" charset="0"/>
                <a:cs typeface="Times New Roman" panose="02020603050405020304" pitchFamily="18" charset="0"/>
              </a:rPr>
              <a:t>zagon ojczysty), </a:t>
            </a:r>
          </a:p>
          <a:p>
            <a:pPr marL="0" indent="0">
              <a:buNone/>
            </a:pPr>
            <a:r>
              <a:rPr lang="pl-PL" sz="1800" i="0" dirty="0">
                <a:latin typeface="Times New Roman" panose="02020603050405020304" pitchFamily="18" charset="0"/>
                <a:cs typeface="Times New Roman" panose="02020603050405020304" pitchFamily="18" charset="0"/>
              </a:rPr>
              <a:t>- </a:t>
            </a:r>
            <a:r>
              <a:rPr lang="pl-PL" sz="1800" b="1" i="0" dirty="0">
                <a:latin typeface="Times New Roman" panose="02020603050405020304" pitchFamily="18" charset="0"/>
                <a:cs typeface="Times New Roman" panose="02020603050405020304" pitchFamily="18" charset="0"/>
              </a:rPr>
              <a:t>chrám</a:t>
            </a:r>
            <a:r>
              <a:rPr lang="pl-PL" sz="1800" i="0" dirty="0">
                <a:latin typeface="Times New Roman" panose="02020603050405020304" pitchFamily="18" charset="0"/>
                <a:cs typeface="Times New Roman" panose="02020603050405020304" pitchFamily="18" charset="0"/>
              </a:rPr>
              <a:t> (příslušník</a:t>
            </a:r>
            <a:r>
              <a:rPr lang="pl-PL" sz="1800" i="0" baseline="0" dirty="0">
                <a:latin typeface="Times New Roman" panose="02020603050405020304" pitchFamily="18" charset="0"/>
                <a:cs typeface="Times New Roman" panose="02020603050405020304" pitchFamily="18" charset="0"/>
              </a:rPr>
              <a:t> vlasti, člen společenství, je vnímán </a:t>
            </a:r>
            <a:r>
              <a:rPr lang="pl-PL" sz="1800" dirty="0">
                <a:latin typeface="Times New Roman" panose="02020603050405020304" pitchFamily="18" charset="0"/>
                <a:cs typeface="Times New Roman" panose="02020603050405020304" pitchFamily="18" charset="0"/>
              </a:rPr>
              <a:t>jako</a:t>
            </a:r>
            <a:r>
              <a:rPr lang="pl-PL" sz="1800" i="0" baseline="0" dirty="0">
                <a:latin typeface="Times New Roman" panose="02020603050405020304" pitchFamily="18" charset="0"/>
                <a:cs typeface="Times New Roman" panose="02020603050405020304" pitchFamily="18" charset="0"/>
              </a:rPr>
              <a:t> stoupenec náboženství</a:t>
            </a:r>
            <a:endParaRPr lang="cs-CZ" sz="1800" i="0" baseline="0" dirty="0"/>
          </a:p>
          <a:p>
            <a:pPr marL="0" indent="0">
              <a:buNone/>
            </a:pPr>
            <a:endParaRPr lang="cs-CZ" dirty="0"/>
          </a:p>
        </p:txBody>
      </p:sp>
    </p:spTree>
    <p:extLst>
      <p:ext uri="{BB962C8B-B14F-4D97-AF65-F5344CB8AC3E}">
        <p14:creationId xmlns:p14="http://schemas.microsoft.com/office/powerpoint/2010/main" val="34251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40580-AB3D-74DD-7887-F8A07A33BB86}"/>
              </a:ext>
            </a:extLst>
          </p:cNvPr>
          <p:cNvSpPr>
            <a:spLocks noGrp="1"/>
          </p:cNvSpPr>
          <p:nvPr>
            <p:ph type="title"/>
          </p:nvPr>
        </p:nvSpPr>
        <p:spPr/>
        <p:txBody>
          <a:bodyPr>
            <a:normAutofit/>
          </a:bodyPr>
          <a:lstStyle/>
          <a:p>
            <a:r>
              <a:rPr lang="cs-CZ" sz="2400" b="1" i="1" dirty="0">
                <a:latin typeface="Times New Roman" panose="02020603050405020304" pitchFamily="18" charset="0"/>
                <a:cs typeface="Times New Roman" panose="02020603050405020304" pitchFamily="18" charset="0"/>
              </a:rPr>
              <a:t>Co to je podle tebe OJCZYZNA (vlast)?</a:t>
            </a:r>
            <a:br>
              <a:rPr lang="cs-CZ" sz="2400" b="1" i="1" dirty="0">
                <a:latin typeface="Times New Roman" panose="02020603050405020304" pitchFamily="18" charset="0"/>
                <a:cs typeface="Times New Roman" panose="02020603050405020304" pitchFamily="18" charset="0"/>
              </a:rPr>
            </a:br>
            <a:r>
              <a:rPr lang="cs-CZ" sz="2400" b="1" dirty="0">
                <a:latin typeface="Times New Roman" panose="02020603050405020304" pitchFamily="18" charset="0"/>
                <a:cs typeface="Times New Roman" panose="02020603050405020304" pitchFamily="18" charset="0"/>
              </a:rPr>
              <a:t>OJCZYZNA</a:t>
            </a:r>
            <a:r>
              <a:rPr lang="cs-CZ" sz="2400" b="1" i="1" dirty="0">
                <a:latin typeface="Times New Roman" panose="02020603050405020304" pitchFamily="18" charset="0"/>
                <a:cs typeface="Times New Roman" panose="02020603050405020304" pitchFamily="18" charset="0"/>
              </a:rPr>
              <a:t> </a:t>
            </a:r>
            <a:r>
              <a:rPr lang="cs-CZ" sz="2400" b="1" dirty="0">
                <a:latin typeface="Times New Roman" panose="02020603050405020304" pitchFamily="18" charset="0"/>
                <a:cs typeface="Times New Roman" panose="02020603050405020304" pitchFamily="18" charset="0"/>
              </a:rPr>
              <a:t>(„vlast“) v datech získaných pomocí dotazníků</a:t>
            </a:r>
            <a:endParaRPr lang="cs-CZ" sz="2400" dirty="0"/>
          </a:p>
        </p:txBody>
      </p:sp>
      <p:sp>
        <p:nvSpPr>
          <p:cNvPr id="3" name="Zástupný obsah 2">
            <a:extLst>
              <a:ext uri="{FF2B5EF4-FFF2-40B4-BE49-F238E27FC236}">
                <a16:creationId xmlns:a16="http://schemas.microsoft.com/office/drawing/2014/main" id="{76DAA7CE-137E-314B-62C9-601DA9C1E3D9}"/>
              </a:ext>
            </a:extLst>
          </p:cNvPr>
          <p:cNvSpPr>
            <a:spLocks noGrp="1"/>
          </p:cNvSpPr>
          <p:nvPr>
            <p:ph idx="1"/>
          </p:nvPr>
        </p:nvSpPr>
        <p:spPr>
          <a:xfrm>
            <a:off x="251520" y="1340768"/>
            <a:ext cx="8568952" cy="496855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	</a:t>
            </a:r>
            <a:r>
              <a:rPr lang="cs-CZ" sz="2000" dirty="0"/>
              <a:t>„Každý typ</a:t>
            </a:r>
            <a:r>
              <a:rPr lang="cs-CZ" sz="2000" baseline="0" dirty="0"/>
              <a:t> a</a:t>
            </a:r>
            <a:r>
              <a:rPr lang="cs-CZ" sz="2000" dirty="0"/>
              <a:t>nalyzovaných</a:t>
            </a:r>
            <a:r>
              <a:rPr lang="cs-CZ" sz="2000" baseline="0" dirty="0"/>
              <a:t> zdrojů přináší do celkového obrazu pojmu rysy, které mohou být shodné, nebo naopak částečně odlišné. Systémových rysů (které dokládají všechny typy dat, nejen slovníkové definice) je málo, ale jsou nejsilněji stabilizované a tvoří  jádro konceptu. </a:t>
            </a:r>
            <a:r>
              <a:rPr lang="cs-CZ" sz="2000" dirty="0"/>
              <a:t>Dotazníková</a:t>
            </a:r>
            <a:r>
              <a:rPr lang="cs-CZ" sz="2000" baseline="0" dirty="0"/>
              <a:t> a textová (korpusová) data umožňují rozšířit soubor rysů a obohatit obraz sémantiky pojmu, problémem je však různá míra stabilizace takto odhalených rysů, což vždy vyžaduje testování. V tomto ohledu se snadněji analyzují data z dotazníků, protože jsou vhodná pro statistickou interpretaci a zároveň odhalují otevřenou povahu významu</a:t>
            </a:r>
            <a:r>
              <a:rPr lang="cs-CZ" sz="2000" dirty="0"/>
              <a:t>: </a:t>
            </a:r>
            <a:r>
              <a:rPr lang="cs-CZ" sz="2000" baseline="0" dirty="0"/>
              <a:t>vedle silně zakotvených (jádrových) rysů se tam objevují rysy periferní s menším doložením. </a:t>
            </a:r>
          </a:p>
          <a:p>
            <a:pPr marL="0" indent="0">
              <a:buNone/>
            </a:pPr>
            <a:r>
              <a:rPr lang="cs-CZ" sz="2000" baseline="0" dirty="0"/>
              <a:t>	Pro studium významu slov jsou dobře sestavené dotazníky, zejména s otevřenými otázkami, stejně důležité jako definice uvedené ve slovnících. Dokonce se stává, že významy uvedené respondenty jsou výstižnější a jednotnější než významy vyložené v různých slovnících.“</a:t>
            </a:r>
          </a:p>
          <a:p>
            <a:pPr marL="0" indent="0">
              <a:buNone/>
            </a:pPr>
            <a:r>
              <a:rPr lang="pl-PL" sz="2000" dirty="0">
                <a:latin typeface="Times New Roman" panose="02020603050405020304" pitchFamily="18" charset="0"/>
                <a:cs typeface="Times New Roman" panose="02020603050405020304" pitchFamily="18" charset="0"/>
              </a:rPr>
              <a:t>(Bartmiński, Żuk 2009: 49).</a:t>
            </a:r>
            <a:endParaRPr lang="cs-CZ" sz="2000" dirty="0"/>
          </a:p>
          <a:p>
            <a:pPr marL="0" indent="0">
              <a:buNone/>
            </a:pPr>
            <a:endParaRPr lang="cs-CZ" dirty="0"/>
          </a:p>
        </p:txBody>
      </p:sp>
    </p:spTree>
    <p:extLst>
      <p:ext uri="{BB962C8B-B14F-4D97-AF65-F5344CB8AC3E}">
        <p14:creationId xmlns:p14="http://schemas.microsoft.com/office/powerpoint/2010/main" val="3149327687"/>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TotalTime>
  <Words>3585</Words>
  <Application>Microsoft Office PowerPoint</Application>
  <PresentationFormat>Předvádění na obrazovce (4:3)</PresentationFormat>
  <Paragraphs>192</Paragraphs>
  <Slides>18</Slides>
  <Notes>16</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Times New Roman</vt:lpstr>
      <vt:lpstr>Motyw pakietu Office</vt:lpstr>
      <vt:lpstr>Typy dat a sémantická koherence kognitivní definice (na příkladu polského pojmu OJCZYZNA  („vlast”)  </vt:lpstr>
      <vt:lpstr>Prezentace aplikace PowerPoint</vt:lpstr>
      <vt:lpstr>Prezentace aplikace PowerPoint</vt:lpstr>
      <vt:lpstr> </vt:lpstr>
      <vt:lpstr>Prezentace aplikace PowerPoint</vt:lpstr>
      <vt:lpstr>Prezentace aplikace PowerPoint</vt:lpstr>
      <vt:lpstr>Prezentace aplikace PowerPoint</vt:lpstr>
      <vt:lpstr>Prezentace aplikace PowerPoint</vt:lpstr>
      <vt:lpstr>Co to je podle tebe OJCZYZNA (vlast)? OJCZYZNA („vlast“) v datech získaných pomocí dotazníků</vt:lpstr>
      <vt:lpstr> 8 typů otázek / pokynů: </vt:lpstr>
      <vt:lpstr>Ojczyna / vlast  je:</vt:lpstr>
      <vt:lpstr>Vlastnosti připisované OJCZYŹNIE (vlasti) v rámci otázky 1  (podle pořadí aspektů) </vt:lpstr>
      <vt:lpstr>Vlast v „mimojazykových“ / „příjazykových“  datech </vt:lpstr>
      <vt:lpstr>Kresby dětí ze skupiny „Méďové" (šestileté děti) a „Včelky" (sedmileté děti) Soukromé mateřské školy Domek Medvídka Pú 2 v Lublinu.</vt:lpstr>
      <vt:lpstr> Charakteristiky OJCZYZNY („vlasti“): shodné, či rozdílné?  – srovnání dat jazykových a „příjazykových“ </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Typy danych a koherencja semantyczna definicji kognitywnej (przykład polskiej Ojczyzny)</dc:title>
  <dc:creator>Użytkownik systemu Windows</dc:creator>
  <cp:lastModifiedBy>Lenovo Allinone</cp:lastModifiedBy>
  <cp:revision>81</cp:revision>
  <cp:lastPrinted>2023-10-31T16:41:20Z</cp:lastPrinted>
  <dcterms:created xsi:type="dcterms:W3CDTF">2023-09-28T06:26:23Z</dcterms:created>
  <dcterms:modified xsi:type="dcterms:W3CDTF">2023-11-11T17:11:55Z</dcterms:modified>
</cp:coreProperties>
</file>