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j8iNYfhnlesSonZyQ0h9qmB+j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9495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8" name="Google Shape;6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ce15ec3c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29ce15ec3c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9ce15ec3c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g29ce15ec3c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d0d16aa9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d0d16aa98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29d0d16aa98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9ce15ec3c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29ce15ec3ce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g29ce15ec3ce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ce15ec3c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29ce15ec3c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ce15ec3c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29ce15ec3c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 - základní součásti">
  <p:cSld name="Úvodní snímek - základní součásti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3523" y="435829"/>
            <a:ext cx="6408162" cy="19811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9"/>
          <p:cNvSpPr txBox="1">
            <a:spLocks noGrp="1"/>
          </p:cNvSpPr>
          <p:nvPr>
            <p:ph type="title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body" idx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body" idx="2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>
  <p:cSld name="Obrázek s titulkem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>
            <a:spLocks noGrp="1"/>
          </p:cNvSpPr>
          <p:nvPr>
            <p:ph type="pic" idx="2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C40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9"/>
          <p:cNvSpPr/>
          <p:nvPr/>
        </p:nvSpPr>
        <p:spPr>
          <a:xfrm>
            <a:off x="406400" y="329184"/>
            <a:ext cx="11376000" cy="61968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29"/>
          <p:cNvSpPr/>
          <p:nvPr/>
        </p:nvSpPr>
        <p:spPr>
          <a:xfrm>
            <a:off x="558128" y="434162"/>
            <a:ext cx="11075700" cy="310890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0" name="Google Shape;60;p29"/>
          <p:cNvSpPr txBox="1"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Char char="●"/>
              <a:defRPr sz="4500" b="1" i="0" u="none" strike="noStrike" cap="none">
                <a:solidFill>
                  <a:srgbClr val="FF8C3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7876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>
                <a:srgbClr val="000000"/>
              </a:buClr>
              <a:buSzPts val="2016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5035104" y="6111875"/>
            <a:ext cx="3048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8083104" y="6111875"/>
            <a:ext cx="3048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11131104" y="6111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9" name="Google Shape;19;p20"/>
          <p:cNvCxnSpPr/>
          <p:nvPr/>
        </p:nvCxnSpPr>
        <p:spPr>
          <a:xfrm>
            <a:off x="838200" y="1751648"/>
            <a:ext cx="105156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3" name="Google Shape;23;p22"/>
          <p:cNvCxnSpPr/>
          <p:nvPr/>
        </p:nvCxnSpPr>
        <p:spPr>
          <a:xfrm>
            <a:off x="838200" y="1751648"/>
            <a:ext cx="105156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9" name="Google Shape;29;p21"/>
          <p:cNvCxnSpPr/>
          <p:nvPr/>
        </p:nvCxnSpPr>
        <p:spPr>
          <a:xfrm>
            <a:off x="838200" y="1751648"/>
            <a:ext cx="105156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Úvodní snímek -  bez základní součásti">
  <p:cSld name="1_Úvodní snímek -  bez základní součásti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3523" y="450943"/>
            <a:ext cx="6408162" cy="198112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3"/>
          <p:cNvSpPr txBox="1">
            <a:spLocks noGrp="1"/>
          </p:cNvSpPr>
          <p:nvPr>
            <p:ph type="title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Nadpis a obsah">
  <p:cSld name="1_Nadpis a obsah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24"/>
          <p:cNvCxnSpPr/>
          <p:nvPr/>
        </p:nvCxnSpPr>
        <p:spPr>
          <a:xfrm>
            <a:off x="838200" y="1751648"/>
            <a:ext cx="105156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C4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46" name="Google Shape;46;p25"/>
          <p:cNvCxnSpPr/>
          <p:nvPr/>
        </p:nvCxnSpPr>
        <p:spPr>
          <a:xfrm>
            <a:off x="838200" y="1606868"/>
            <a:ext cx="10515600" cy="0"/>
          </a:xfrm>
          <a:prstGeom prst="straightConnector1">
            <a:avLst/>
          </a:prstGeom>
          <a:noFill/>
          <a:ln w="9525" cap="flat" cmpd="sng">
            <a:solidFill>
              <a:srgbClr val="D22D4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2D4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D22D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>
            <a:spLocks noGrp="1"/>
          </p:cNvSpPr>
          <p:nvPr>
            <p:ph type="title"/>
          </p:nvPr>
        </p:nvSpPr>
        <p:spPr>
          <a:xfrm>
            <a:off x="2547750" y="2706474"/>
            <a:ext cx="6915900" cy="26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 sz="5200"/>
              <a:t>Autostereotyp </a:t>
            </a:r>
            <a:endParaRPr sz="52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 sz="5200" b="1" i="1"/>
              <a:t>„My, Češi“</a:t>
            </a:r>
            <a:r>
              <a:rPr lang="cs-CZ" sz="5200"/>
              <a:t> v českém politickém diskurzu</a:t>
            </a:r>
            <a:endParaRPr sz="5200"/>
          </a:p>
        </p:txBody>
      </p:sp>
      <p:sp>
        <p:nvSpPr>
          <p:cNvPr id="71" name="Google Shape;71;p1"/>
          <p:cNvSpPr txBox="1">
            <a:spLocks noGrp="1"/>
          </p:cNvSpPr>
          <p:nvPr>
            <p:ph type="body" idx="1"/>
          </p:nvPr>
        </p:nvSpPr>
        <p:spPr>
          <a:xfrm>
            <a:off x="3539750" y="5318575"/>
            <a:ext cx="47931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cs-CZ" sz="2400">
                <a:solidFill>
                  <a:srgbClr val="666666"/>
                </a:solidFill>
              </a:rPr>
              <a:t>Mgr. Uladzimir Morozuk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2212250" y="5995775"/>
            <a:ext cx="7448100" cy="6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Student doktorského studia oboru Germanoslavistika</a:t>
            </a:r>
            <a:endParaRPr sz="21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623392" y="4520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-CZ" sz="3600"/>
              <a:t>Češi jsou šikovní (Češi jsou vynálezci)</a:t>
            </a:r>
            <a:endParaRPr sz="3600"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"/>
          </p:nvPr>
        </p:nvSpPr>
        <p:spPr>
          <a:xfrm>
            <a:off x="623400" y="1700799"/>
            <a:ext cx="10911900" cy="500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 fontScale="92500" lnSpcReduction="10000"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b="1" i="1">
                <a:solidFill>
                  <a:schemeClr val="dk1"/>
                </a:solidFill>
              </a:rPr>
              <a:t>My Češi jsme mistři světa ve vymýšlení kliček</a:t>
            </a:r>
            <a:r>
              <a:rPr lang="cs-CZ" i="1">
                <a:solidFill>
                  <a:schemeClr val="dk1"/>
                </a:solidFill>
              </a:rPr>
              <a:t>, jak něco ošulit. Bohužel se na to tak musíme dívat i při přípravě nového zákona. (ANO 2014)</a:t>
            </a:r>
            <a:endParaRPr i="1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b="1" i="1">
                <a:solidFill>
                  <a:schemeClr val="dk1"/>
                </a:solidFill>
              </a:rPr>
              <a:t>Češi, Moravané a Slezané </a:t>
            </a:r>
            <a:r>
              <a:rPr lang="cs-CZ" i="1">
                <a:solidFill>
                  <a:schemeClr val="dk1"/>
                </a:solidFill>
              </a:rPr>
              <a:t>jsou </a:t>
            </a:r>
            <a:r>
              <a:rPr lang="cs-CZ" b="1" i="1">
                <a:solidFill>
                  <a:schemeClr val="dk1"/>
                </a:solidFill>
              </a:rPr>
              <a:t>národ</a:t>
            </a:r>
            <a:r>
              <a:rPr lang="cs-CZ" i="1">
                <a:solidFill>
                  <a:schemeClr val="dk1"/>
                </a:solidFill>
              </a:rPr>
              <a:t> výjimečně </a:t>
            </a:r>
            <a:r>
              <a:rPr lang="cs-CZ" b="1" i="1">
                <a:solidFill>
                  <a:schemeClr val="dk1"/>
                </a:solidFill>
              </a:rPr>
              <a:t>vynalézavých a kreativních lidí</a:t>
            </a:r>
            <a:r>
              <a:rPr lang="cs-CZ" i="1">
                <a:solidFill>
                  <a:schemeClr val="dk1"/>
                </a:solidFill>
              </a:rPr>
              <a:t>. (ANO 2017)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/>
              <a:t>Jedna část z nich je návštěva hospod všeho druhu a v době té prohibice, to bylo ještě tu první část, to bylo velmi nepříjemné, takže se to dělalo tak, protože </a:t>
            </a:r>
            <a:r>
              <a:rPr lang="cs-CZ" b="1" i="1"/>
              <a:t>my Češi jsme opravdu šikovní</a:t>
            </a:r>
            <a:r>
              <a:rPr lang="cs-CZ" i="1"/>
              <a:t>, takže když se objednalo presso bez mléka, tak v tom hrnečku byl fernet. (ODS 2012)</a:t>
            </a:r>
            <a:endParaRPr i="1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>
                <a:solidFill>
                  <a:schemeClr val="dk1"/>
                </a:solidFill>
              </a:rPr>
              <a:t>Přitom </a:t>
            </a:r>
            <a:r>
              <a:rPr lang="cs-CZ" b="1" i="1">
                <a:solidFill>
                  <a:schemeClr val="dk1"/>
                </a:solidFill>
              </a:rPr>
              <a:t>my Češi jsme </a:t>
            </a:r>
            <a:r>
              <a:rPr lang="cs-CZ" i="1">
                <a:solidFill>
                  <a:schemeClr val="dk1"/>
                </a:solidFill>
              </a:rPr>
              <a:t>neskutečně </a:t>
            </a:r>
            <a:r>
              <a:rPr lang="cs-CZ" b="1" i="1">
                <a:solidFill>
                  <a:schemeClr val="dk1"/>
                </a:solidFill>
              </a:rPr>
              <a:t>šikovní</a:t>
            </a:r>
            <a:r>
              <a:rPr lang="cs-CZ" i="1">
                <a:solidFill>
                  <a:schemeClr val="dk1"/>
                </a:solidFill>
              </a:rPr>
              <a:t>. (ODS 2017)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/>
              <a:t>Tedy odvětví, ve kterém </a:t>
            </a:r>
            <a:r>
              <a:rPr lang="cs-CZ" b="1" i="1"/>
              <a:t>jsme my Češi </a:t>
            </a:r>
            <a:r>
              <a:rPr lang="cs-CZ" i="1"/>
              <a:t>na celosvětovém trhu </a:t>
            </a:r>
            <a:r>
              <a:rPr lang="cs-CZ" b="1" i="1"/>
              <a:t>dobří</a:t>
            </a:r>
            <a:r>
              <a:rPr lang="cs-CZ" i="1"/>
              <a:t>, odvětví, ve kterém máme menší konkurenci. </a:t>
            </a:r>
            <a:r>
              <a:rPr lang="cs-CZ" b="1" i="1"/>
              <a:t>Prorazíme silou, silou rozumu</a:t>
            </a:r>
            <a:r>
              <a:rPr lang="cs-CZ" i="1"/>
              <a:t>. (TOP 09 2016)</a:t>
            </a:r>
            <a:endParaRPr i="1">
              <a:solidFill>
                <a:schemeClr val="dk1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719400" y="651378"/>
            <a:ext cx="109119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 sz="3800"/>
              <a:t>Češi jsou šikovní, ale jsou levnou pracovní silou</a:t>
            </a:r>
            <a:endParaRPr sz="3800"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598825" y="2482650"/>
            <a:ext cx="988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28600" lvl="0" indent="-1930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Char char="▪"/>
            </a:pPr>
            <a:r>
              <a:rPr lang="cs-CZ" i="1"/>
              <a:t>Každý z nás si už někdy přečetl, že </a:t>
            </a:r>
            <a:r>
              <a:rPr lang="cs-CZ" b="1" i="1"/>
              <a:t>my Češi jsme</a:t>
            </a:r>
            <a:r>
              <a:rPr lang="cs-CZ" i="1"/>
              <a:t> akorát </a:t>
            </a:r>
            <a:r>
              <a:rPr lang="cs-CZ" b="1" i="1"/>
              <a:t>levnou pracovní silou </a:t>
            </a:r>
            <a:r>
              <a:rPr lang="cs-CZ" i="1"/>
              <a:t>a naše země je pouhou „</a:t>
            </a:r>
            <a:r>
              <a:rPr lang="cs-CZ" b="1" i="1"/>
              <a:t>montovnou Evropy</a:t>
            </a:r>
            <a:r>
              <a:rPr lang="cs-CZ" i="1"/>
              <a:t>“. (TOP 09 2020)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28600" lvl="0" indent="-1930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Char char="▪"/>
            </a:pPr>
            <a:r>
              <a:rPr lang="cs-CZ" i="1"/>
              <a:t>Já nevím, proč bychom </a:t>
            </a:r>
            <a:r>
              <a:rPr lang="cs-CZ" b="1" i="1"/>
              <a:t>my Češi měli být horší než Rakušané</a:t>
            </a:r>
            <a:r>
              <a:rPr lang="cs-CZ" i="1"/>
              <a:t>? </a:t>
            </a:r>
            <a:r>
              <a:rPr lang="cs-CZ" i="1">
                <a:solidFill>
                  <a:schemeClr val="dk1"/>
                </a:solidFill>
              </a:rPr>
              <a:t>(ČSSD 2017)</a:t>
            </a:r>
            <a:endParaRPr i="1">
              <a:solidFill>
                <a:schemeClr val="dk1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lang="cs-CZ" sz="3800"/>
              <a:t>Češi rádi pomáhají lidem v nouzi</a:t>
            </a:r>
            <a:endParaRPr sz="3800"/>
          </a:p>
        </p:txBody>
      </p:sp>
      <p:sp>
        <p:nvSpPr>
          <p:cNvPr id="142" name="Google Shape;142;p11"/>
          <p:cNvSpPr txBox="1">
            <a:spLocks noGrp="1"/>
          </p:cNvSpPr>
          <p:nvPr>
            <p:ph type="body" idx="1"/>
          </p:nvPr>
        </p:nvSpPr>
        <p:spPr>
          <a:xfrm>
            <a:off x="623400" y="1700800"/>
            <a:ext cx="10911900" cy="4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 lnSpcReduction="10000"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Koneckonců </a:t>
            </a:r>
            <a:r>
              <a:rPr lang="cs-CZ" b="1" i="1">
                <a:solidFill>
                  <a:schemeClr val="dk1"/>
                </a:solidFill>
              </a:rPr>
              <a:t>my, Češi</a:t>
            </a:r>
            <a:r>
              <a:rPr lang="cs-CZ" i="1">
                <a:solidFill>
                  <a:schemeClr val="dk1"/>
                </a:solidFill>
              </a:rPr>
              <a:t>, jsme už před cestou předvedli, že</a:t>
            </a:r>
            <a:r>
              <a:rPr lang="cs-CZ" b="1" i="1">
                <a:solidFill>
                  <a:schemeClr val="dk1"/>
                </a:solidFill>
              </a:rPr>
              <a:t> jsme ochotni konkrétně a efektivně pomáhat </a:t>
            </a:r>
            <a:r>
              <a:rPr lang="cs-CZ" i="1">
                <a:solidFill>
                  <a:schemeClr val="dk1"/>
                </a:solidFill>
              </a:rPr>
              <a:t>– zbraněmi, penězi, dopravou a ubytováním uprchlíků. (STAN 2022)</a:t>
            </a:r>
            <a:endParaRPr i="1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Opět se ale ukázalo, že my Češi, Moraváci a Slezané umíme v době ohrožení nebo nouze </a:t>
            </a:r>
            <a:r>
              <a:rPr lang="cs-CZ" b="1" i="1">
                <a:solidFill>
                  <a:schemeClr val="dk1"/>
                </a:solidFill>
              </a:rPr>
              <a:t>táhnout za jeden provaz</a:t>
            </a:r>
            <a:r>
              <a:rPr lang="cs-CZ" i="1">
                <a:solidFill>
                  <a:schemeClr val="dk1"/>
                </a:solidFill>
              </a:rPr>
              <a:t>. (STAN 2022)</a:t>
            </a:r>
            <a:endParaRPr i="1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Dále </a:t>
            </a:r>
            <a:r>
              <a:rPr lang="cs-CZ" b="1" i="1">
                <a:solidFill>
                  <a:schemeClr val="dk1"/>
                </a:solidFill>
              </a:rPr>
              <a:t>každá občanská pomoc, finanční či materiální, je jistě úžasná a pomůže</a:t>
            </a:r>
            <a:r>
              <a:rPr lang="cs-CZ" i="1">
                <a:solidFill>
                  <a:schemeClr val="dk1"/>
                </a:solidFill>
              </a:rPr>
              <a:t>. A to </a:t>
            </a:r>
            <a:r>
              <a:rPr lang="cs-CZ" b="1" i="1">
                <a:solidFill>
                  <a:schemeClr val="dk1"/>
                </a:solidFill>
              </a:rPr>
              <a:t>my Češi obvykle umíme dělat</a:t>
            </a:r>
            <a:r>
              <a:rPr lang="cs-CZ" i="1">
                <a:solidFill>
                  <a:schemeClr val="dk1"/>
                </a:solidFill>
              </a:rPr>
              <a:t>. Proto, Novoměsťáci, pomozme TEĎ! Je jasné, že „kdo rychle dává, dvakrát dává.” (ODS 2022)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None/>
            </a:pPr>
            <a:r>
              <a:rPr lang="cs-CZ"/>
              <a:t>Češi jsou vtipálci</a:t>
            </a:r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"/>
          </p:nvPr>
        </p:nvSpPr>
        <p:spPr>
          <a:xfrm>
            <a:off x="623400" y="2224550"/>
            <a:ext cx="10911900" cy="4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 lnSpcReduction="10000"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Ano, </a:t>
            </a:r>
            <a:r>
              <a:rPr lang="cs-CZ" b="1" i="1">
                <a:solidFill>
                  <a:schemeClr val="dk1"/>
                </a:solidFill>
              </a:rPr>
              <a:t>my Češi se umíme chechtat </a:t>
            </a:r>
            <a:r>
              <a:rPr lang="cs-CZ" i="1">
                <a:solidFill>
                  <a:schemeClr val="dk1"/>
                </a:solidFill>
              </a:rPr>
              <a:t>i v naprosto </a:t>
            </a:r>
            <a:r>
              <a:rPr lang="cs-CZ" b="1" i="1">
                <a:solidFill>
                  <a:schemeClr val="dk1"/>
                </a:solidFill>
              </a:rPr>
              <a:t>zoufalé situaci.</a:t>
            </a:r>
            <a:r>
              <a:rPr lang="cs-CZ" i="1">
                <a:solidFill>
                  <a:schemeClr val="dk1"/>
                </a:solidFill>
              </a:rPr>
              <a:t> (TOP 09 2012)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/>
              <a:t>Avšak jestli </a:t>
            </a:r>
            <a:r>
              <a:rPr lang="cs-CZ" b="1" i="1"/>
              <a:t>jsme my Češi v něčem excelentní</a:t>
            </a:r>
            <a:r>
              <a:rPr lang="cs-CZ" i="1"/>
              <a:t>, tak </a:t>
            </a:r>
            <a:r>
              <a:rPr lang="cs-CZ" b="1" i="1"/>
              <a:t>ve schopnosti hledat cestu ze všech krizí a eskapád v humoru, nadsázce a vtipu</a:t>
            </a:r>
            <a:r>
              <a:rPr lang="cs-CZ" i="1"/>
              <a:t>. (TOP 09 2016)</a:t>
            </a:r>
            <a:endParaRPr i="1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Nyní vážně. Chápu, že </a:t>
            </a:r>
            <a:r>
              <a:rPr lang="cs-CZ" b="1" i="1">
                <a:solidFill>
                  <a:schemeClr val="dk1"/>
                </a:solidFill>
              </a:rPr>
              <a:t>je</a:t>
            </a:r>
            <a:r>
              <a:rPr lang="cs-CZ" i="1">
                <a:solidFill>
                  <a:schemeClr val="dk1"/>
                </a:solidFill>
              </a:rPr>
              <a:t> jaksi </a:t>
            </a:r>
            <a:r>
              <a:rPr lang="cs-CZ" b="1" i="1">
                <a:solidFill>
                  <a:schemeClr val="dk1"/>
                </a:solidFill>
              </a:rPr>
              <a:t>v povaze Čechů, Moravanů, Slezanů</a:t>
            </a:r>
            <a:r>
              <a:rPr lang="cs-CZ" i="1">
                <a:solidFill>
                  <a:schemeClr val="dk1"/>
                </a:solidFill>
              </a:rPr>
              <a:t> sice </a:t>
            </a:r>
            <a:r>
              <a:rPr lang="cs-CZ" b="1" i="1">
                <a:solidFill>
                  <a:schemeClr val="dk1"/>
                </a:solidFill>
              </a:rPr>
              <a:t>věčně nadávat</a:t>
            </a:r>
            <a:r>
              <a:rPr lang="cs-CZ" i="1">
                <a:solidFill>
                  <a:schemeClr val="dk1"/>
                </a:solidFill>
              </a:rPr>
              <a:t>, ale i </a:t>
            </a:r>
            <a:r>
              <a:rPr lang="cs-CZ" b="1" i="1">
                <a:solidFill>
                  <a:schemeClr val="dk1"/>
                </a:solidFill>
              </a:rPr>
              <a:t>dělat ze všeho srandu</a:t>
            </a:r>
            <a:r>
              <a:rPr lang="cs-CZ" i="1">
                <a:solidFill>
                  <a:schemeClr val="dk1"/>
                </a:solidFill>
              </a:rPr>
              <a:t>. (ČSSD 2011)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>
              <a:solidFill>
                <a:schemeClr val="dk1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None/>
            </a:pPr>
            <a:r>
              <a:rPr lang="cs-CZ"/>
              <a:t>Češi si rádi stěžují</a:t>
            </a:r>
            <a:endParaRPr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1"/>
          </p:nvPr>
        </p:nvSpPr>
        <p:spPr>
          <a:xfrm>
            <a:off x="623400" y="1700799"/>
            <a:ext cx="10911900" cy="46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 fontScale="92500" lnSpcReduction="10000"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>
                <a:solidFill>
                  <a:schemeClr val="dk1"/>
                </a:solidFill>
              </a:rPr>
              <a:t> </a:t>
            </a:r>
            <a:r>
              <a:rPr lang="cs-CZ" b="1" i="1">
                <a:solidFill>
                  <a:schemeClr val="dk1"/>
                </a:solidFill>
              </a:rPr>
              <a:t>My Češi jsme pořád něco méně</a:t>
            </a:r>
            <a:r>
              <a:rPr lang="cs-CZ" i="1">
                <a:solidFill>
                  <a:schemeClr val="dk1"/>
                </a:solidFill>
              </a:rPr>
              <a:t>, než země na západ od nás. (STAN 2014)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b="1" i="1">
                <a:solidFill>
                  <a:schemeClr val="dk1"/>
                </a:solidFill>
              </a:rPr>
              <a:t>My Češi máme tendenci si pořád na něco stěžovat</a:t>
            </a:r>
            <a:r>
              <a:rPr lang="cs-CZ" i="1">
                <a:solidFill>
                  <a:schemeClr val="dk1"/>
                </a:solidFill>
              </a:rPr>
              <a:t>, je ale třeba si užívat každého dne a když nejde o život, tak se dá všechno zvládnout.  (TOP 09 2016)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>
                <a:solidFill>
                  <a:schemeClr val="dk1"/>
                </a:solidFill>
              </a:rPr>
              <a:t>Není to tím, že </a:t>
            </a:r>
            <a:r>
              <a:rPr lang="cs-CZ" b="1" i="1">
                <a:solidFill>
                  <a:schemeClr val="dk1"/>
                </a:solidFill>
              </a:rPr>
              <a:t>my Češi</a:t>
            </a:r>
            <a:r>
              <a:rPr lang="cs-CZ" i="1">
                <a:solidFill>
                  <a:schemeClr val="dk1"/>
                </a:solidFill>
              </a:rPr>
              <a:t>, jak rádi říkáme, </a:t>
            </a:r>
            <a:r>
              <a:rPr lang="cs-CZ" b="1" i="1">
                <a:solidFill>
                  <a:schemeClr val="dk1"/>
                </a:solidFill>
              </a:rPr>
              <a:t>máme holubičí povahu</a:t>
            </a:r>
            <a:r>
              <a:rPr lang="cs-CZ" i="1">
                <a:solidFill>
                  <a:schemeClr val="dk1"/>
                </a:solidFill>
              </a:rPr>
              <a:t>? (TOP 09 2015)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>
                <a:solidFill>
                  <a:schemeClr val="dk1"/>
                </a:solidFill>
              </a:rPr>
              <a:t>Obdivuji vnitřní sílu těch, kteří něco dokázali. Oni jsou ti životní hrdinové a </a:t>
            </a:r>
            <a:r>
              <a:rPr lang="cs-CZ" b="1" i="1">
                <a:solidFill>
                  <a:schemeClr val="dk1"/>
                </a:solidFill>
              </a:rPr>
              <a:t>měli by mít náš obdiv</a:t>
            </a:r>
            <a:r>
              <a:rPr lang="cs-CZ" i="1">
                <a:solidFill>
                  <a:schemeClr val="dk1"/>
                </a:solidFill>
              </a:rPr>
              <a:t>, to by měly </a:t>
            </a:r>
            <a:r>
              <a:rPr lang="cs-CZ" b="1" i="1">
                <a:solidFill>
                  <a:schemeClr val="dk1"/>
                </a:solidFill>
              </a:rPr>
              <a:t>být naše vzory</a:t>
            </a:r>
            <a:r>
              <a:rPr lang="cs-CZ" i="1">
                <a:solidFill>
                  <a:schemeClr val="dk1"/>
                </a:solidFill>
              </a:rPr>
              <a:t>. Bohužel </a:t>
            </a:r>
            <a:r>
              <a:rPr lang="cs-CZ" b="1" i="1">
                <a:solidFill>
                  <a:schemeClr val="dk1"/>
                </a:solidFill>
              </a:rPr>
              <a:t>my Češi neumíme tyto lidi pořádně ocenit</a:t>
            </a:r>
            <a:r>
              <a:rPr lang="cs-CZ" i="1">
                <a:solidFill>
                  <a:schemeClr val="dk1"/>
                </a:solidFill>
              </a:rPr>
              <a:t>, spíše </a:t>
            </a:r>
            <a:r>
              <a:rPr lang="cs-CZ" b="1" i="1">
                <a:solidFill>
                  <a:schemeClr val="dk1"/>
                </a:solidFill>
              </a:rPr>
              <a:t>u nás propuká závist</a:t>
            </a:r>
            <a:r>
              <a:rPr lang="cs-CZ" i="1">
                <a:solidFill>
                  <a:schemeClr val="dk1"/>
                </a:solidFill>
              </a:rPr>
              <a:t>, a to mne opravdu mrzí. (ANO, 2021)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Char char="▪"/>
            </a:pPr>
            <a:r>
              <a:rPr lang="cs-CZ" i="1">
                <a:solidFill>
                  <a:schemeClr val="dk1"/>
                </a:solidFill>
              </a:rPr>
              <a:t>Není divu, že </a:t>
            </a:r>
            <a:r>
              <a:rPr lang="cs-CZ" b="1" i="1">
                <a:solidFill>
                  <a:schemeClr val="dk1"/>
                </a:solidFill>
              </a:rPr>
              <a:t>my Češi patříme ke skeptičtějším Evropanům</a:t>
            </a:r>
            <a:r>
              <a:rPr lang="cs-CZ" i="1">
                <a:solidFill>
                  <a:schemeClr val="dk1"/>
                </a:solidFill>
              </a:rPr>
              <a:t>. (ODS 2012)</a:t>
            </a:r>
            <a:endParaRPr i="1">
              <a:solidFill>
                <a:schemeClr val="dk1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None/>
            </a:pPr>
            <a:endParaRPr i="1">
              <a:solidFill>
                <a:schemeClr val="dk1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08108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-CZ"/>
              <a:t>Češi jsou stateční</a:t>
            </a:r>
            <a:endParaRPr/>
          </a:p>
        </p:txBody>
      </p:sp>
      <p:sp>
        <p:nvSpPr>
          <p:cNvPr id="160" name="Google Shape;160;p15"/>
          <p:cNvSpPr txBox="1">
            <a:spLocks noGrp="1"/>
          </p:cNvSpPr>
          <p:nvPr>
            <p:ph type="body" idx="1"/>
          </p:nvPr>
        </p:nvSpPr>
        <p:spPr>
          <a:xfrm>
            <a:off x="623400" y="2082907"/>
            <a:ext cx="10911900" cy="3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>
                <a:solidFill>
                  <a:schemeClr val="dk1"/>
                </a:solidFill>
              </a:rPr>
              <a:t>Věřím, že jsem s Vámi zajedno, když prohlásím, že </a:t>
            </a:r>
            <a:r>
              <a:rPr lang="cs-CZ" b="1" i="1">
                <a:solidFill>
                  <a:schemeClr val="dk1"/>
                </a:solidFill>
              </a:rPr>
              <a:t>my Češi svoje spojence neopouštíme a z boje neutíkáme</a:t>
            </a:r>
            <a:r>
              <a:rPr lang="cs-CZ" i="1">
                <a:solidFill>
                  <a:schemeClr val="dk1"/>
                </a:solidFill>
              </a:rPr>
              <a:t>! (ANO 2018)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/>
              <a:t>Zlo může vyhrát, když se mu nepostavíme a když má ochotné spolupracovníky na druhé straně. </a:t>
            </a:r>
            <a:r>
              <a:rPr lang="cs-CZ" b="1" i="1"/>
              <a:t>O tom my Češi něco víme</a:t>
            </a:r>
            <a:r>
              <a:rPr lang="cs-CZ" i="1"/>
              <a:t>. (TOP 09 2014)</a:t>
            </a:r>
            <a:endParaRPr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ce15ec3ce_0_19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None/>
            </a:pPr>
            <a:r>
              <a:rPr lang="cs-CZ" sz="4000"/>
              <a:t>Češi respektují odborníky</a:t>
            </a:r>
            <a:endParaRPr/>
          </a:p>
        </p:txBody>
      </p:sp>
      <p:sp>
        <p:nvSpPr>
          <p:cNvPr id="166" name="Google Shape;166;g29ce15ec3ce_0_19"/>
          <p:cNvSpPr txBox="1"/>
          <p:nvPr/>
        </p:nvSpPr>
        <p:spPr>
          <a:xfrm>
            <a:off x="721700" y="1997150"/>
            <a:ext cx="11019000" cy="15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Češi si 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 skutečnosti </a:t>
            </a: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vážíme elit 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podívejte se, s jakou úctou mluvíme o lékařích jako jsou pan profesor Koutecký nebo pan doktor Dungl… (ODS 2019)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None/>
            </a:pPr>
            <a:r>
              <a:rPr lang="cs-CZ" sz="4000"/>
              <a:t>Češi nerespektují své hrdiny</a:t>
            </a:r>
            <a:endParaRPr/>
          </a:p>
        </p:txBody>
      </p:sp>
      <p:sp>
        <p:nvSpPr>
          <p:cNvPr id="172" name="Google Shape;172;p7"/>
          <p:cNvSpPr txBox="1"/>
          <p:nvPr/>
        </p:nvSpPr>
        <p:spPr>
          <a:xfrm>
            <a:off x="721700" y="1988426"/>
            <a:ext cx="11019000" cy="4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když však snad připustíme, že ne každý má na to, být hrdinou, uznávám, že </a:t>
            </a: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my, Češi, si prostě svých hrdinů vážit neumíme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(TOP 09 2011)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bohužel smutnou pravdou, že </a:t>
            </a:r>
            <a:r>
              <a:rPr lang="cs-CZ" sz="2800" b="1" i="1" u="none" strike="noStrike" cap="none">
                <a:solidFill>
                  <a:schemeClr val="dk1"/>
                </a:solidFill>
              </a:rPr>
              <a:t>my Češi si většinou neumíne vážit svých hrdinů, ač jich už mnoho nemáme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(TOP 09 2011)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roce 2012 jsem navštívil Husinec s rodinou a bylo mi až stydno z toho, v jakém stavu se Husův dům nacházel. </a:t>
            </a: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Typicky česká věc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říkal jsem si tehdy, neboť </a:t>
            </a: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Češi máme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bohužel, </a:t>
            </a:r>
            <a:r>
              <a:rPr lang="cs-CZ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tendenci na to, co je podstatné a důležité, zapomínat</a:t>
            </a:r>
            <a:r>
              <a:rPr lang="cs-CZ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(ČSSD 2016)</a:t>
            </a:r>
            <a:endParaRPr sz="28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None/>
            </a:pPr>
            <a:endParaRPr sz="28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ce15ec3ce_0_26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None/>
            </a:pPr>
            <a:r>
              <a:rPr lang="cs-CZ"/>
              <a:t>Češi rádi šetří</a:t>
            </a:r>
            <a:endParaRPr/>
          </a:p>
        </p:txBody>
      </p:sp>
      <p:sp>
        <p:nvSpPr>
          <p:cNvPr id="178" name="Google Shape;178;g29ce15ec3ce_0_26"/>
          <p:cNvSpPr txBox="1">
            <a:spLocks noGrp="1"/>
          </p:cNvSpPr>
          <p:nvPr>
            <p:ph type="body" idx="1"/>
          </p:nvPr>
        </p:nvSpPr>
        <p:spPr>
          <a:xfrm>
            <a:off x="614775" y="2212250"/>
            <a:ext cx="10911900" cy="19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b="1" i="1"/>
              <a:t>My, Češi, jsme </a:t>
            </a:r>
            <a:r>
              <a:rPr lang="cs-CZ" i="1"/>
              <a:t>celkem </a:t>
            </a:r>
            <a:r>
              <a:rPr lang="cs-CZ" b="1" i="1"/>
              <a:t>spořivý národ</a:t>
            </a:r>
            <a:r>
              <a:rPr lang="cs-CZ" i="1"/>
              <a:t>. Ale problém je, že tyto úspory, tj. kapitál, pro nás stále nepracují tak, jak by měly. Nezhodnocujeme je dostatečně. (STAN 2023)</a:t>
            </a:r>
            <a:endParaRPr i="1">
              <a:solidFill>
                <a:schemeClr val="dk1"/>
              </a:solidFill>
            </a:endParaRPr>
          </a:p>
          <a:p>
            <a:pPr marL="457200" lvl="0" indent="-2286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3027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-CZ"/>
              <a:t/>
            </a:r>
            <a:br>
              <a:rPr lang="cs-CZ"/>
            </a:br>
            <a:r>
              <a:rPr lang="cs-CZ"/>
              <a:t>Používání přísloví</a:t>
            </a:r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1"/>
          </p:nvPr>
        </p:nvSpPr>
        <p:spPr>
          <a:xfrm>
            <a:off x="838200" y="2163100"/>
            <a:ext cx="10515600" cy="27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b="1"/>
              <a:t>My Češi </a:t>
            </a:r>
            <a:r>
              <a:rPr lang="cs-CZ"/>
              <a:t>známe přísloví o </a:t>
            </a:r>
            <a:r>
              <a:rPr lang="cs-CZ" b="1"/>
              <a:t>potrefené huse, která kejhá</a:t>
            </a:r>
            <a:r>
              <a:rPr lang="cs-CZ"/>
              <a:t>. (SPD 2016)</a:t>
            </a:r>
            <a:endParaRPr/>
          </a:p>
          <a:p>
            <a:pPr marL="4572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ts val="2800"/>
              <a:buFont typeface="Noto Sans Symbols"/>
              <a:buChar char="▪"/>
            </a:pPr>
            <a:r>
              <a:rPr lang="cs-CZ" b="1"/>
              <a:t>My Češi </a:t>
            </a:r>
            <a:r>
              <a:rPr lang="cs-CZ"/>
              <a:t>máme takové hezké přísloví, že </a:t>
            </a:r>
            <a:r>
              <a:rPr lang="cs-CZ" b="1"/>
              <a:t>potrefená husa se vždycky ozve</a:t>
            </a:r>
            <a:r>
              <a:rPr lang="cs-CZ"/>
              <a:t>. (ODS 2013)</a:t>
            </a:r>
            <a:endParaRPr/>
          </a:p>
        </p:txBody>
      </p:sp>
      <p:sp>
        <p:nvSpPr>
          <p:cNvPr id="185" name="Google Shape;185;p16"/>
          <p:cNvSpPr txBox="1"/>
          <p:nvPr/>
        </p:nvSpPr>
        <p:spPr>
          <a:xfrm>
            <a:off x="897200" y="5469200"/>
            <a:ext cx="10515600" cy="8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900">
                <a:solidFill>
                  <a:srgbClr val="999999"/>
                </a:solidFill>
              </a:rPr>
              <a:t>Politik apeluje na lidovou moudrost a společné kulturní dědictví</a:t>
            </a:r>
            <a:endParaRPr sz="29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Stereotypy</a:t>
            </a: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body" idx="1"/>
          </p:nvPr>
        </p:nvSpPr>
        <p:spPr>
          <a:xfrm>
            <a:off x="623400" y="2150800"/>
            <a:ext cx="10911900" cy="4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cs-CZ" sz="3000"/>
              <a:t>Člověk vnímá svět různě. Tím nejzákladnějším způsobem poznávání světa je binární opozice: </a:t>
            </a:r>
            <a:r>
              <a:rPr lang="cs-CZ" sz="3000" b="1"/>
              <a:t>velký – malý, hodný – zlý, černý – bílý </a:t>
            </a:r>
            <a:r>
              <a:rPr lang="cs-CZ" sz="3000"/>
              <a:t>apod. 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cs-CZ" sz="3000"/>
              <a:t>V každém páru jedno slovo má určité sémantické naplnění, které se často projevuje v kontextu.</a:t>
            </a: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cs-CZ" sz="3000"/>
              <a:t>Uplatňování podobných opozic vytváří stereotypy, které pomáhají poznávat okolní svět a vidět ho z více předpověditelné strany.</a:t>
            </a:r>
            <a:endParaRPr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9d0d16aa98_0_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Vytváření a šíření autostereotypů </a:t>
            </a:r>
            <a:br>
              <a:rPr lang="cs-CZ"/>
            </a:br>
            <a:r>
              <a:rPr lang="cs-CZ"/>
              <a:t>na základě politických hesel</a:t>
            </a:r>
            <a:endParaRPr/>
          </a:p>
        </p:txBody>
      </p:sp>
      <p:sp>
        <p:nvSpPr>
          <p:cNvPr id="192" name="Google Shape;192;g29d0d16aa98_0_2"/>
          <p:cNvSpPr txBox="1"/>
          <p:nvPr/>
        </p:nvSpPr>
        <p:spPr>
          <a:xfrm>
            <a:off x="838200" y="1865650"/>
            <a:ext cx="8492700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11"/>
              <a:buFont typeface="Arial"/>
              <a:buNone/>
            </a:pPr>
            <a:r>
              <a:rPr lang="cs-CZ" sz="2800" b="1" i="1">
                <a:solidFill>
                  <a:schemeClr val="dk1"/>
                </a:solidFill>
              </a:rPr>
              <a:t>„Patříme na Západ, ne na Východ“</a:t>
            </a:r>
            <a:endParaRPr/>
          </a:p>
        </p:txBody>
      </p:sp>
      <p:pic>
        <p:nvPicPr>
          <p:cNvPr id="193" name="Google Shape;193;g29d0d16aa98_0_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94525" y="2652253"/>
            <a:ext cx="4030925" cy="403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9d0d16aa9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40775" y="2267826"/>
            <a:ext cx="3535811" cy="441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9ce15ec3ce_0_33"/>
          <p:cNvSpPr txBox="1">
            <a:spLocks noGrp="1"/>
          </p:cNvSpPr>
          <p:nvPr>
            <p:ph type="title"/>
          </p:nvPr>
        </p:nvSpPr>
        <p:spPr>
          <a:xfrm>
            <a:off x="838200" y="82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-CZ"/>
              <a:t>Závěr</a:t>
            </a:r>
            <a:endParaRPr/>
          </a:p>
        </p:txBody>
      </p:sp>
      <p:sp>
        <p:nvSpPr>
          <p:cNvPr id="201" name="Google Shape;201;g29ce15ec3ce_0_33"/>
          <p:cNvSpPr txBox="1">
            <a:spLocks noGrp="1"/>
          </p:cNvSpPr>
          <p:nvPr>
            <p:ph type="body" idx="1"/>
          </p:nvPr>
        </p:nvSpPr>
        <p:spPr>
          <a:xfrm>
            <a:off x="838200" y="774300"/>
            <a:ext cx="10515600" cy="58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b="1" dirty="0"/>
              <a:t>Proč čeští politici používají </a:t>
            </a:r>
            <a:r>
              <a:rPr lang="cs-CZ" b="1" dirty="0" err="1"/>
              <a:t>autostereotypy</a:t>
            </a:r>
            <a:r>
              <a:rPr lang="cs-CZ" b="1" dirty="0"/>
              <a:t> ve svých projevech: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1. ztotožnění </a:t>
            </a:r>
            <a:r>
              <a:rPr lang="cs-CZ" dirty="0" smtClean="0"/>
              <a:t>se s </a:t>
            </a:r>
            <a:r>
              <a:rPr lang="cs-CZ" dirty="0"/>
              <a:t>většinou obyvatel České republiky (společné hodnoty, tradice, kulturní pozadí - projev národní identity),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2. oslovení většího počtu voličů,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3. poukázání na skutečnost, že politik patří do skupiny „svých“ (politik je schopen hájit zájmy voličů a celého státu),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4. uchovávání a šíření stávajících </a:t>
            </a:r>
            <a:r>
              <a:rPr lang="cs-CZ" dirty="0" err="1"/>
              <a:t>autostereotypů</a:t>
            </a:r>
            <a:r>
              <a:rPr lang="cs-CZ" dirty="0"/>
              <a:t> (udržování pozitivního obrazu „svých“),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5. vytváření a šíření </a:t>
            </a:r>
            <a:r>
              <a:rPr lang="cs-CZ" dirty="0" err="1"/>
              <a:t>autostereotypů</a:t>
            </a:r>
            <a:r>
              <a:rPr lang="cs-CZ" dirty="0"/>
              <a:t> na základě politických hesel (opakování sloganů vede k automatizaci a </a:t>
            </a:r>
            <a:r>
              <a:rPr lang="cs-CZ" dirty="0" err="1"/>
              <a:t>stereotypizaci</a:t>
            </a:r>
            <a:r>
              <a:rPr lang="cs-CZ" dirty="0"/>
              <a:t>).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"/>
          <p:cNvSpPr txBox="1">
            <a:spLocks noGrp="1"/>
          </p:cNvSpPr>
          <p:nvPr>
            <p:ph type="title"/>
          </p:nvPr>
        </p:nvSpPr>
        <p:spPr>
          <a:xfrm>
            <a:off x="623392" y="2852936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5400"/>
              <a:buFont typeface="Verdana"/>
              <a:buNone/>
            </a:pPr>
            <a:r>
              <a:rPr lang="cs-CZ" sz="5400"/>
              <a:t>Děkuji za pozornost!</a:t>
            </a:r>
            <a:endParaRPr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Stereotypy</a:t>
            </a:r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body" idx="1"/>
          </p:nvPr>
        </p:nvSpPr>
        <p:spPr>
          <a:xfrm>
            <a:off x="623400" y="2089350"/>
            <a:ext cx="10911900" cy="4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Stereotypy jsou často podvědomé a paušálně se uplatňují vůči různým sociálním skupinám, často ovlivňují chování, myšlení a rozhodování jednotlivců ve společnosti. 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Stereotypy mohou mít značný vliv na naše chování, myšlení a rozhodování, protože jsou zjednodušené a často zahrnují nepřesné představy o určité skupině lidí, založené na jejich rasové, etnické, genderové, socioekonomické nebo jiných vlastnostech. 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Stereotyp je fenoménem vědomí a projevuje se jak v jazyce, tak v myšlení.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Sociální stereotypy</a:t>
            </a:r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body" idx="1"/>
          </p:nvPr>
        </p:nvSpPr>
        <p:spPr>
          <a:xfrm>
            <a:off x="623400" y="1880425"/>
            <a:ext cx="10911900" cy="4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cs-CZ"/>
              <a:t>	Totiž stereotypy mají vliv na vnímání jednotlivců a různých skupin, a mohou vést k diskriminaci a předsudkům. Především se to týká sociálních stereotypů.</a:t>
            </a:r>
            <a:endParaRPr/>
          </a:p>
          <a:p>
            <a:pPr marL="4572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4572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cs-CZ"/>
              <a:t>	Sociální stereotypy můžeme rozdělit na dva typy: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Char char="▪"/>
            </a:pPr>
            <a:r>
              <a:rPr lang="cs-CZ" b="1"/>
              <a:t>Autostereotypy;</a:t>
            </a:r>
            <a:endParaRPr b="1"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Char char="▪"/>
            </a:pPr>
            <a:r>
              <a:rPr lang="cs-CZ" b="1"/>
              <a:t>Heterostereotypy.</a:t>
            </a:r>
            <a:endParaRPr/>
          </a:p>
        </p:txBody>
      </p:sp>
      <p:sp>
        <p:nvSpPr>
          <p:cNvPr id="91" name="Google Shape;91;p4"/>
          <p:cNvSpPr/>
          <p:nvPr/>
        </p:nvSpPr>
        <p:spPr>
          <a:xfrm>
            <a:off x="2003325" y="5346300"/>
            <a:ext cx="3060300" cy="11922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/>
              <a:t>Kdo jsme?</a:t>
            </a:r>
            <a:endParaRPr sz="3000" b="1"/>
          </a:p>
        </p:txBody>
      </p:sp>
      <p:sp>
        <p:nvSpPr>
          <p:cNvPr id="92" name="Google Shape;92;p4"/>
          <p:cNvSpPr/>
          <p:nvPr/>
        </p:nvSpPr>
        <p:spPr>
          <a:xfrm>
            <a:off x="7411075" y="5272550"/>
            <a:ext cx="3060300" cy="11922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/>
              <a:t>Kdo jsou oni?</a:t>
            </a:r>
            <a:endParaRPr sz="3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Autostereotypy</a:t>
            </a: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body" idx="1"/>
          </p:nvPr>
        </p:nvSpPr>
        <p:spPr>
          <a:xfrm>
            <a:off x="623400" y="1700799"/>
            <a:ext cx="10911900" cy="46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Autostereotypy si členové skupiny vytvářejí samy o sobě, heterostereotypy – o jiných. Takže autostereotyp vyžaduje ztotožňování se s nějakou skupinou, a heterostereotyp vyžaduje pocit odlišnosti od jiných skupin. Pro toto rozdělení je podstatnou opozice</a:t>
            </a:r>
            <a:r>
              <a:rPr lang="cs-CZ" b="1"/>
              <a:t> „svůj – cizí“</a:t>
            </a:r>
            <a:r>
              <a:rPr lang="cs-CZ"/>
              <a:t> (nebo</a:t>
            </a:r>
            <a:r>
              <a:rPr lang="cs-CZ" b="1"/>
              <a:t> „my – oni“</a:t>
            </a:r>
            <a:r>
              <a:rPr lang="cs-CZ"/>
              <a:t>).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Autostereotypy se týkají představ a předsudků, které jednotlivci mají o své vlastní skupině.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rgbClr val="D22C40"/>
                </a:solidFill>
              </a:rPr>
              <a:t>Příklad: </a:t>
            </a:r>
            <a:r>
              <a:rPr lang="cs-CZ" i="1"/>
              <a:t> </a:t>
            </a:r>
            <a:r>
              <a:rPr lang="cs-CZ" b="1" i="1"/>
              <a:t>My Češi jsme pořád něco méně, než země na západ od nás</a:t>
            </a:r>
            <a:r>
              <a:rPr lang="cs-CZ" i="1"/>
              <a:t>. (STAN 2014)</a:t>
            </a:r>
            <a:endParaRPr>
              <a:solidFill>
                <a:srgbClr val="D22C40"/>
              </a:solidFill>
            </a:endParaRPr>
          </a:p>
        </p:txBody>
      </p:sp>
      <p:sp>
        <p:nvSpPr>
          <p:cNvPr id="99" name="Google Shape;99;p5"/>
          <p:cNvSpPr/>
          <p:nvPr/>
        </p:nvSpPr>
        <p:spPr>
          <a:xfrm>
            <a:off x="8898200" y="172075"/>
            <a:ext cx="3060300" cy="11922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/>
              <a:t>Kdo jsme?</a:t>
            </a:r>
            <a:endParaRPr sz="3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527381" y="404664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Heterostereotypy</a:t>
            </a:r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527381" y="1700808"/>
            <a:ext cx="10911900" cy="41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Heterostereotypy se týkají představ, které jednotlivci mají o skupinách, ke kterým nepatří. 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cs-CZ"/>
              <a:t>Heterostereotypy mohou být založeny na kulturních, etnických, rasových nebo jiných odlišnostech a mohou vést k předsudkům a diskriminaci vůči těmto skupinám.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>
              <a:solidFill>
                <a:srgbClr val="D22C4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rgbClr val="D22C40"/>
                </a:solidFill>
              </a:rPr>
              <a:t>Příklad: </a:t>
            </a:r>
            <a:r>
              <a:rPr lang="cs-CZ" b="1" i="1"/>
              <a:t>My chceme mít se všemi svými sousedy nejlepší vztahy</a:t>
            </a:r>
            <a:r>
              <a:rPr lang="cs-CZ" i="1"/>
              <a:t>. Rakousko, které je bohaté, tvrdí, že to nepotřebuje. Zajímá je totiž mnohem více Švýcarsko. </a:t>
            </a:r>
            <a:r>
              <a:rPr lang="cs-CZ" b="1" i="1"/>
              <a:t>Chudí bratranci na severu a na východě nejsou tak zajímaví</a:t>
            </a:r>
            <a:r>
              <a:rPr lang="cs-CZ" i="1"/>
              <a:t>. (TOP 09 2017)</a:t>
            </a: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8898200" y="172075"/>
            <a:ext cx="3060300" cy="11922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/>
              <a:t>Kdo jsou oni?</a:t>
            </a:r>
            <a:endParaRPr sz="3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/>
              <a:t>Autostereotypy v projevech českých politiků</a:t>
            </a:r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body" idx="1"/>
          </p:nvPr>
        </p:nvSpPr>
        <p:spPr>
          <a:xfrm>
            <a:off x="611542" y="1646074"/>
            <a:ext cx="10514400" cy="500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Evropané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chytří a racionální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šikovní (Češi jsou vynálezci)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šikovní, ale jsou levnou pracovní silou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rádi pomáhají lidem v nouzi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vtipálci 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si rádi stěžují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jsou stateční</a:t>
            </a:r>
            <a:endParaRPr sz="3100" dirty="0"/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/>
              <a:t>Češi respektují </a:t>
            </a:r>
            <a:r>
              <a:rPr lang="cs-CZ" sz="3100" dirty="0" smtClean="0"/>
              <a:t>odborníky</a:t>
            </a:r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 smtClean="0"/>
              <a:t>Češi nerespektují své hrdiny</a:t>
            </a:r>
          </a:p>
          <a:p>
            <a:pPr marL="457200" lvl="0" indent="-425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▪"/>
            </a:pPr>
            <a:r>
              <a:rPr lang="cs-CZ" sz="3100" dirty="0" smtClean="0"/>
              <a:t>Češi rádi šetří  </a:t>
            </a:r>
            <a:br>
              <a:rPr lang="cs-CZ" sz="3100" dirty="0" smtClean="0"/>
            </a:br>
            <a:endParaRPr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ce15ec3ce_0_4"/>
          <p:cNvSpPr txBox="1">
            <a:spLocks noGrp="1"/>
          </p:cNvSpPr>
          <p:nvPr>
            <p:ph type="title"/>
          </p:nvPr>
        </p:nvSpPr>
        <p:spPr>
          <a:xfrm>
            <a:off x="719403" y="810239"/>
            <a:ext cx="10911900" cy="7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cs-CZ"/>
              <a:t>Češi jsou Evropané</a:t>
            </a:r>
            <a:endParaRPr/>
          </a:p>
        </p:txBody>
      </p:sp>
      <p:sp>
        <p:nvSpPr>
          <p:cNvPr id="118" name="Google Shape;118;g29ce15ec3ce_0_4"/>
          <p:cNvSpPr txBox="1">
            <a:spLocks noGrp="1"/>
          </p:cNvSpPr>
          <p:nvPr>
            <p:ph type="body" idx="1"/>
          </p:nvPr>
        </p:nvSpPr>
        <p:spPr>
          <a:xfrm>
            <a:off x="598825" y="2064774"/>
            <a:ext cx="9889200" cy="45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228600" lvl="0" indent="-1930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Char char="▪"/>
            </a:pPr>
            <a:r>
              <a:rPr lang="cs-CZ" i="1"/>
              <a:t> </a:t>
            </a:r>
            <a:r>
              <a:rPr lang="cs-CZ" i="1">
                <a:solidFill>
                  <a:schemeClr val="dk1"/>
                </a:solidFill>
              </a:rPr>
              <a:t>Máme svojí zástupkyni v Evropské komisi, jsou tady jasně daná pravidla a není žádný Brusel jako nějaká cizí mocnost, která ovlivňuje, co se bude dít v České republice. </a:t>
            </a:r>
            <a:r>
              <a:rPr lang="cs-CZ" b="1" i="1">
                <a:solidFill>
                  <a:schemeClr val="dk1"/>
                </a:solidFill>
              </a:rPr>
              <a:t>Jsme to i my Češi</a:t>
            </a:r>
            <a:r>
              <a:rPr lang="cs-CZ" i="1">
                <a:solidFill>
                  <a:schemeClr val="dk1"/>
                </a:solidFill>
              </a:rPr>
              <a:t>, kteří tam máme své zastoupení, máme možnost o tom rozhodovat, takže </a:t>
            </a:r>
            <a:r>
              <a:rPr lang="cs-CZ" b="1" i="1">
                <a:solidFill>
                  <a:schemeClr val="dk1"/>
                </a:solidFill>
              </a:rPr>
              <a:t>to není my a oni</a:t>
            </a:r>
            <a:r>
              <a:rPr lang="cs-CZ" i="1">
                <a:solidFill>
                  <a:schemeClr val="dk1"/>
                </a:solidFill>
              </a:rPr>
              <a:t>, </a:t>
            </a:r>
            <a:r>
              <a:rPr lang="cs-CZ" b="1" i="1">
                <a:solidFill>
                  <a:schemeClr val="dk1"/>
                </a:solidFill>
              </a:rPr>
              <a:t>my jsme součástí unie</a:t>
            </a:r>
            <a:r>
              <a:rPr lang="cs-CZ" i="1">
                <a:solidFill>
                  <a:schemeClr val="dk1"/>
                </a:solidFill>
              </a:rPr>
              <a:t>. (TOP 09 2018)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ce15ec3ce_0_13"/>
          <p:cNvSpPr txBox="1">
            <a:spLocks noGrp="1"/>
          </p:cNvSpPr>
          <p:nvPr>
            <p:ph type="title"/>
          </p:nvPr>
        </p:nvSpPr>
        <p:spPr>
          <a:xfrm>
            <a:off x="623392" y="488947"/>
            <a:ext cx="10911900" cy="10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-CZ" sz="3600"/>
              <a:t>Češi jsou chytří a racionální</a:t>
            </a:r>
            <a:endParaRPr sz="3600"/>
          </a:p>
        </p:txBody>
      </p:sp>
      <p:sp>
        <p:nvSpPr>
          <p:cNvPr id="124" name="Google Shape;124;g29ce15ec3ce_0_13"/>
          <p:cNvSpPr txBox="1">
            <a:spLocks noGrp="1"/>
          </p:cNvSpPr>
          <p:nvPr>
            <p:ph type="body" idx="1"/>
          </p:nvPr>
        </p:nvSpPr>
        <p:spPr>
          <a:xfrm>
            <a:off x="623400" y="2113925"/>
            <a:ext cx="10911900" cy="42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rm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▪"/>
            </a:pPr>
            <a:r>
              <a:rPr lang="cs-CZ" i="1"/>
              <a:t>Díváme-li se dnes zpětně na tento proces, ukázali jsme světu, že na rozdíl od často krvavého rozpadu jiných vícenárodních států po roce 1989, </a:t>
            </a:r>
            <a:r>
              <a:rPr lang="cs-CZ" b="1" i="1"/>
              <a:t>jsme uměli, my Češi a Slováci</a:t>
            </a:r>
            <a:r>
              <a:rPr lang="cs-CZ" i="1"/>
              <a:t>,  tuto </a:t>
            </a:r>
            <a:r>
              <a:rPr lang="cs-CZ" b="1" i="1"/>
              <a:t>situaci řešit </a:t>
            </a:r>
            <a:r>
              <a:rPr lang="cs-CZ" i="1"/>
              <a:t>zcela </a:t>
            </a:r>
            <a:r>
              <a:rPr lang="cs-CZ" b="1" i="1"/>
              <a:t>racionálně a kultivovaně</a:t>
            </a:r>
            <a:r>
              <a:rPr lang="cs-CZ" i="1"/>
              <a:t>. (ČSSD 2009)</a:t>
            </a:r>
            <a:endParaRPr i="1">
              <a:solidFill>
                <a:schemeClr val="dk1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None/>
            </a:pP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1395</Words>
  <Application>Microsoft Office PowerPoint</Application>
  <PresentationFormat>Vlastní</PresentationFormat>
  <Paragraphs>107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Office</vt:lpstr>
      <vt:lpstr>Autostereotyp  „My, Češi“ v českém politickém diskurzu</vt:lpstr>
      <vt:lpstr>Stereotypy</vt:lpstr>
      <vt:lpstr>Stereotypy</vt:lpstr>
      <vt:lpstr>Sociální stereotypy</vt:lpstr>
      <vt:lpstr>Autostereotypy</vt:lpstr>
      <vt:lpstr>Heterostereotypy</vt:lpstr>
      <vt:lpstr>Autostereotypy v projevech českých politiků</vt:lpstr>
      <vt:lpstr>Češi jsou Evropané</vt:lpstr>
      <vt:lpstr>Češi jsou chytří a racionální</vt:lpstr>
      <vt:lpstr>Češi jsou šikovní (Češi jsou vynálezci)</vt:lpstr>
      <vt:lpstr>Češi jsou šikovní, ale jsou levnou pracovní silou</vt:lpstr>
      <vt:lpstr>Češi rádi pomáhají lidem v nouzi</vt:lpstr>
      <vt:lpstr>Češi jsou vtipálci</vt:lpstr>
      <vt:lpstr>Češi si rádi stěžují</vt:lpstr>
      <vt:lpstr>Češi jsou stateční</vt:lpstr>
      <vt:lpstr>Češi respektují odborníky</vt:lpstr>
      <vt:lpstr>Češi nerespektují své hrdiny</vt:lpstr>
      <vt:lpstr>Češi rádi šetří</vt:lpstr>
      <vt:lpstr> Používání přísloví</vt:lpstr>
      <vt:lpstr>Vytváření a šíření autostereotypů  na základě politických hesel</vt:lpstr>
      <vt:lpstr>Závěr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Autostereotyp  „My, Češi“ v českém politickém diskurzu</dc:title>
  <cp:lastModifiedBy>Morozuk Uladzimir</cp:lastModifiedBy>
  <cp:revision>3</cp:revision>
  <dcterms:modified xsi:type="dcterms:W3CDTF">2023-11-20T22:05:33Z</dcterms:modified>
</cp:coreProperties>
</file>