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2"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6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ese" initials="i" lastIdx="2" clrIdx="0">
    <p:extLst>
      <p:ext uri="{19B8F6BF-5375-455C-9EA6-DF929625EA0E}">
        <p15:presenceInfo xmlns:p15="http://schemas.microsoft.com/office/powerpoint/2012/main" userId="ine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56EC11-941D-420E-A7F1-D182C82D9220}"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EB29D-5EF1-40AC-A787-D459ADB64ECA}" type="slidenum">
              <a:rPr lang="en-GB" smtClean="0"/>
              <a:t>‹#›</a:t>
            </a:fld>
            <a:endParaRPr lang="en-GB"/>
          </a:p>
        </p:txBody>
      </p:sp>
    </p:spTree>
    <p:extLst>
      <p:ext uri="{BB962C8B-B14F-4D97-AF65-F5344CB8AC3E}">
        <p14:creationId xmlns:p14="http://schemas.microsoft.com/office/powerpoint/2010/main" val="1302191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56EC11-941D-420E-A7F1-D182C82D9220}"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EB29D-5EF1-40AC-A787-D459ADB64ECA}" type="slidenum">
              <a:rPr lang="en-GB" smtClean="0"/>
              <a:t>‹#›</a:t>
            </a:fld>
            <a:endParaRPr lang="en-GB"/>
          </a:p>
        </p:txBody>
      </p:sp>
    </p:spTree>
    <p:extLst>
      <p:ext uri="{BB962C8B-B14F-4D97-AF65-F5344CB8AC3E}">
        <p14:creationId xmlns:p14="http://schemas.microsoft.com/office/powerpoint/2010/main" val="329305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56EC11-941D-420E-A7F1-D182C82D9220}"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EB29D-5EF1-40AC-A787-D459ADB64ECA}" type="slidenum">
              <a:rPr lang="en-GB" smtClean="0"/>
              <a:t>‹#›</a:t>
            </a:fld>
            <a:endParaRPr lang="en-GB"/>
          </a:p>
        </p:txBody>
      </p:sp>
    </p:spTree>
    <p:extLst>
      <p:ext uri="{BB962C8B-B14F-4D97-AF65-F5344CB8AC3E}">
        <p14:creationId xmlns:p14="http://schemas.microsoft.com/office/powerpoint/2010/main" val="1872259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56EC11-941D-420E-A7F1-D182C82D9220}" type="datetimeFigureOut">
              <a:rPr lang="en-GB" smtClean="0"/>
              <a:t>28/11/2023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4EB29D-5EF1-40AC-A787-D459ADB64ECA}" type="slidenum">
              <a:rPr lang="en-GB" smtClean="0"/>
              <a:t>‹#›</a:t>
            </a:fld>
            <a:endParaRPr lang="en-GB"/>
          </a:p>
        </p:txBody>
      </p:sp>
    </p:spTree>
    <p:extLst>
      <p:ext uri="{BB962C8B-B14F-4D97-AF65-F5344CB8AC3E}">
        <p14:creationId xmlns:p14="http://schemas.microsoft.com/office/powerpoint/2010/main" val="2621172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56EC11-941D-420E-A7F1-D182C82D9220}"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EB29D-5EF1-40AC-A787-D459ADB64ECA}" type="slidenum">
              <a:rPr lang="en-GB" smtClean="0"/>
              <a:t>‹#›</a:t>
            </a:fld>
            <a:endParaRPr lang="en-GB"/>
          </a:p>
        </p:txBody>
      </p:sp>
    </p:spTree>
    <p:extLst>
      <p:ext uri="{BB962C8B-B14F-4D97-AF65-F5344CB8AC3E}">
        <p14:creationId xmlns:p14="http://schemas.microsoft.com/office/powerpoint/2010/main" val="3566059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2656EC11-941D-420E-A7F1-D182C82D9220}" type="datetimeFigureOut">
              <a:rPr lang="en-GB" smtClean="0"/>
              <a:t>28/11/2023</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0E4EB29D-5EF1-40AC-A787-D459ADB64ECA}" type="slidenum">
              <a:rPr lang="en-GB" smtClean="0"/>
              <a:t>‹#›</a:t>
            </a:fld>
            <a:endParaRPr lang="en-GB"/>
          </a:p>
        </p:txBody>
      </p:sp>
    </p:spTree>
    <p:extLst>
      <p:ext uri="{BB962C8B-B14F-4D97-AF65-F5344CB8AC3E}">
        <p14:creationId xmlns:p14="http://schemas.microsoft.com/office/powerpoint/2010/main" val="4019041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656EC11-941D-420E-A7F1-D182C82D9220}" type="datetimeFigureOut">
              <a:rPr lang="en-GB" smtClean="0"/>
              <a:t>28/11/2023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4EB29D-5EF1-40AC-A787-D459ADB64ECA}"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5689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56EC11-941D-420E-A7F1-D182C82D9220}" type="datetimeFigureOut">
              <a:rPr lang="en-GB" smtClean="0"/>
              <a:t>28/11/2023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4EB29D-5EF1-40AC-A787-D459ADB64ECA}" type="slidenum">
              <a:rPr lang="en-GB" smtClean="0"/>
              <a:t>‹#›</a:t>
            </a:fld>
            <a:endParaRPr lang="en-GB"/>
          </a:p>
        </p:txBody>
      </p:sp>
    </p:spTree>
    <p:extLst>
      <p:ext uri="{BB962C8B-B14F-4D97-AF65-F5344CB8AC3E}">
        <p14:creationId xmlns:p14="http://schemas.microsoft.com/office/powerpoint/2010/main" val="90467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6EC11-941D-420E-A7F1-D182C82D9220}" type="datetimeFigureOut">
              <a:rPr lang="en-GB" smtClean="0"/>
              <a:t>28/11/2023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4EB29D-5EF1-40AC-A787-D459ADB64ECA}" type="slidenum">
              <a:rPr lang="en-GB" smtClean="0"/>
              <a:t>‹#›</a:t>
            </a:fld>
            <a:endParaRPr lang="en-GB"/>
          </a:p>
        </p:txBody>
      </p:sp>
    </p:spTree>
    <p:extLst>
      <p:ext uri="{BB962C8B-B14F-4D97-AF65-F5344CB8AC3E}">
        <p14:creationId xmlns:p14="http://schemas.microsoft.com/office/powerpoint/2010/main" val="1648597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2656EC11-941D-420E-A7F1-D182C82D9220}" type="datetimeFigureOut">
              <a:rPr lang="en-GB" smtClean="0"/>
              <a:t>28/11/2023</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GB"/>
          </a:p>
        </p:txBody>
      </p:sp>
      <p:sp>
        <p:nvSpPr>
          <p:cNvPr id="11" name="Slide Number Placeholder 10"/>
          <p:cNvSpPr>
            <a:spLocks noGrp="1"/>
          </p:cNvSpPr>
          <p:nvPr>
            <p:ph type="sldNum" sz="quarter" idx="12"/>
          </p:nvPr>
        </p:nvSpPr>
        <p:spPr/>
        <p:txBody>
          <a:bodyPr/>
          <a:lstStyle/>
          <a:p>
            <a:fld id="{0E4EB29D-5EF1-40AC-A787-D459ADB64ECA}" type="slidenum">
              <a:rPr lang="en-GB" smtClean="0"/>
              <a:t>‹#›</a:t>
            </a:fld>
            <a:endParaRPr lang="en-GB"/>
          </a:p>
        </p:txBody>
      </p:sp>
    </p:spTree>
    <p:extLst>
      <p:ext uri="{BB962C8B-B14F-4D97-AF65-F5344CB8AC3E}">
        <p14:creationId xmlns:p14="http://schemas.microsoft.com/office/powerpoint/2010/main" val="1646840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656EC11-941D-420E-A7F1-D182C82D9220}" type="datetimeFigureOut">
              <a:rPr lang="en-GB" smtClean="0"/>
              <a:t>28/11/2023</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GB"/>
          </a:p>
        </p:txBody>
      </p:sp>
      <p:sp>
        <p:nvSpPr>
          <p:cNvPr id="10" name="Slide Number Placeholder 9"/>
          <p:cNvSpPr>
            <a:spLocks noGrp="1"/>
          </p:cNvSpPr>
          <p:nvPr>
            <p:ph type="sldNum" sz="quarter" idx="12"/>
          </p:nvPr>
        </p:nvSpPr>
        <p:spPr/>
        <p:txBody>
          <a:bodyPr/>
          <a:lstStyle/>
          <a:p>
            <a:fld id="{0E4EB29D-5EF1-40AC-A787-D459ADB64ECA}" type="slidenum">
              <a:rPr lang="en-GB" smtClean="0"/>
              <a:t>‹#›</a:t>
            </a:fld>
            <a:endParaRPr lang="en-GB"/>
          </a:p>
        </p:txBody>
      </p:sp>
    </p:spTree>
    <p:extLst>
      <p:ext uri="{BB962C8B-B14F-4D97-AF65-F5344CB8AC3E}">
        <p14:creationId xmlns:p14="http://schemas.microsoft.com/office/powerpoint/2010/main" val="29078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656EC11-941D-420E-A7F1-D182C82D9220}" type="datetimeFigureOut">
              <a:rPr lang="en-GB" smtClean="0"/>
              <a:t>28/11/2023</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E4EB29D-5EF1-40AC-A787-D459ADB64ECA}" type="slidenum">
              <a:rPr lang="en-GB" smtClean="0"/>
              <a:t>‹#›</a:t>
            </a:fld>
            <a:endParaRPr lang="en-GB"/>
          </a:p>
        </p:txBody>
      </p:sp>
    </p:spTree>
    <p:extLst>
      <p:ext uri="{BB962C8B-B14F-4D97-AF65-F5344CB8AC3E}">
        <p14:creationId xmlns:p14="http://schemas.microsoft.com/office/powerpoint/2010/main" val="1357244939"/>
      </p:ext>
    </p:extLst>
  </p:cSld>
  <p:clrMap bg1="lt1" tx1="dk1" bg2="lt2" tx2="dk2" accent1="accent1" accent2="accent2" accent3="accent3" accent4="accent4" accent5="accent5" accent6="accent6" hlink="hlink" folHlink="folHlink"/>
  <p:sldLayoutIdLst>
    <p:sldLayoutId id="2147484143"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DC27B-EF89-C1D3-1AEA-0E8906E04D25}"/>
              </a:ext>
            </a:extLst>
          </p:cNvPr>
          <p:cNvSpPr>
            <a:spLocks noGrp="1"/>
          </p:cNvSpPr>
          <p:nvPr>
            <p:ph type="ctrTitle"/>
          </p:nvPr>
        </p:nvSpPr>
        <p:spPr/>
        <p:txBody>
          <a:bodyPr>
            <a:normAutofit fontScale="90000"/>
          </a:bodyPr>
          <a:lstStyle/>
          <a:p>
            <a:pPr>
              <a:lnSpc>
                <a:spcPct val="100000"/>
              </a:lnSpc>
            </a:pPr>
            <a:r>
              <a:rPr lang="cs-CZ" dirty="0">
                <a:latin typeface="Times New Roman" panose="02020603050405020304" pitchFamily="18" charset="0"/>
                <a:cs typeface="Times New Roman" panose="02020603050405020304" pitchFamily="18" charset="0"/>
              </a:rPr>
              <a:t>Reprezentace světa v lotyšských a litevských pohádkách </a:t>
            </a:r>
          </a:p>
        </p:txBody>
      </p:sp>
      <p:sp>
        <p:nvSpPr>
          <p:cNvPr id="3" name="Subtitle 2">
            <a:extLst>
              <a:ext uri="{FF2B5EF4-FFF2-40B4-BE49-F238E27FC236}">
                <a16:creationId xmlns:a16="http://schemas.microsoft.com/office/drawing/2014/main" id="{F698B34D-1424-E89F-1289-8459FEFB9842}"/>
              </a:ext>
            </a:extLst>
          </p:cNvPr>
          <p:cNvSpPr>
            <a:spLocks noGrp="1"/>
          </p:cNvSpPr>
          <p:nvPr>
            <p:ph type="subTitle" idx="1"/>
          </p:nvPr>
        </p:nvSpPr>
        <p:spPr/>
        <p:txBody>
          <a:bodyPr>
            <a:normAutofit lnSpcReduction="10000"/>
          </a:bodyPr>
          <a:lstStyle/>
          <a:p>
            <a:r>
              <a:rPr lang="lv-LV" dirty="0">
                <a:latin typeface="Times New Roman" panose="02020603050405020304" pitchFamily="18" charset="0"/>
                <a:cs typeface="Times New Roman" panose="02020603050405020304" pitchFamily="18" charset="0"/>
              </a:rPr>
              <a:t>Mgr. Inese Pintāne</a:t>
            </a:r>
          </a:p>
          <a:p>
            <a:r>
              <a:rPr lang="cs-CZ" dirty="0">
                <a:latin typeface="Times New Roman" panose="02020603050405020304" pitchFamily="18" charset="0"/>
                <a:cs typeface="Times New Roman" panose="02020603050405020304" pitchFamily="18" charset="0"/>
              </a:rPr>
              <a:t>Univerzita Karlova, Univerzita Vytautase Velikého</a:t>
            </a:r>
            <a:endParaRPr lang="lv-LV"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E</a:t>
            </a:r>
            <a:r>
              <a:rPr lang="lv-LV"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mail</a:t>
            </a:r>
            <a:r>
              <a:rPr lang="lv-LV" dirty="0">
                <a:latin typeface="Times New Roman" panose="02020603050405020304" pitchFamily="18" charset="0"/>
                <a:cs typeface="Times New Roman" panose="02020603050405020304" pitchFamily="18" charset="0"/>
              </a:rPr>
              <a:t>: inese.pintane@inbox.lv</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3748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F9C0-0E8A-3146-D414-0DB37A27A5AE}"/>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KOMPLEXNOST</a:t>
            </a:r>
            <a:r>
              <a:rPr lang="lv-LV" dirty="0">
                <a:latin typeface="Times New Roman" panose="02020603050405020304" pitchFamily="18" charset="0"/>
                <a:cs typeface="Times New Roman" panose="02020603050405020304" pitchFamily="18" charset="0"/>
              </a:rPr>
              <a:t> sv</a:t>
            </a:r>
            <a:r>
              <a:rPr lang="cs-CZ" dirty="0">
                <a:latin typeface="Times New Roman" panose="02020603050405020304" pitchFamily="18" charset="0"/>
                <a:cs typeface="Times New Roman" panose="02020603050405020304" pitchFamily="18" charset="0"/>
              </a:rPr>
              <a:t>ěta</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92E5B6C-78DF-8109-4284-70918875B27C}"/>
              </a:ext>
            </a:extLst>
          </p:cNvPr>
          <p:cNvSpPr>
            <a:spLocks noGrp="1"/>
          </p:cNvSpPr>
          <p:nvPr>
            <p:ph idx="1"/>
          </p:nvPr>
        </p:nvSpPr>
        <p:spPr/>
        <p:txBody>
          <a:bodyPr>
            <a:noAutofit/>
          </a:bodyPr>
          <a:lstStyle/>
          <a:p>
            <a:pPr marL="342900" lvl="0" indent="-342900" algn="just">
              <a:lnSpc>
                <a:spcPct val="150000"/>
              </a:lnSpc>
              <a:buFont typeface="Symbol" panose="05050102010706020507" pitchFamily="18" charset="2"/>
              <a:buChar char=""/>
            </a:pPr>
            <a:r>
              <a:rPr lang="cs-CZ" sz="1800" u="sng" kern="100" dirty="0">
                <a:effectLst/>
                <a:latin typeface="Times New Roman" panose="02020603050405020304" pitchFamily="18" charset="0"/>
                <a:ea typeface="Calibri" panose="020F0502020204030204" pitchFamily="34" charset="0"/>
                <a:cs typeface="Times New Roman" panose="02020603050405020304" pitchFamily="18" charset="0"/>
              </a:rPr>
              <a:t>V lotyšských pohádkách</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apakšpasaule </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„podsvětí”</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viņpasaule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„onen svět“</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ārpasaule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„svět, co je venku“</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virspasaule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„nadsvětí“</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augšpasaule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„horní svět“</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sava pasaule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„svůj svět“</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Dieva pasaule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„Boží svět“</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šī pasaule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„tento svět“</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otra pasaule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„druhý svět“</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cs-CZ" sz="1800" u="sng" kern="100" dirty="0">
                <a:effectLst/>
                <a:latin typeface="Times New Roman" panose="02020603050405020304" pitchFamily="18" charset="0"/>
                <a:ea typeface="Calibri" panose="020F0502020204030204" pitchFamily="34" charset="0"/>
                <a:cs typeface="Times New Roman" panose="02020603050405020304" pitchFamily="18" charset="0"/>
              </a:rPr>
              <a:t>V litevských pohádkách</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šis svietas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„tento svět“</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anas svietas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„ten svět“</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kitas svietas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„jiný svět“</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pasvietis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„vzdálené, neznámé místo“</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vidurys pasaulės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„střed světa“</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ši pasaulė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„tento svět“</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visos pasaulės (česky </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„všechny světy“</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indent="-285750" algn="just">
              <a:spcAft>
                <a:spcPts val="800"/>
              </a:spcAft>
            </a:pP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3532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F9C0-0E8A-3146-D414-0DB37A27A5AE}"/>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Informace o jiných národech žijích na tomto světě</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92E5B6C-78DF-8109-4284-70918875B27C}"/>
              </a:ext>
            </a:extLst>
          </p:cNvPr>
          <p:cNvSpPr>
            <a:spLocks noGrp="1"/>
          </p:cNvSpPr>
          <p:nvPr>
            <p:ph idx="1"/>
          </p:nvPr>
        </p:nvSpPr>
        <p:spPr>
          <a:xfrm>
            <a:off x="979054" y="2536443"/>
            <a:ext cx="10233891" cy="3101983"/>
          </a:xfrm>
        </p:spPr>
        <p:txBody>
          <a:bodyPr>
            <a:noAutofit/>
          </a:bodyPr>
          <a:lstStyle/>
          <a:p>
            <a:pPr marL="342900" lvl="0" indent="-342900" algn="just">
              <a:lnSpc>
                <a:spcPct val="150000"/>
              </a:lnSpc>
              <a:buFont typeface="Symbol" panose="05050102010706020507" pitchFamily="18" charset="2"/>
              <a:buChar char=""/>
            </a:pPr>
            <a:r>
              <a:rPr lang="cs-CZ" sz="16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„Ale v zemi Němců to byl úplně jiný svět: všechny stromy kvetly bíle, zatímco listí doma ještě dobře nekvetlo</a:t>
            </a:r>
            <a:r>
              <a:rPr lang="lv-LV" sz="16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cs-CZ" sz="16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cs-CZ"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(lotyšsky </a:t>
            </a:r>
            <a:r>
              <a:rPr lang="lv-LV" sz="16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„Bet tur Vāczemē bijusi pavisam citāda pasaule: visi koki balti ziedējuši, kamēr mājā vēl ne labi lapas neplaukušas […]“</a:t>
            </a:r>
            <a:r>
              <a:rPr lang="lv-LV"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(Šmits 1926: 509)</a:t>
            </a:r>
            <a:r>
              <a:rPr lang="cs-CZ"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lv-LV"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16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lv-LV" sz="1600" b="1" i="1"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cs-CZ" sz="16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vyplaval do nadsvěta ve velmi vzdálených teritoriích Litevců</a:t>
            </a:r>
            <a:r>
              <a:rPr lang="lt-LT" sz="16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lt-LT"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(lotyšsky </a:t>
            </a:r>
            <a:r>
              <a:rPr lang="lt-LT" sz="16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lv-LV" sz="16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izpeldēja uz virspasauli pašos tālajos leišos</a:t>
            </a:r>
            <a:r>
              <a:rPr lang="cs-CZ" sz="16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lv-LV" sz="16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lv-LV"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(Šmits 1929: 233</a:t>
            </a:r>
            <a:r>
              <a:rPr lang="lt-LT"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lt-LT" sz="1600"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lt-LT" sz="16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cs-CZ" sz="16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Chodil po světě, chodil sem a tam, pak náhodou přišel znovu do země Poláků</a:t>
            </a:r>
            <a:r>
              <a:rPr lang="lt-LT" sz="16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lt-LT" sz="16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lt-LT"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(litevsky </a:t>
            </a:r>
            <a:r>
              <a:rPr lang="lt-LT" sz="16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„Vaikščiojė po svieto, vaikščioje ir šį ir tį, pasku vėl atsitika jam ateiti į Lankų žėmę“ </a:t>
            </a:r>
            <a:r>
              <a:rPr lang="lt-LT"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(Basanavičius </a:t>
            </a:r>
            <a:r>
              <a:rPr lang="cs-CZ" sz="1600" dirty="0">
                <a:solidFill>
                  <a:schemeClr val="tx1"/>
                </a:solidFill>
                <a:latin typeface="Times New Roman" panose="02020603050405020304" pitchFamily="18" charset="0"/>
                <a:cs typeface="Times New Roman" panose="02020603050405020304" pitchFamily="18" charset="0"/>
              </a:rPr>
              <a:t>1904, t 2</a:t>
            </a:r>
            <a:r>
              <a:rPr lang="lv-LV" sz="1600" dirty="0">
                <a:solidFill>
                  <a:schemeClr val="tx1"/>
                </a:solidFill>
                <a:latin typeface="Times New Roman" panose="02020603050405020304" pitchFamily="18" charset="0"/>
                <a:cs typeface="Times New Roman" panose="02020603050405020304" pitchFamily="18" charset="0"/>
              </a:rPr>
              <a:t>: 155</a:t>
            </a:r>
            <a:r>
              <a:rPr lang="lt-LT"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cs-CZ" sz="1600" b="1" i="1"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cs-CZ" sz="16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Židé - obchodníci - vyjeli do světa, aby koupili takové kuře“</a:t>
            </a:r>
            <a:r>
              <a:rPr lang="cs-CZ"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cs-CZ" sz="1600"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(litevsky </a:t>
            </a:r>
            <a:r>
              <a:rPr lang="cs-CZ" sz="1600" i="1"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lt-LT" sz="1600" i="1"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Išėjo žydai krominįkai in svietą, kad gautu tokią vištą pirkt</a:t>
            </a:r>
            <a:r>
              <a:rPr lang="cs-CZ" sz="1600" i="1"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lv-LV" sz="1600"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(Basanavičius 1904, t. 3: 118)</a:t>
            </a:r>
            <a:r>
              <a:rPr lang="cs-CZ" sz="1600"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lv-LV" sz="1600"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en-GB"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514350" indent="-285750" algn="just">
              <a:spcAft>
                <a:spcPts val="800"/>
              </a:spcAft>
            </a:pPr>
            <a:endParaRPr lang="en-GB" sz="16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8893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F9C0-0E8A-3146-D414-0DB37A27A5AE}"/>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Představy o smrti a POSMRTNÉM ŽIVOTĚ</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92E5B6C-78DF-8109-4284-70918875B27C}"/>
              </a:ext>
            </a:extLst>
          </p:cNvPr>
          <p:cNvSpPr>
            <a:spLocks noGrp="1"/>
          </p:cNvSpPr>
          <p:nvPr>
            <p:ph idx="1"/>
          </p:nvPr>
        </p:nvSpPr>
        <p:spPr>
          <a:xfrm>
            <a:off x="1408545" y="2554917"/>
            <a:ext cx="9374909" cy="3882828"/>
          </a:xfrm>
        </p:spPr>
        <p:txBody>
          <a:bodyPr>
            <a:noAutofit/>
          </a:bodyPr>
          <a:lstStyle/>
          <a:p>
            <a:pPr marL="514350" indent="-285750" algn="just">
              <a:lnSpc>
                <a:spcPct val="150000"/>
              </a:lnSpc>
            </a:pPr>
            <a:r>
              <a:rPr lang="cs-CZ" sz="1800" dirty="0">
                <a:effectLst/>
                <a:latin typeface="Times New Roman" panose="02020603050405020304" pitchFamily="18" charset="0"/>
                <a:ea typeface="Calibri" panose="020F0502020204030204" pitchFamily="34" charset="0"/>
              </a:rPr>
              <a:t>Pohádkov</a:t>
            </a:r>
            <a:r>
              <a:rPr lang="cs-CZ" dirty="0">
                <a:latin typeface="Times New Roman" panose="02020603050405020304" pitchFamily="18" charset="0"/>
                <a:ea typeface="Calibri" panose="020F0502020204030204" pitchFamily="34" charset="0"/>
              </a:rPr>
              <a:t>í</a:t>
            </a:r>
            <a:r>
              <a:rPr lang="cs-CZ" sz="1800" dirty="0">
                <a:effectLst/>
                <a:latin typeface="Times New Roman" panose="02020603050405020304" pitchFamily="18" charset="0"/>
                <a:ea typeface="Calibri" panose="020F0502020204030204" pitchFamily="34" charset="0"/>
              </a:rPr>
              <a:t> hrdinové mohou onemocnět; mohou žádat přímo Smrt, aby je vzala z tohoto světa; anebo si mohou stěžovat Bohu, že Smrt neplní své povinnosti a nepřichází pro staré lidi, i když svět už je lidmi přeplněn.</a:t>
            </a:r>
          </a:p>
          <a:p>
            <a:pPr marL="514350" indent="-285750" algn="just">
              <a:lnSpc>
                <a:spcPct val="150000"/>
              </a:lnSpc>
            </a:pPr>
            <a:r>
              <a:rPr lang="cs-CZ" kern="100" dirty="0">
                <a:latin typeface="Times New Roman" panose="02020603050405020304" pitchFamily="18" charset="0"/>
                <a:ea typeface="Calibri" panose="020F0502020204030204" pitchFamily="34" charset="0"/>
                <a:cs typeface="Times New Roman" panose="02020603050405020304" pitchFamily="18" charset="0"/>
              </a:rPr>
              <a:t>V pohádkách daných národů jsou popsané také </a:t>
            </a:r>
            <a:r>
              <a:rPr lang="cs-CZ" sz="1800" dirty="0">
                <a:effectLst/>
                <a:latin typeface="Times New Roman" panose="02020603050405020304" pitchFamily="18" charset="0"/>
                <a:ea typeface="Calibri" panose="020F0502020204030204" pitchFamily="34" charset="0"/>
              </a:rPr>
              <a:t>představy lidí o tom, že na světě je více mrtvých lidí a zvířat než živých a že v nebi žije více lidí než na tomto světě.</a:t>
            </a:r>
          </a:p>
          <a:p>
            <a:pPr marL="514350" indent="-285750" algn="just">
              <a:lnSpc>
                <a:spcPct val="150000"/>
              </a:lnSpc>
            </a:pPr>
            <a:r>
              <a:rPr lang="cs-CZ" kern="100" dirty="0">
                <a:effectLst/>
                <a:latin typeface="Times New Roman" panose="02020603050405020304" pitchFamily="18" charset="0"/>
                <a:ea typeface="Calibri" panose="020F0502020204030204" pitchFamily="34" charset="0"/>
                <a:cs typeface="Times New Roman" panose="02020603050405020304" pitchFamily="18" charset="0"/>
              </a:rPr>
              <a:t>Život po smrti pokračuje. </a:t>
            </a:r>
          </a:p>
          <a:p>
            <a:pPr marL="514350" indent="-285750" algn="just">
              <a:lnSpc>
                <a:spcPct val="150000"/>
              </a:lnSpc>
            </a:pPr>
            <a:r>
              <a:rPr lang="cs-CZ" sz="1800" dirty="0">
                <a:effectLst/>
                <a:latin typeface="Times New Roman" panose="02020603050405020304" pitchFamily="18" charset="0"/>
                <a:ea typeface="Calibri" panose="020F0502020204030204" pitchFamily="34" charset="0"/>
              </a:rPr>
              <a:t>To, jaký bude jejich posmrtný život, záleží na tom, jak sami hrdinové trávili svůj život na tomto světě. </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7566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F9C0-0E8A-3146-D414-0DB37A27A5AE}"/>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Konec světa</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92E5B6C-78DF-8109-4284-70918875B27C}"/>
              </a:ext>
            </a:extLst>
          </p:cNvPr>
          <p:cNvSpPr>
            <a:spLocks noGrp="1"/>
          </p:cNvSpPr>
          <p:nvPr>
            <p:ph idx="1"/>
          </p:nvPr>
        </p:nvSpPr>
        <p:spPr/>
        <p:txBody>
          <a:bodyPr>
            <a:noAutofit/>
          </a:bodyPr>
          <a:lstStyle/>
          <a:p>
            <a:pPr marL="342900" indent="-342900" algn="just">
              <a:lnSpc>
                <a:spcPct val="150000"/>
              </a:lnSpc>
              <a:spcAft>
                <a:spcPts val="800"/>
              </a:spcAft>
              <a:buFont typeface="Symbol" panose="05050102010706020507" pitchFamily="18" charset="2"/>
              <a:buChar char=""/>
            </a:pPr>
            <a:r>
              <a:rPr lang="lt-LT" sz="1800" b="1"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konce řetězů se utahují, a až bude celý řetěz čerta škrtit, bude to konec světa</a:t>
            </a:r>
            <a:r>
              <a:rPr lang="lt-LT" sz="1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lt-LT" sz="1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lt-LT" sz="1800" kern="100" dirty="0">
                <a:effectLst/>
                <a:latin typeface="Times New Roman" panose="02020603050405020304" pitchFamily="18" charset="0"/>
                <a:ea typeface="Calibri" panose="020F0502020204030204" pitchFamily="34" charset="0"/>
                <a:cs typeface="Times New Roman" panose="02020603050405020304" pitchFamily="18" charset="0"/>
              </a:rPr>
              <a:t>(lotyšsky </a:t>
            </a:r>
            <a:r>
              <a:rPr lang="lt-LT" sz="1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lv-LV" sz="1800" i="1" kern="100" dirty="0">
                <a:effectLst/>
                <a:latin typeface="Times New Roman" panose="02020603050405020304" pitchFamily="18" charset="0"/>
                <a:ea typeface="Calibri" panose="020F0502020204030204" pitchFamily="34" charset="0"/>
                <a:cs typeface="Times New Roman" panose="02020603050405020304" pitchFamily="18" charset="0"/>
              </a:rPr>
              <a:t>ķēdes gali savelkas kopā, un kad visa ķēde velnu sažņaugs, tad būs pasaules gals”</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 (Šmits 1927, Ceturtā daļa:150)</a:t>
            </a:r>
            <a:r>
              <a:rPr lang="lt-LT" sz="18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indent="-342900" algn="just">
              <a:lnSpc>
                <a:spcPct val="150000"/>
              </a:lnSpc>
              <a:spcAft>
                <a:spcPts val="800"/>
              </a:spcAft>
              <a:buFont typeface="Symbol" panose="05050102010706020507" pitchFamily="18" charset="2"/>
              <a:buChar char=""/>
            </a:pPr>
            <a:r>
              <a:rPr lang="lt-LT" b="1" i="1" kern="100" dirty="0">
                <a:latin typeface="Times New Roman" panose="02020603050405020304" pitchFamily="18" charset="0"/>
                <a:ea typeface="Calibri" panose="020F0502020204030204" pitchFamily="34" charset="0"/>
                <a:cs typeface="Times New Roman" panose="02020603050405020304" pitchFamily="18" charset="0"/>
              </a:rPr>
              <a:t>„</a:t>
            </a:r>
            <a:r>
              <a:rPr lang="lt-LT" sz="1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b="1" i="1" kern="100" dirty="0">
                <a:latin typeface="Times New Roman" panose="02020603050405020304" pitchFamily="18" charset="0"/>
                <a:ea typeface="Calibri" panose="020F0502020204030204" pitchFamily="34" charset="0"/>
                <a:cs typeface="Times New Roman" panose="02020603050405020304" pitchFamily="18" charset="0"/>
              </a:rPr>
              <a:t> vyvrhl t</a:t>
            </a: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oho čerta na mořský ostrov a strčil ho pod kámen, kde bude ležet až do konce světa“</a:t>
            </a:r>
            <a:r>
              <a:rPr lang="lt-LT" sz="1800" dirty="0">
                <a:effectLst/>
                <a:latin typeface="Times New Roman" panose="02020603050405020304" pitchFamily="18" charset="0"/>
                <a:ea typeface="Calibri" panose="020F0502020204030204" pitchFamily="34" charset="0"/>
                <a:cs typeface="Times New Roman" panose="02020603050405020304" pitchFamily="18" charset="0"/>
              </a:rPr>
              <a:t> (litevsky </a:t>
            </a:r>
            <a:r>
              <a:rPr lang="lt-LT"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lt-LT" sz="1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lt-LT" sz="1800" i="1" dirty="0">
                <a:effectLst/>
                <a:latin typeface="Times New Roman" panose="02020603050405020304" pitchFamily="18" charset="0"/>
                <a:ea typeface="Calibri" panose="020F0502020204030204" pitchFamily="34" charset="0"/>
                <a:cs typeface="Times New Roman" panose="02020603050405020304" pitchFamily="18" charset="0"/>
              </a:rPr>
              <a:t>tą velnią išginė an marių salos ir pakišo po akmeniu, kur jis gulės iki pabaigai svieto“</a:t>
            </a:r>
            <a:r>
              <a:rPr lang="lt-L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kern="100" dirty="0">
                <a:latin typeface="Times New Roman" panose="02020603050405020304" pitchFamily="18" charset="0"/>
                <a:ea typeface="Calibri" panose="020F0502020204030204" pitchFamily="34" charset="0"/>
                <a:cs typeface="Times New Roman" panose="02020603050405020304" pitchFamily="18" charset="0"/>
              </a:rPr>
              <a:t>Basanavičius 1905, t </a:t>
            </a:r>
            <a:r>
              <a:rPr lang="lv-LV" sz="1800" kern="100" dirty="0">
                <a:latin typeface="Times New Roman" panose="02020603050405020304" pitchFamily="18" charset="0"/>
                <a:ea typeface="Calibri" panose="020F0502020204030204" pitchFamily="34" charset="0"/>
                <a:cs typeface="Times New Roman" panose="02020603050405020304" pitchFamily="18" charset="0"/>
              </a:rPr>
              <a:t>4</a:t>
            </a:r>
            <a:r>
              <a:rPr lang="pl-PL" sz="1800" kern="100" dirty="0">
                <a:latin typeface="Times New Roman" panose="02020603050405020304" pitchFamily="18" charset="0"/>
                <a:ea typeface="Calibri" panose="020F0502020204030204" pitchFamily="34" charset="0"/>
                <a:cs typeface="Times New Roman" panose="02020603050405020304" pitchFamily="18" charset="0"/>
              </a:rPr>
              <a:t>: </a:t>
            </a:r>
            <a:r>
              <a:rPr lang="lv-LV" sz="1800" kern="100" dirty="0">
                <a:latin typeface="Times New Roman" panose="02020603050405020304" pitchFamily="18" charset="0"/>
                <a:ea typeface="Calibri" panose="020F0502020204030204" pitchFamily="34" charset="0"/>
                <a:cs typeface="Times New Roman" panose="02020603050405020304" pitchFamily="18" charset="0"/>
              </a:rPr>
              <a:t>72</a:t>
            </a:r>
            <a:r>
              <a:rPr lang="cs-CZ" sz="1800" kern="100" dirty="0">
                <a:latin typeface="Times New Roman" panose="02020603050405020304" pitchFamily="18" charset="0"/>
                <a:ea typeface="Calibri" panose="020F0502020204030204" pitchFamily="34" charset="0"/>
                <a:cs typeface="Times New Roman" panose="02020603050405020304" pitchFamily="18" charset="0"/>
              </a:rPr>
              <a:t>)</a:t>
            </a:r>
            <a:r>
              <a:rPr lang="lt-LT"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endParaRPr lang="en-GB"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indent="-285750" algn="just">
              <a:spcAft>
                <a:spcPts val="800"/>
              </a:spcAft>
            </a:pPr>
            <a:endParaRPr lang="en-GB"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4729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BA37D-1484-6A66-B6A8-20D9F0F41177}"/>
              </a:ext>
            </a:extLst>
          </p:cNvPr>
          <p:cNvSpPr>
            <a:spLocks noGrp="1"/>
          </p:cNvSpPr>
          <p:nvPr>
            <p:ph type="title"/>
          </p:nvPr>
        </p:nvSpPr>
        <p:spPr>
          <a:xfrm>
            <a:off x="2231136" y="609600"/>
            <a:ext cx="7729728" cy="1543812"/>
          </a:xfrm>
        </p:spPr>
        <p:txBody>
          <a:bodyPr>
            <a:noAutofit/>
          </a:bodyPr>
          <a:lstStyle/>
          <a:p>
            <a:pPr indent="270510">
              <a:lnSpc>
                <a:spcPct val="150000"/>
              </a:lnSpc>
              <a:spcAft>
                <a:spcPts val="800"/>
              </a:spcAft>
            </a:pPr>
            <a:r>
              <a:rPr lang="cs-CZ" sz="2000" kern="100" dirty="0">
                <a:effectLst/>
                <a:latin typeface="Times New Roman" panose="02020603050405020304" pitchFamily="18" charset="0"/>
                <a:ea typeface="Calibri" panose="020F0502020204030204" pitchFamily="34" charset="0"/>
                <a:cs typeface="Times New Roman" panose="02020603050405020304" pitchFamily="18" charset="0"/>
              </a:rPr>
              <a:t>Slovo „svět“ ve slovních spojeních poukazujících na výjimečnost něčeho nebo někoho </a:t>
            </a:r>
            <a:endParaRPr lang="cs-CZ" sz="2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FAA9C53-ACA2-1F55-65A2-8C9B7EB04A02}"/>
              </a:ext>
            </a:extLst>
          </p:cNvPr>
          <p:cNvSpPr>
            <a:spLocks noGrp="1"/>
          </p:cNvSpPr>
          <p:nvPr>
            <p:ph idx="1"/>
          </p:nvPr>
        </p:nvSpPr>
        <p:spPr>
          <a:xfrm>
            <a:off x="1699491" y="2554917"/>
            <a:ext cx="8793017" cy="3101983"/>
          </a:xfrm>
        </p:spPr>
        <p:txBody>
          <a:bodyPr>
            <a:normAutofit fontScale="92500" lnSpcReduction="20000"/>
          </a:bodyPr>
          <a:lstStyle/>
          <a:p>
            <a:pPr algn="just">
              <a:lnSpc>
                <a:spcPct val="150000"/>
              </a:lnSpc>
            </a:pP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„nejchutnější jídla na světě“</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(lotyšsky </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lv-LV" sz="1800" i="1" dirty="0">
                <a:effectLst/>
                <a:latin typeface="Times New Roman" panose="02020603050405020304" pitchFamily="18" charset="0"/>
                <a:ea typeface="Calibri" panose="020F0502020204030204" pitchFamily="34" charset="0"/>
                <a:cs typeface="Times New Roman" panose="02020603050405020304" pitchFamily="18" charset="0"/>
              </a:rPr>
              <a:t>visgardāk</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ie </a:t>
            </a:r>
            <a:r>
              <a:rPr lang="lv-LV" sz="1800" i="1" dirty="0">
                <a:effectLst/>
                <a:latin typeface="Times New Roman" panose="02020603050405020304" pitchFamily="18" charset="0"/>
                <a:ea typeface="Calibri" panose="020F0502020204030204" pitchFamily="34" charset="0"/>
                <a:cs typeface="Times New Roman" panose="02020603050405020304" pitchFamily="18" charset="0"/>
              </a:rPr>
              <a:t>pasaules ēdien</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i</a:t>
            </a:r>
            <a:r>
              <a:rPr lang="lv-LV"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(Šmits 1929: 75)</a:t>
            </a:r>
            <a:r>
              <a:rPr lang="lv-LV" dirty="0">
                <a:latin typeface="Times New Roman" panose="02020603050405020304" pitchFamily="18" charset="0"/>
                <a:ea typeface="Calibri" panose="020F0502020204030204" pitchFamily="34" charset="0"/>
                <a:cs typeface="Times New Roman" panose="02020603050405020304" pitchFamily="18" charset="0"/>
              </a:rPr>
              <a: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„pták jako žádný jiný na světě“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(lotyšsky </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lv-LV" sz="1800" i="1" dirty="0">
                <a:effectLst/>
                <a:latin typeface="Times New Roman" panose="02020603050405020304" pitchFamily="18" charset="0"/>
                <a:ea typeface="Calibri" panose="020F0502020204030204" pitchFamily="34" charset="0"/>
                <a:cs typeface="Times New Roman" panose="02020603050405020304" pitchFamily="18" charset="0"/>
              </a:rPr>
              <a:t>putns, kāda vairāk nav pasaulē</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lv-LV"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(Šmits 1929: 62)</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a:t>
            </a:r>
            <a:r>
              <a:rPr lang="cs-CZ" b="1" i="1" dirty="0">
                <a:latin typeface="Times New Roman" panose="02020603050405020304" pitchFamily="18" charset="0"/>
                <a:ea typeface="Calibri" panose="020F0502020204030204" pitchFamily="34" charset="0"/>
                <a:cs typeface="Times New Roman" panose="02020603050405020304" pitchFamily="18" charset="0"/>
              </a:rPr>
              <a:t>j</a:t>
            </a: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e silnější než celý svět“</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(lotyšsky </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lt-LT" sz="1800" i="1" dirty="0">
                <a:effectLst/>
                <a:latin typeface="Times New Roman" panose="02020603050405020304" pitchFamily="18" charset="0"/>
                <a:ea typeface="Calibri" panose="020F0502020204030204" pitchFamily="34" charset="0"/>
                <a:cs typeface="Times New Roman" panose="02020603050405020304" pitchFamily="18" charset="0"/>
              </a:rPr>
              <a:t>viņš ir stiprāks par visu pasauli“</a:t>
            </a:r>
            <a:r>
              <a:rPr lang="lt-LT" sz="1800" dirty="0">
                <a:effectLst/>
                <a:latin typeface="Times New Roman" panose="02020603050405020304" pitchFamily="18" charset="0"/>
                <a:ea typeface="Calibri" panose="020F0502020204030204" pitchFamily="34" charset="0"/>
                <a:cs typeface="Times New Roman" panose="02020603050405020304" pitchFamily="18" charset="0"/>
              </a:rPr>
              <a:t> (Šmits 1926: 132))</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„dívka nejkrásnější na celém světě“</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(litevsky </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„pana gražiausia an visos pasaulės“</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 (Basanavičius 1905: 186)</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pP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„voňavá jablíčka, jakých na světě </a:t>
            </a:r>
            <a:r>
              <a:rPr lang="lv-LV" sz="1800" b="1" i="1" kern="100" dirty="0">
                <a:effectLst/>
                <a:latin typeface="Times New Roman" panose="02020603050405020304" pitchFamily="18" charset="0"/>
                <a:ea typeface="Calibri" panose="020F0502020204030204" pitchFamily="34" charset="0"/>
                <a:cs typeface="Times New Roman" panose="02020603050405020304" pitchFamily="18" charset="0"/>
              </a:rPr>
              <a:t>nebylo</a:t>
            </a: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 a už ani nebude“</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(litevsky </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lt-LT" sz="1800" i="1" kern="100" dirty="0">
                <a:effectLst/>
                <a:latin typeface="Times New Roman" panose="02020603050405020304" pitchFamily="18" charset="0"/>
                <a:ea typeface="Calibri" panose="020F0502020204030204" pitchFamily="34" charset="0"/>
                <a:cs typeface="Times New Roman" panose="02020603050405020304" pitchFamily="18" charset="0"/>
              </a:rPr>
              <a:t>kvepiantys obuoliai, kokių ant svieto nebuvo nė nebus</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 (Basanavičius 1904, t. 3: 30)</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1726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E905-B435-0C57-9EF5-5E4CF546496F}"/>
              </a:ext>
            </a:extLst>
          </p:cNvPr>
          <p:cNvSpPr>
            <a:spLocks noGrp="1"/>
          </p:cNvSpPr>
          <p:nvPr>
            <p:ph type="title"/>
          </p:nvPr>
        </p:nvSpPr>
        <p:spPr/>
        <p:txBody>
          <a:bodyPr>
            <a:normAutofit fontScale="90000"/>
          </a:bodyPr>
          <a:lstStyle/>
          <a:p>
            <a:pPr>
              <a:lnSpc>
                <a:spcPct val="150000"/>
              </a:lnSpc>
            </a:pPr>
            <a:r>
              <a:rPr lang="cs-CZ" dirty="0">
                <a:effectLst/>
                <a:latin typeface="Times New Roman" panose="02020603050405020304" pitchFamily="18" charset="0"/>
                <a:ea typeface="Calibri" panose="020F0502020204030204" pitchFamily="34" charset="0"/>
                <a:cs typeface="Times New Roman" panose="02020603050405020304" pitchFamily="18" charset="0"/>
              </a:rPr>
              <a:t>frazeologismy obsahující slovo „svět“</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E6B3333-9F08-9DC8-24FC-169E84886F95}"/>
              </a:ext>
            </a:extLst>
          </p:cNvPr>
          <p:cNvSpPr>
            <a:spLocks noGrp="1"/>
          </p:cNvSpPr>
          <p:nvPr>
            <p:ph idx="1"/>
          </p:nvPr>
        </p:nvSpPr>
        <p:spPr/>
        <p:txBody>
          <a:bodyPr>
            <a:normAutofit fontScale="92500"/>
          </a:bodyPr>
          <a:lstStyle/>
          <a:p>
            <a:pPr algn="just">
              <a:lnSpc>
                <a:spcPct val="150000"/>
              </a:lnSpc>
            </a:pP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lv-LV" b="1" i="1" kern="100" dirty="0">
                <a:latin typeface="Times New Roman" panose="02020603050405020304" pitchFamily="18" charset="0"/>
                <a:ea typeface="Calibri" panose="020F0502020204030204" pitchFamily="34" charset="0"/>
                <a:cs typeface="Times New Roman" panose="02020603050405020304" pitchFamily="18" charset="0"/>
              </a:rPr>
              <a:t>c</a:t>
            </a: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hodit po světě s prázdnýma rukama“</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(lotyšsky </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lv-LV" sz="1800" i="1" kern="100" dirty="0">
                <a:effectLst/>
                <a:latin typeface="Times New Roman" panose="02020603050405020304" pitchFamily="18" charset="0"/>
                <a:ea typeface="Calibri" panose="020F0502020204030204" pitchFamily="34" charset="0"/>
                <a:cs typeface="Times New Roman" panose="02020603050405020304" pitchFamily="18" charset="0"/>
              </a:rPr>
              <a:t>staigāt pa pasauli tukšām rokām”</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nic nemít, být chudým</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lv-LV" b="1" i="1" kern="100" dirty="0">
                <a:latin typeface="Times New Roman" panose="02020603050405020304" pitchFamily="18" charset="0"/>
                <a:ea typeface="Calibri" panose="020F0502020204030204" pitchFamily="34" charset="0"/>
                <a:cs typeface="Times New Roman" panose="02020603050405020304" pitchFamily="18" charset="0"/>
              </a:rPr>
              <a:t>o</a:t>
            </a: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běhnout kolem světa“</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(lotyšsky </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lv-LV" sz="1800" i="1" kern="100" dirty="0">
                <a:effectLst/>
                <a:latin typeface="Times New Roman" panose="02020603050405020304" pitchFamily="18" charset="0"/>
                <a:ea typeface="Calibri" panose="020F0502020204030204" pitchFamily="34" charset="0"/>
                <a:cs typeface="Times New Roman" panose="02020603050405020304" pitchFamily="18" charset="0"/>
              </a:rPr>
              <a:t>apskriet visai pasaulei riņķī</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 pobýt všude</a:t>
            </a:r>
          </a:p>
          <a:p>
            <a:pPr algn="just">
              <a:lnSpc>
                <a:spcPct val="150000"/>
              </a:lnSpc>
            </a:pP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lv-LV" sz="1800" b="1" i="1" kern="100" dirty="0">
                <a:effectLst/>
                <a:latin typeface="Times New Roman" panose="02020603050405020304" pitchFamily="18" charset="0"/>
                <a:ea typeface="Calibri" panose="020F0502020204030204" pitchFamily="34" charset="0"/>
                <a:cs typeface="Times New Roman" panose="02020603050405020304" pitchFamily="18" charset="0"/>
              </a:rPr>
              <a:t>p</a:t>
            </a: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ozvat celý svět“</a:t>
            </a:r>
            <a:r>
              <a:rPr lang="lv-LV"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(lotyšsky</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lv-LV" sz="1800" i="1" dirty="0">
                <a:effectLst/>
                <a:latin typeface="Times New Roman" panose="02020603050405020304" pitchFamily="18" charset="0"/>
                <a:ea typeface="Calibri" panose="020F0502020204030204" pitchFamily="34" charset="0"/>
                <a:cs typeface="Times New Roman" panose="02020603050405020304" pitchFamily="18" charset="0"/>
              </a:rPr>
              <a:t>uzaicāt visu pasauli”</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pozvat spoustu lidí</a:t>
            </a:r>
            <a:endParaRPr lang="cs-CZ"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lv-LV" sz="1800" b="1" i="1"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yhnat ze světa“ </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(litevski </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„išvaryti iš svieto“</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 zbavit se</a:t>
            </a:r>
            <a:endParaRPr lang="cs-CZ"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lv-LV" sz="1800" b="1" i="1" kern="100" dirty="0">
                <a:effectLst/>
                <a:latin typeface="Times New Roman" panose="02020603050405020304" pitchFamily="18" charset="0"/>
                <a:ea typeface="Calibri" panose="020F0502020204030204" pitchFamily="34" charset="0"/>
                <a:cs typeface="Times New Roman" panose="02020603050405020304" pitchFamily="18" charset="0"/>
              </a:rPr>
              <a:t>s</a:t>
            </a:r>
            <a:r>
              <a:rPr lang="cs-CZ" sz="1800" b="1" i="1" kern="100" dirty="0">
                <a:effectLst/>
                <a:latin typeface="Times New Roman" panose="02020603050405020304" pitchFamily="18" charset="0"/>
                <a:ea typeface="Calibri" panose="020F0502020204030204" pitchFamily="34" charset="0"/>
                <a:cs typeface="Times New Roman" panose="02020603050405020304" pitchFamily="18" charset="0"/>
              </a:rPr>
              <a:t>tát jako živý na zemi“</a:t>
            </a:r>
            <a: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(litevski </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„stovėti kaip gyvas ant svieto“</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 být přítomným</a:t>
            </a:r>
            <a:endParaRPr lang="en-GB"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5713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E905-B435-0C57-9EF5-5E4CF546496F}"/>
              </a:ext>
            </a:extLst>
          </p:cNvPr>
          <p:cNvSpPr>
            <a:spLocks noGrp="1"/>
          </p:cNvSpPr>
          <p:nvPr>
            <p:ph type="title"/>
          </p:nvPr>
        </p:nvSpPr>
        <p:spPr/>
        <p:txBody>
          <a:bodyPr>
            <a:normAutofit/>
          </a:bodyPr>
          <a:lstStyle/>
          <a:p>
            <a:r>
              <a:rPr lang="cs-CZ" dirty="0">
                <a:effectLst/>
                <a:latin typeface="Times New Roman" panose="02020603050405020304" pitchFamily="18" charset="0"/>
                <a:ea typeface="Calibri" panose="020F0502020204030204" pitchFamily="34" charset="0"/>
                <a:cs typeface="Times New Roman" panose="02020603050405020304" pitchFamily="18" charset="0"/>
              </a:rPr>
              <a:t>závěry</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E6B3333-9F08-9DC8-24FC-169E84886F95}"/>
              </a:ext>
            </a:extLst>
          </p:cNvPr>
          <p:cNvSpPr>
            <a:spLocks noGrp="1"/>
          </p:cNvSpPr>
          <p:nvPr>
            <p:ph idx="1"/>
          </p:nvPr>
        </p:nvSpPr>
        <p:spPr/>
        <p:txBody>
          <a:bodyPr/>
          <a:lstStyle/>
          <a:p>
            <a:pPr algn="just">
              <a:lnSpc>
                <a:spcPct val="150000"/>
              </a:lnSpc>
            </a:pP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S</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vět v lotyšských a litevských pohádkách je reprezentován velice podobně a tyto pohádky jsou vynikajícím zdrojem obsahujícím informace ohledně toho, jak svět dříve byl a možná stále je vnímám Lotyši a Litevci. </a:t>
            </a:r>
            <a:endParaRPr lang="lv-LV"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V pohádkách daných národů je slovo „svět“ používáno ve stejných významech a kontextech. </a:t>
            </a:r>
          </a:p>
        </p:txBody>
      </p:sp>
    </p:spTree>
    <p:extLst>
      <p:ext uri="{BB962C8B-B14F-4D97-AF65-F5344CB8AC3E}">
        <p14:creationId xmlns:p14="http://schemas.microsoft.com/office/powerpoint/2010/main" val="2380797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F9C0-0E8A-3146-D414-0DB37A27A5AE}"/>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Zdroje</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92E5B6C-78DF-8109-4284-70918875B27C}"/>
              </a:ext>
            </a:extLst>
          </p:cNvPr>
          <p:cNvSpPr>
            <a:spLocks noGrp="1"/>
          </p:cNvSpPr>
          <p:nvPr>
            <p:ph idx="1"/>
          </p:nvPr>
        </p:nvSpPr>
        <p:spPr/>
        <p:txBody>
          <a:bodyPr>
            <a:noAutofit/>
          </a:bodyPr>
          <a:lstStyle/>
          <a:p>
            <a:pPr algn="just">
              <a:lnSpc>
                <a:spcPct val="150000"/>
              </a:lnSpc>
            </a:pPr>
            <a:r>
              <a:rPr lang="lv-LV" sz="1400" b="0" i="0" dirty="0">
                <a:solidFill>
                  <a:schemeClr val="tx1"/>
                </a:solidFill>
                <a:effectLst/>
                <a:latin typeface="Times New Roman" panose="02020603050405020304" pitchFamily="18" charset="0"/>
                <a:cs typeface="Times New Roman" panose="02020603050405020304" pitchFamily="18" charset="0"/>
              </a:rPr>
              <a:t>Jonas Basanavičius. Lietuviškos pasakos yvairios, t. 1, Chicago: Turtu ir spauda „Lietuvos”, 1903; t. 2, Chicago: Turtu ir spauda „Lietuvos”, 1904; t. 3, Chicago: Turtu ir spauda „Lietuvos”, 1904; t. 4, Chicago: Turtu ir spauda „Lietuvos”, 1905.</a:t>
            </a:r>
          </a:p>
          <a:p>
            <a:pPr algn="just">
              <a:lnSpc>
                <a:spcPct val="150000"/>
              </a:lnSpc>
            </a:pPr>
            <a:r>
              <a:rPr lang="nn-NO" sz="1400" b="0" i="0" dirty="0">
                <a:solidFill>
                  <a:schemeClr val="tx1"/>
                </a:solidFill>
                <a:effectLst/>
                <a:latin typeface="Times New Roman" panose="02020603050405020304" pitchFamily="18" charset="0"/>
                <a:cs typeface="Times New Roman" panose="02020603050405020304" pitchFamily="18" charset="0"/>
              </a:rPr>
              <a:t>Lietuvių kalbos išteklių informacinė sistema „E. kalba“</a:t>
            </a:r>
            <a:r>
              <a:rPr lang="lv-LV" sz="1400" b="0" i="0" dirty="0">
                <a:solidFill>
                  <a:schemeClr val="tx1"/>
                </a:solidFill>
                <a:effectLst/>
                <a:latin typeface="Times New Roman" panose="02020603050405020304" pitchFamily="18" charset="0"/>
                <a:cs typeface="Times New Roman" panose="02020603050405020304" pitchFamily="18" charset="0"/>
              </a:rPr>
              <a:t>, https://ekalba.lt/.</a:t>
            </a:r>
          </a:p>
          <a:p>
            <a:pPr algn="just">
              <a:lnSpc>
                <a:spcPct val="150000"/>
              </a:lnSpc>
            </a:pPr>
            <a:r>
              <a:rPr lang="lv-LV" sz="1400" dirty="0">
                <a:solidFill>
                  <a:schemeClr val="tx1"/>
                </a:solidFill>
                <a:latin typeface="Times New Roman" panose="02020603050405020304" pitchFamily="18" charset="0"/>
                <a:cs typeface="Times New Roman" panose="02020603050405020304" pitchFamily="18" charset="0"/>
              </a:rPr>
              <a:t>Pēteris Šmits. Latviešu pasakas un teikas. Otrā daļa. Īstās pasakas. I, Rīga: Valtera un Rapas akc. sab., 1926; Trešā daļa. Īstās pasakas. II, Rīga: Valtera un Rapas akc. sab., 1927; Ceturtā daļa. Īstās pasakas. III, Rīga: Valtera un Rapas akc. sab., 1927; Piektā daļa. Īstās pasakas. IV, Rīga:  Valtera un Rapas akc. sab., 1929.</a:t>
            </a:r>
          </a:p>
          <a:p>
            <a:pPr algn="just">
              <a:lnSpc>
                <a:spcPct val="150000"/>
              </a:lnSpc>
            </a:pPr>
            <a:r>
              <a:rPr lang="en-GB" sz="1400" dirty="0">
                <a:solidFill>
                  <a:schemeClr val="tx1"/>
                </a:solidFill>
                <a:latin typeface="Times New Roman" panose="02020603050405020304" pitchFamily="18" charset="0"/>
                <a:cs typeface="Times New Roman" panose="02020603050405020304" pitchFamily="18" charset="0"/>
              </a:rPr>
              <a:t>Spektors, </a:t>
            </a:r>
            <a:r>
              <a:rPr lang="lv-LV" sz="1400" dirty="0">
                <a:solidFill>
                  <a:schemeClr val="tx1"/>
                </a:solidFill>
                <a:latin typeface="Times New Roman" panose="02020603050405020304" pitchFamily="18" charset="0"/>
                <a:cs typeface="Times New Roman" panose="02020603050405020304" pitchFamily="18" charset="0"/>
              </a:rPr>
              <a:t> </a:t>
            </a:r>
            <a:r>
              <a:rPr lang="en-GB" sz="1400" dirty="0">
                <a:solidFill>
                  <a:schemeClr val="tx1"/>
                </a:solidFill>
                <a:latin typeface="Times New Roman" panose="02020603050405020304" pitchFamily="18" charset="0"/>
                <a:cs typeface="Times New Roman" panose="02020603050405020304" pitchFamily="18" charset="0"/>
              </a:rPr>
              <a:t>Andrejs et al. Tēzaurs.lv, 2023, Rudens versija. CLARIN-LV digitālā bibliotēka,  http://hdl.handle.net/20.500.12574/92</a:t>
            </a:r>
            <a:r>
              <a:rPr lang="lv-LV" sz="14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346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F9C0-0E8A-3146-D414-0DB37A27A5AE}"/>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předmět VÝZKUMU</a:t>
            </a:r>
          </a:p>
        </p:txBody>
      </p:sp>
      <p:sp>
        <p:nvSpPr>
          <p:cNvPr id="3" name="Content Placeholder 2">
            <a:extLst>
              <a:ext uri="{FF2B5EF4-FFF2-40B4-BE49-F238E27FC236}">
                <a16:creationId xmlns:a16="http://schemas.microsoft.com/office/drawing/2014/main" id="{092E5B6C-78DF-8109-4284-70918875B27C}"/>
              </a:ext>
            </a:extLst>
          </p:cNvPr>
          <p:cNvSpPr>
            <a:spLocks noGrp="1"/>
          </p:cNvSpPr>
          <p:nvPr>
            <p:ph idx="1"/>
          </p:nvPr>
        </p:nvSpPr>
        <p:spPr/>
        <p:txBody>
          <a:bodyPr/>
          <a:lstStyle/>
          <a:p>
            <a:pPr algn="just">
              <a:lnSpc>
                <a:spcPct val="150000"/>
              </a:lnSpc>
            </a:pPr>
            <a:r>
              <a:rPr lang="cs-CZ" dirty="0">
                <a:latin typeface="Times New Roman" panose="02020603050405020304" pitchFamily="18" charset="0"/>
                <a:cs typeface="Times New Roman" panose="02020603050405020304" pitchFamily="18" charset="0"/>
              </a:rPr>
              <a:t>Lotyšské a litevské pohádky vydané v prvních třech desetiletích 20. století Pēterisem Šmitsem (Lotyšsko) a Jonasem Basanavičiusem (Litva).</a:t>
            </a:r>
          </a:p>
          <a:p>
            <a:pPr algn="just">
              <a:lnSpc>
                <a:spcPct val="150000"/>
              </a:lnSpc>
            </a:pPr>
            <a:r>
              <a:rPr lang="cs-CZ" dirty="0">
                <a:latin typeface="Times New Roman" panose="02020603050405020304" pitchFamily="18" charset="0"/>
                <a:cs typeface="Times New Roman" panose="02020603050405020304" pitchFamily="18" charset="0"/>
              </a:rPr>
              <a:t>V pohádkách daných národů byly zejména analyzované kolokace a složená slova obsahující slovo „svět“ (lotyšsky „pasaule“ a litevsky „pasaulis“ a „svietas“).</a:t>
            </a:r>
          </a:p>
          <a:p>
            <a:pPr algn="just">
              <a:lnSpc>
                <a:spcPct val="150000"/>
              </a:lnSpc>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234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F9C0-0E8A-3146-D414-0DB37A27A5AE}"/>
              </a:ext>
            </a:extLst>
          </p:cNvPr>
          <p:cNvSpPr>
            <a:spLocks noGrp="1"/>
          </p:cNvSpPr>
          <p:nvPr>
            <p:ph type="title"/>
          </p:nvPr>
        </p:nvSpPr>
        <p:spPr/>
        <p:txBody>
          <a:bodyPr>
            <a:normAutofit fontScale="90000"/>
          </a:bodyPr>
          <a:lstStyle/>
          <a:p>
            <a:pPr>
              <a:lnSpc>
                <a:spcPct val="150000"/>
              </a:lnSpc>
            </a:pPr>
            <a:r>
              <a:rPr lang="cs-CZ" dirty="0">
                <a:latin typeface="Times New Roman" panose="02020603050405020304" pitchFamily="18" charset="0"/>
                <a:cs typeface="Times New Roman" panose="02020603050405020304" pitchFamily="18" charset="0"/>
              </a:rPr>
              <a:t>Ekvivalenty českého slova „Svět“</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92E5B6C-78DF-8109-4284-70918875B27C}"/>
              </a:ext>
            </a:extLst>
          </p:cNvPr>
          <p:cNvSpPr>
            <a:spLocks noGrp="1"/>
          </p:cNvSpPr>
          <p:nvPr>
            <p:ph idx="1"/>
          </p:nvPr>
        </p:nvSpPr>
        <p:spPr/>
        <p:txBody>
          <a:bodyPr/>
          <a:lstStyle/>
          <a:p>
            <a:pPr algn="just">
              <a:lnSpc>
                <a:spcPct val="150000"/>
              </a:lnSpc>
            </a:pPr>
            <a:r>
              <a:rPr lang="cs-CZ" u="sng" dirty="0">
                <a:latin typeface="Times New Roman" panose="02020603050405020304" pitchFamily="18" charset="0"/>
                <a:cs typeface="Times New Roman" panose="02020603050405020304" pitchFamily="18" charset="0"/>
              </a:rPr>
              <a:t>V lotyštině</a:t>
            </a:r>
            <a:r>
              <a:rPr lang="lv-LV"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t>
            </a:r>
            <a:r>
              <a:rPr lang="lv-LV" b="1" dirty="0">
                <a:latin typeface="Times New Roman" panose="02020603050405020304" pitchFamily="18" charset="0"/>
                <a:cs typeface="Times New Roman" panose="02020603050405020304" pitchFamily="18" charset="0"/>
              </a:rPr>
              <a:t>pasaule</a:t>
            </a:r>
            <a:r>
              <a:rPr lang="cs-CZ" dirty="0">
                <a:latin typeface="Times New Roman" panose="02020603050405020304" pitchFamily="18" charset="0"/>
                <a:cs typeface="Times New Roman" panose="02020603050405020304" pitchFamily="18" charset="0"/>
              </a:rPr>
              <a:t>“</a:t>
            </a:r>
            <a:r>
              <a:rPr lang="lv-LV"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 Latgalsku „</a:t>
            </a:r>
            <a:r>
              <a:rPr lang="lv-LV" b="1" dirty="0">
                <a:latin typeface="Times New Roman" panose="02020603050405020304" pitchFamily="18" charset="0"/>
                <a:cs typeface="Times New Roman" panose="02020603050405020304" pitchFamily="18" charset="0"/>
              </a:rPr>
              <a:t>pasaulis</a:t>
            </a:r>
            <a:r>
              <a:rPr lang="cs-CZ" dirty="0">
                <a:latin typeface="Times New Roman" panose="02020603050405020304" pitchFamily="18" charset="0"/>
                <a:cs typeface="Times New Roman" panose="02020603050405020304" pitchFamily="18" charset="0"/>
              </a:rPr>
              <a:t>“</a:t>
            </a:r>
            <a:r>
              <a:rPr lang="lv-LV" dirty="0">
                <a:latin typeface="Times New Roman" panose="02020603050405020304" pitchFamily="18" charset="0"/>
                <a:cs typeface="Times New Roman" panose="02020603050405020304" pitchFamily="18" charset="0"/>
              </a:rPr>
              <a:t>)</a:t>
            </a:r>
          </a:p>
          <a:p>
            <a:pPr marL="0" indent="0" algn="just">
              <a:lnSpc>
                <a:spcPct val="150000"/>
              </a:lnSpc>
              <a:buNone/>
            </a:pPr>
            <a:r>
              <a:rPr lang="lv-LV" dirty="0">
                <a:latin typeface="Times New Roman" panose="02020603050405020304" pitchFamily="18" charset="0"/>
                <a:cs typeface="Times New Roman" panose="02020603050405020304" pitchFamily="18" charset="0"/>
              </a:rPr>
              <a:t>Pa </a:t>
            </a:r>
            <a:r>
              <a:rPr lang="cs-CZ" dirty="0">
                <a:latin typeface="Times New Roman" panose="02020603050405020304" pitchFamily="18" charset="0"/>
                <a:cs typeface="Times New Roman" panose="02020603050405020304" pitchFamily="18" charset="0"/>
              </a:rPr>
              <a:t>(česky „pod“) </a:t>
            </a:r>
            <a:r>
              <a:rPr lang="lv-LV" dirty="0">
                <a:latin typeface="Times New Roman" panose="02020603050405020304" pitchFamily="18" charset="0"/>
                <a:cs typeface="Times New Roman" panose="02020603050405020304" pitchFamily="18" charset="0"/>
              </a:rPr>
              <a:t>+ saul</a:t>
            </a:r>
            <a:r>
              <a:rPr lang="cs-CZ" dirty="0">
                <a:latin typeface="Times New Roman" panose="02020603050405020304" pitchFamily="18" charset="0"/>
                <a:cs typeface="Times New Roman" panose="02020603050405020304" pitchFamily="18" charset="0"/>
              </a:rPr>
              <a:t>e (česky „slunce“) </a:t>
            </a:r>
            <a:r>
              <a:rPr lang="lv-LV" dirty="0">
                <a:latin typeface="Times New Roman" panose="02020603050405020304" pitchFamily="18" charset="0"/>
                <a:cs typeface="Times New Roman" panose="02020603050405020304" pitchFamily="18" charset="0"/>
              </a:rPr>
              <a:t>= m</a:t>
            </a:r>
            <a:r>
              <a:rPr lang="cs-CZ" dirty="0">
                <a:latin typeface="Times New Roman" panose="02020603050405020304" pitchFamily="18" charset="0"/>
                <a:cs typeface="Times New Roman" panose="02020603050405020304" pitchFamily="18" charset="0"/>
              </a:rPr>
              <a:t>ísto pod sluncem</a:t>
            </a:r>
            <a:endParaRPr lang="lv-LV" dirty="0">
              <a:latin typeface="Times New Roman" panose="02020603050405020304" pitchFamily="18" charset="0"/>
              <a:cs typeface="Times New Roman" panose="02020603050405020304" pitchFamily="18" charset="0"/>
            </a:endParaRPr>
          </a:p>
          <a:p>
            <a:pPr algn="just">
              <a:lnSpc>
                <a:spcPct val="150000"/>
              </a:lnSpc>
            </a:pPr>
            <a:r>
              <a:rPr lang="lv-LV" u="sng" dirty="0">
                <a:latin typeface="Times New Roman" panose="02020603050405020304" pitchFamily="18" charset="0"/>
                <a:cs typeface="Times New Roman" panose="02020603050405020304" pitchFamily="18" charset="0"/>
              </a:rPr>
              <a:t>V litev</a:t>
            </a:r>
            <a:r>
              <a:rPr lang="cs-CZ" u="sng" dirty="0">
                <a:latin typeface="Times New Roman" panose="02020603050405020304" pitchFamily="18" charset="0"/>
                <a:cs typeface="Times New Roman" panose="02020603050405020304" pitchFamily="18" charset="0"/>
              </a:rPr>
              <a:t>štině</a:t>
            </a:r>
            <a:r>
              <a:rPr lang="lv-LV"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t>
            </a:r>
            <a:r>
              <a:rPr lang="lv-LV" b="1" dirty="0">
                <a:latin typeface="Times New Roman" panose="02020603050405020304" pitchFamily="18" charset="0"/>
                <a:cs typeface="Times New Roman" panose="02020603050405020304" pitchFamily="18" charset="0"/>
              </a:rPr>
              <a:t>pasaulis</a:t>
            </a:r>
            <a:r>
              <a:rPr lang="cs-CZ" dirty="0">
                <a:latin typeface="Times New Roman" panose="02020603050405020304" pitchFamily="18" charset="0"/>
                <a:cs typeface="Times New Roman" panose="02020603050405020304" pitchFamily="18" charset="0"/>
              </a:rPr>
              <a:t>“</a:t>
            </a:r>
            <a:r>
              <a:rPr lang="lv-LV"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t>
            </a:r>
            <a:r>
              <a:rPr lang="lv-LV" b="1" dirty="0">
                <a:latin typeface="Times New Roman" panose="02020603050405020304" pitchFamily="18" charset="0"/>
                <a:cs typeface="Times New Roman" panose="02020603050405020304" pitchFamily="18" charset="0"/>
              </a:rPr>
              <a:t>pasaul</a:t>
            </a:r>
            <a:r>
              <a:rPr lang="lt-LT" b="1" dirty="0">
                <a:latin typeface="Times New Roman" panose="02020603050405020304" pitchFamily="18" charset="0"/>
                <a:cs typeface="Times New Roman" panose="02020603050405020304" pitchFamily="18" charset="0"/>
              </a:rPr>
              <a:t>ė</a:t>
            </a:r>
            <a:r>
              <a:rPr lang="cs-CZ" dirty="0">
                <a:latin typeface="Times New Roman" panose="02020603050405020304" pitchFamily="18" charset="0"/>
                <a:cs typeface="Times New Roman" panose="02020603050405020304" pitchFamily="18" charset="0"/>
              </a:rPr>
              <a:t>“</a:t>
            </a:r>
            <a:r>
              <a:rPr lang="lt-LT"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t>
            </a:r>
            <a:r>
              <a:rPr lang="lt-LT" b="1" dirty="0">
                <a:latin typeface="Times New Roman" panose="02020603050405020304" pitchFamily="18" charset="0"/>
                <a:cs typeface="Times New Roman" panose="02020603050405020304" pitchFamily="18" charset="0"/>
              </a:rPr>
              <a:t>svietas</a:t>
            </a:r>
            <a:r>
              <a:rPr lang="cs-CZ" dirty="0">
                <a:latin typeface="Times New Roman" panose="02020603050405020304" pitchFamily="18" charset="0"/>
                <a:cs typeface="Times New Roman" panose="02020603050405020304" pitchFamily="18" charset="0"/>
              </a:rPr>
              <a:t>“</a:t>
            </a:r>
          </a:p>
          <a:p>
            <a:pPr marL="0" indent="0" algn="just">
              <a:lnSpc>
                <a:spcPct val="150000"/>
              </a:lnSpc>
              <a:buNone/>
            </a:pPr>
            <a:r>
              <a:rPr lang="cs-CZ" dirty="0">
                <a:latin typeface="Times New Roman" panose="02020603050405020304" pitchFamily="18" charset="0"/>
                <a:cs typeface="Times New Roman" panose="02020603050405020304" pitchFamily="18" charset="0"/>
              </a:rPr>
              <a:t>Litevské slovo „svietas“ bylo převzato pravděpodobně z běloruštiny (bělorusky „c</a:t>
            </a:r>
            <a:r>
              <a:rPr lang="ru-RU" dirty="0">
                <a:latin typeface="Times New Roman" panose="02020603050405020304" pitchFamily="18" charset="0"/>
                <a:cs typeface="Times New Roman" panose="02020603050405020304" pitchFamily="18" charset="0"/>
              </a:rPr>
              <a:t>в</a:t>
            </a:r>
            <a:r>
              <a:rPr lang="cs-CZ" dirty="0">
                <a:latin typeface="Times New Roman" panose="02020603050405020304" pitchFamily="18" charset="0"/>
                <a:cs typeface="Times New Roman" panose="02020603050405020304" pitchFamily="18" charset="0"/>
              </a:rPr>
              <a:t>e</a:t>
            </a:r>
            <a:r>
              <a:rPr lang="ru-RU" dirty="0">
                <a:latin typeface="Times New Roman" panose="02020603050405020304" pitchFamily="18" charset="0"/>
                <a:cs typeface="Times New Roman" panose="02020603050405020304" pitchFamily="18" charset="0"/>
              </a:rPr>
              <a:t>т“).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7487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F9C0-0E8A-3146-D414-0DB37A27A5AE}"/>
              </a:ext>
            </a:extLst>
          </p:cNvPr>
          <p:cNvSpPr>
            <a:spLocks noGrp="1"/>
          </p:cNvSpPr>
          <p:nvPr>
            <p:ph type="title"/>
          </p:nvPr>
        </p:nvSpPr>
        <p:spPr/>
        <p:txBody>
          <a:bodyPr>
            <a:normAutofit fontScale="90000"/>
          </a:bodyPr>
          <a:lstStyle/>
          <a:p>
            <a:pPr>
              <a:lnSpc>
                <a:spcPct val="150000"/>
              </a:lnSpc>
            </a:pPr>
            <a:r>
              <a:rPr lang="cs-CZ" dirty="0">
                <a:latin typeface="Times New Roman" panose="02020603050405020304" pitchFamily="18" charset="0"/>
                <a:cs typeface="Times New Roman" panose="02020603050405020304" pitchFamily="18" charset="0"/>
              </a:rPr>
              <a:t>Hrdinové lotyšských a litevských pohádek</a:t>
            </a:r>
          </a:p>
        </p:txBody>
      </p:sp>
      <p:sp>
        <p:nvSpPr>
          <p:cNvPr id="3" name="Content Placeholder 2">
            <a:extLst>
              <a:ext uri="{FF2B5EF4-FFF2-40B4-BE49-F238E27FC236}">
                <a16:creationId xmlns:a16="http://schemas.microsoft.com/office/drawing/2014/main" id="{092E5B6C-78DF-8109-4284-70918875B27C}"/>
              </a:ext>
            </a:extLst>
          </p:cNvPr>
          <p:cNvSpPr>
            <a:spLocks noGrp="1"/>
          </p:cNvSpPr>
          <p:nvPr>
            <p:ph idx="1"/>
          </p:nvPr>
        </p:nvSpPr>
        <p:spPr/>
        <p:txBody>
          <a:bodyPr/>
          <a:lstStyle/>
          <a:p>
            <a:pPr algn="just">
              <a:lnSpc>
                <a:spcPct val="150000"/>
              </a:lnSpc>
            </a:pPr>
            <a:r>
              <a:rPr lang="cs-CZ" dirty="0">
                <a:latin typeface="Times New Roman" panose="02020603050405020304" pitchFamily="18" charset="0"/>
                <a:cs typeface="Times New Roman" panose="02020603050405020304" pitchFamily="18" charset="0"/>
              </a:rPr>
              <a:t>Jsou různého věku a postavení ve společnosti, jako například mladí a staří, zdraví a nemocní, manželé a svobodní, rolníci a venkovští šlechtici, chudí vojáci a králové s princeznami. Mezi nimi také mohou žít a působit různé bytosti, jako například čarodějové a čarodějnice, čertové a Bůh, draci a velcí hadi. </a:t>
            </a:r>
          </a:p>
        </p:txBody>
      </p:sp>
    </p:spTree>
    <p:extLst>
      <p:ext uri="{BB962C8B-B14F-4D97-AF65-F5344CB8AC3E}">
        <p14:creationId xmlns:p14="http://schemas.microsoft.com/office/powerpoint/2010/main" val="4275206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F9C0-0E8A-3146-D414-0DB37A27A5AE}"/>
              </a:ext>
            </a:extLst>
          </p:cNvPr>
          <p:cNvSpPr>
            <a:spLocks noGrp="1"/>
          </p:cNvSpPr>
          <p:nvPr>
            <p:ph type="title"/>
          </p:nvPr>
        </p:nvSpPr>
        <p:spPr/>
        <p:txBody>
          <a:bodyPr>
            <a:normAutofit/>
          </a:bodyPr>
          <a:lstStyle/>
          <a:p>
            <a:pPr>
              <a:lnSpc>
                <a:spcPct val="150000"/>
              </a:lnSpc>
            </a:pPr>
            <a:r>
              <a:rPr lang="cs-CZ" dirty="0">
                <a:latin typeface="Times New Roman" panose="02020603050405020304" pitchFamily="18" charset="0"/>
                <a:cs typeface="Times New Roman" panose="02020603050405020304" pitchFamily="18" charset="0"/>
              </a:rPr>
              <a:t>Časové ZAŘAZENÍ</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92E5B6C-78DF-8109-4284-70918875B27C}"/>
              </a:ext>
            </a:extLst>
          </p:cNvPr>
          <p:cNvSpPr>
            <a:spLocks noGrp="1"/>
          </p:cNvSpPr>
          <p:nvPr>
            <p:ph idx="1"/>
          </p:nvPr>
        </p:nvSpPr>
        <p:spPr>
          <a:xfrm>
            <a:off x="1986064" y="2511585"/>
            <a:ext cx="8219871" cy="3101983"/>
          </a:xfrm>
        </p:spPr>
        <p:txBody>
          <a:bodyPr>
            <a:noAutofit/>
          </a:bodyPr>
          <a:lstStyle/>
          <a:p>
            <a:pPr algn="just">
              <a:lnSpc>
                <a:spcPct val="160000"/>
              </a:lnSpc>
            </a:pPr>
            <a:r>
              <a:rPr lang="cs-CZ" dirty="0">
                <a:latin typeface="Times New Roman" panose="02020603050405020304" pitchFamily="18" charset="0"/>
                <a:cs typeface="Times New Roman" panose="02020603050405020304" pitchFamily="18" charset="0"/>
              </a:rPr>
              <a:t>Děj se v těchto pohádkách obvykle odehrává v neznámém čase – někdy v dávné minulosti. </a:t>
            </a:r>
          </a:p>
          <a:p>
            <a:pPr algn="just">
              <a:lnSpc>
                <a:spcPct val="160000"/>
              </a:lnSpc>
            </a:pPr>
            <a:r>
              <a:rPr lang="cs-CZ" dirty="0">
                <a:latin typeface="Times New Roman" panose="02020603050405020304" pitchFamily="18" charset="0"/>
                <a:cs typeface="Times New Roman" panose="02020603050405020304" pitchFamily="18" charset="0"/>
              </a:rPr>
              <a:t>Fráze, které se často vyskytují na začátku těchto pohádek</a:t>
            </a:r>
            <a:r>
              <a:rPr lang="lv-LV" dirty="0">
                <a:latin typeface="Times New Roman" panose="02020603050405020304" pitchFamily="18" charset="0"/>
                <a:cs typeface="Times New Roman" panose="02020603050405020304" pitchFamily="18" charset="0"/>
              </a:rPr>
              <a:t>:</a:t>
            </a:r>
          </a:p>
          <a:p>
            <a:pPr marL="0" indent="0" algn="just">
              <a:lnSpc>
                <a:spcPct val="160000"/>
              </a:lnSpc>
              <a:buNone/>
            </a:pPr>
            <a:r>
              <a:rPr lang="cs-CZ" b="1" i="1" dirty="0">
                <a:latin typeface="Times New Roman" panose="02020603050405020304" pitchFamily="18" charset="0"/>
                <a:cs typeface="Times New Roman" panose="02020603050405020304" pitchFamily="18" charset="0"/>
              </a:rPr>
              <a:t>„</a:t>
            </a:r>
            <a:r>
              <a:rPr lang="lt-LT" b="1" i="1" dirty="0">
                <a:latin typeface="Times New Roman" panose="02020603050405020304" pitchFamily="18" charset="0"/>
                <a:cs typeface="Times New Roman" panose="02020603050405020304" pitchFamily="18" charset="0"/>
              </a:rPr>
              <a:t>V</a:t>
            </a:r>
            <a:r>
              <a:rPr lang="cs-CZ" b="1" i="1" dirty="0">
                <a:latin typeface="Times New Roman" panose="02020603050405020304" pitchFamily="18" charset="0"/>
                <a:cs typeface="Times New Roman" panose="02020603050405020304" pitchFamily="18" charset="0"/>
              </a:rPr>
              <a:t> dávných dobách žilo na světě mnoho čarodějů</a:t>
            </a:r>
            <a:r>
              <a:rPr lang="lv-LV" b="1" i="1" dirty="0">
                <a:latin typeface="Times New Roman" panose="02020603050405020304" pitchFamily="18" charset="0"/>
                <a:cs typeface="Times New Roman" panose="02020603050405020304" pitchFamily="18" charset="0"/>
              </a:rPr>
              <a:t> </a:t>
            </a:r>
            <a:r>
              <a:rPr lang="lv-LV" sz="1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b="1"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(lotyšsky </a:t>
            </a:r>
            <a:r>
              <a:rPr lang="cs-CZ" i="1" dirty="0">
                <a:latin typeface="Times New Roman" panose="02020603050405020304" pitchFamily="18" charset="0"/>
                <a:cs typeface="Times New Roman" panose="02020603050405020304" pitchFamily="18" charset="0"/>
              </a:rPr>
              <a:t>„Senos laikos uz pasaules dzīvoja daudz būru</a:t>
            </a:r>
            <a:r>
              <a:rPr lang="lv-LV" i="1" dirty="0">
                <a:latin typeface="Times New Roman" panose="02020603050405020304" pitchFamily="18" charset="0"/>
                <a:cs typeface="Times New Roman" panose="02020603050405020304" pitchFamily="18" charset="0"/>
              </a:rPr>
              <a:t> </a:t>
            </a:r>
            <a:r>
              <a:rPr lang="lv-LV" sz="18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t>
            </a:r>
            <a:r>
              <a:rPr lang="lv-LV" dirty="0">
                <a:latin typeface="Times New Roman" panose="02020603050405020304" pitchFamily="18" charset="0"/>
                <a:cs typeface="Times New Roman" panose="02020603050405020304" pitchFamily="18" charset="0"/>
              </a:rPr>
              <a:t>Šmits 1927, Ceturtā daļa: </a:t>
            </a:r>
            <a:r>
              <a:rPr lang="cs-CZ" dirty="0">
                <a:latin typeface="Times New Roman" panose="02020603050405020304" pitchFamily="18" charset="0"/>
                <a:cs typeface="Times New Roman" panose="02020603050405020304" pitchFamily="18" charset="0"/>
              </a:rPr>
              <a:t>429))</a:t>
            </a:r>
            <a:r>
              <a:rPr lang="lv-LV" dirty="0">
                <a:latin typeface="Times New Roman" panose="02020603050405020304" pitchFamily="18" charset="0"/>
                <a:cs typeface="Times New Roman" panose="02020603050405020304" pitchFamily="18" charset="0"/>
              </a:rPr>
              <a:t>;</a:t>
            </a:r>
            <a:endParaRPr lang="lt-LT" dirty="0">
              <a:latin typeface="Times New Roman" panose="02020603050405020304" pitchFamily="18" charset="0"/>
              <a:cs typeface="Times New Roman" panose="02020603050405020304" pitchFamily="18" charset="0"/>
            </a:endParaRPr>
          </a:p>
          <a:p>
            <a:pPr marL="0" indent="0" algn="just">
              <a:lnSpc>
                <a:spcPct val="160000"/>
              </a:lnSpc>
              <a:buNone/>
            </a:pPr>
            <a:r>
              <a:rPr lang="cs-CZ" b="1" i="1" dirty="0">
                <a:latin typeface="Times New Roman" panose="02020603050405020304" pitchFamily="18" charset="0"/>
                <a:cs typeface="Times New Roman" panose="02020603050405020304" pitchFamily="18" charset="0"/>
              </a:rPr>
              <a:t>„Kdysi dávno, po stvoření světa, si lidé začali stěžovat Bohu</a:t>
            </a:r>
            <a:r>
              <a:rPr lang="lv-LV" b="1" i="1" dirty="0">
                <a:latin typeface="Times New Roman" panose="02020603050405020304" pitchFamily="18" charset="0"/>
                <a:cs typeface="Times New Roman" panose="02020603050405020304" pitchFamily="18" charset="0"/>
              </a:rPr>
              <a:t> </a:t>
            </a:r>
            <a:r>
              <a:rPr lang="lv-LV" sz="1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b="1"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(litevsky </a:t>
            </a:r>
            <a:r>
              <a:rPr lang="cs-CZ" i="1" dirty="0">
                <a:latin typeface="Times New Roman" panose="02020603050405020304" pitchFamily="18" charset="0"/>
                <a:cs typeface="Times New Roman" panose="02020603050405020304" pitchFamily="18" charset="0"/>
              </a:rPr>
              <a:t>„</a:t>
            </a:r>
            <a:r>
              <a:rPr lang="lt-LT" i="1" dirty="0">
                <a:latin typeface="Times New Roman" panose="02020603050405020304" pitchFamily="18" charset="0"/>
                <a:cs typeface="Times New Roman" panose="02020603050405020304" pitchFamily="18" charset="0"/>
              </a:rPr>
              <a:t>Seniau, pa sutverymui svieta, pradeja žmanės skusties Dievui </a:t>
            </a:r>
            <a:r>
              <a:rPr lang="lv-LV" sz="18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(Basanavičius 1904, t 2</a:t>
            </a:r>
            <a:r>
              <a:rPr lang="pl-PL" dirty="0">
                <a:latin typeface="Times New Roman" panose="02020603050405020304" pitchFamily="18" charset="0"/>
                <a:cs typeface="Times New Roman" panose="02020603050405020304" pitchFamily="18" charset="0"/>
              </a:rPr>
              <a:t>: 196</a:t>
            </a:r>
            <a:r>
              <a:rPr lang="cs-CZ" dirty="0">
                <a:latin typeface="Times New Roman" panose="02020603050405020304" pitchFamily="18" charset="0"/>
                <a:cs typeface="Times New Roman" panose="02020603050405020304" pitchFamily="18" charset="0"/>
              </a:rPr>
              <a:t>))</a:t>
            </a:r>
            <a:r>
              <a:rPr lang="lv-LV" dirty="0">
                <a:latin typeface="Times New Roman" panose="02020603050405020304" pitchFamily="18" charset="0"/>
                <a:cs typeface="Times New Roman" panose="02020603050405020304" pitchFamily="18" charset="0"/>
              </a:rPr>
              <a:t>.</a:t>
            </a:r>
          </a:p>
          <a:p>
            <a:pPr marL="0" indent="0" algn="just">
              <a:lnSpc>
                <a:spcPct val="160000"/>
              </a:lnSpc>
              <a:buNone/>
            </a:pPr>
            <a:endParaRPr lang="lv-LV" dirty="0">
              <a:latin typeface="Times New Roman" panose="02020603050405020304" pitchFamily="18" charset="0"/>
              <a:cs typeface="Times New Roman" panose="02020603050405020304" pitchFamily="18" charset="0"/>
            </a:endParaRPr>
          </a:p>
          <a:p>
            <a:pPr marL="0" indent="0" algn="just">
              <a:lnSpc>
                <a:spcPct val="160000"/>
              </a:lnSpc>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0846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F9C0-0E8A-3146-D414-0DB37A27A5AE}"/>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ZMĚNA SOUČASNÉHO STAVU VĚCÍ</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92E5B6C-78DF-8109-4284-70918875B27C}"/>
              </a:ext>
            </a:extLst>
          </p:cNvPr>
          <p:cNvSpPr>
            <a:spLocks noGrp="1"/>
          </p:cNvSpPr>
          <p:nvPr>
            <p:ph idx="1"/>
          </p:nvPr>
        </p:nvSpPr>
        <p:spPr/>
        <p:txBody>
          <a:bodyPr>
            <a:normAutofit/>
          </a:bodyPr>
          <a:lstStyle/>
          <a:p>
            <a:pPr marL="0" indent="0" algn="just">
              <a:lnSpc>
                <a:spcPct val="150000"/>
              </a:lnSpc>
              <a:buNone/>
            </a:pPr>
            <a:r>
              <a:rPr lang="cs-CZ" dirty="0">
                <a:latin typeface="Times New Roman" panose="02020603050405020304" pitchFamily="18" charset="0"/>
                <a:cs typeface="Times New Roman" panose="02020603050405020304" pitchFamily="18" charset="0"/>
              </a:rPr>
              <a:t>Hrdinové například chtějí jít do světa hledat štěstí, naučit se něčemu novému, najít někoho anebo se prostě podívat do světa. Také se může stát, že rodiče pošlou své děti do světa hledat práci a vydělávat sobě na chléb.</a:t>
            </a:r>
          </a:p>
        </p:txBody>
      </p:sp>
    </p:spTree>
    <p:extLst>
      <p:ext uri="{BB962C8B-B14F-4D97-AF65-F5344CB8AC3E}">
        <p14:creationId xmlns:p14="http://schemas.microsoft.com/office/powerpoint/2010/main" val="2981314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F9C0-0E8A-3146-D414-0DB37A27A5AE}"/>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Jaký je svět?</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92E5B6C-78DF-8109-4284-70918875B27C}"/>
              </a:ext>
            </a:extLst>
          </p:cNvPr>
          <p:cNvSpPr>
            <a:spLocks noGrp="1"/>
          </p:cNvSpPr>
          <p:nvPr>
            <p:ph idx="1"/>
          </p:nvPr>
        </p:nvSpPr>
        <p:spPr/>
        <p:txBody>
          <a:bodyPr>
            <a:normAutofit/>
          </a:bodyPr>
          <a:lstStyle/>
          <a:p>
            <a:pPr algn="just">
              <a:lnSpc>
                <a:spcPct val="150000"/>
              </a:lnSpc>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velký</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(lotyšsky „liela pasaule“)</a:t>
            </a:r>
          </a:p>
          <a:p>
            <a:pPr algn="just">
              <a:lnSpc>
                <a:spcPct val="150000"/>
              </a:lnSpc>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rozsáhlý</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(lotyšsky „plaša pasaule“)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cizí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(lotyšsky „sveša pasaule“)</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cs-CZ" b="1" dirty="0">
                <a:latin typeface="Times New Roman" panose="02020603050405020304" pitchFamily="18" charset="0"/>
                <a:ea typeface="Calibri" panose="020F0502020204030204" pitchFamily="34" charset="0"/>
                <a:cs typeface="Times New Roman" panose="02020603050405020304" pitchFamily="18" charset="0"/>
              </a:rPr>
              <a:t>širý</a:t>
            </a:r>
            <a:r>
              <a:rPr lang="cs-CZ" dirty="0">
                <a:latin typeface="Times New Roman" panose="02020603050405020304" pitchFamily="18" charset="0"/>
                <a:ea typeface="Calibri" panose="020F0502020204030204" pitchFamily="34" charset="0"/>
                <a:cs typeface="Times New Roman" panose="02020603050405020304" pitchFamily="18" charset="0"/>
              </a:rPr>
              <a:t> (lotyšsky „</a:t>
            </a:r>
            <a:r>
              <a:rPr lang="lv-LV" dirty="0">
                <a:latin typeface="Times New Roman" panose="02020603050405020304" pitchFamily="18" charset="0"/>
                <a:ea typeface="Calibri" panose="020F0502020204030204" pitchFamily="34" charset="0"/>
                <a:cs typeface="Times New Roman" panose="02020603050405020304" pitchFamily="18" charset="0"/>
              </a:rPr>
              <a:t>klaja pasaule</a:t>
            </a:r>
            <a:r>
              <a:rPr lang="cs-CZ"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zlý</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(litevsky „</a:t>
            </a:r>
            <a:r>
              <a:rPr lang="lt-LT" sz="1800" dirty="0">
                <a:effectLst/>
                <a:latin typeface="Times New Roman" panose="02020603050405020304" pitchFamily="18" charset="0"/>
                <a:ea typeface="Calibri" panose="020F0502020204030204" pitchFamily="34" charset="0"/>
                <a:cs typeface="Times New Roman" panose="02020603050405020304" pitchFamily="18" charset="0"/>
              </a:rPr>
              <a:t>piktas svietas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913646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F9C0-0E8A-3146-D414-0DB37A27A5AE}"/>
              </a:ext>
            </a:extLst>
          </p:cNvPr>
          <p:cNvSpPr>
            <a:spLocks noGrp="1"/>
          </p:cNvSpPr>
          <p:nvPr>
            <p:ph type="title"/>
          </p:nvPr>
        </p:nvSpPr>
        <p:spPr/>
        <p:txBody>
          <a:bodyPr>
            <a:normAutofit fontScale="90000"/>
          </a:bodyPr>
          <a:lstStyle/>
          <a:p>
            <a:pPr>
              <a:lnSpc>
                <a:spcPct val="150000"/>
              </a:lnSpc>
            </a:pPr>
            <a:r>
              <a:rPr lang="cs-CZ" dirty="0">
                <a:latin typeface="Times New Roman" panose="02020603050405020304" pitchFamily="18" charset="0"/>
                <a:cs typeface="Times New Roman" panose="02020603050405020304" pitchFamily="18" charset="0"/>
              </a:rPr>
              <a:t>Jak</a:t>
            </a:r>
            <a:r>
              <a:rPr lang="pl-PL" dirty="0">
                <a:latin typeface="Times New Roman" panose="02020603050405020304" pitchFamily="18" charset="0"/>
                <a:cs typeface="Times New Roman" panose="02020603050405020304" pitchFamily="18" charset="0"/>
              </a:rPr>
              <a:t> se hrdin</a:t>
            </a:r>
            <a:r>
              <a:rPr lang="cs-CZ" dirty="0">
                <a:latin typeface="Times New Roman" panose="02020603050405020304" pitchFamily="18" charset="0"/>
                <a:cs typeface="Times New Roman" panose="02020603050405020304" pitchFamily="18" charset="0"/>
              </a:rPr>
              <a:t>ům žije na tomto světě?</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92E5B6C-78DF-8109-4284-70918875B27C}"/>
              </a:ext>
            </a:extLst>
          </p:cNvPr>
          <p:cNvSpPr>
            <a:spLocks noGrp="1"/>
          </p:cNvSpPr>
          <p:nvPr>
            <p:ph idx="1"/>
          </p:nvPr>
        </p:nvSpPr>
        <p:spPr>
          <a:xfrm>
            <a:off x="2136186" y="2499499"/>
            <a:ext cx="7919628" cy="3255264"/>
          </a:xfrm>
        </p:spPr>
        <p:txBody>
          <a:bodyPr>
            <a:noAutofit/>
          </a:bodyPr>
          <a:lstStyle/>
          <a:p>
            <a:pPr indent="270510" algn="just">
              <a:lnSpc>
                <a:spcPct val="160000"/>
              </a:lnSpc>
            </a:pPr>
            <a:r>
              <a:rPr lang="cs-CZ" sz="1600" kern="100" dirty="0">
                <a:latin typeface="Times New Roman" panose="02020603050405020304" pitchFamily="18" charset="0"/>
                <a:ea typeface="Calibri" panose="020F0502020204030204" pitchFamily="34" charset="0"/>
                <a:cs typeface="Times New Roman" panose="02020603050405020304" pitchFamily="18" charset="0"/>
              </a:rPr>
              <a:t>B</a:t>
            </a:r>
            <a:r>
              <a:rPr lang="cs-CZ" sz="1600" kern="100" dirty="0">
                <a:effectLst/>
                <a:latin typeface="Times New Roman" panose="02020603050405020304" pitchFamily="18" charset="0"/>
                <a:ea typeface="Calibri" panose="020F0502020204030204" pitchFamily="34" charset="0"/>
                <a:cs typeface="Times New Roman" panose="02020603050405020304" pitchFamily="18" charset="0"/>
              </a:rPr>
              <a:t>uď dobře, nebo ne tak dobře.</a:t>
            </a:r>
          </a:p>
          <a:p>
            <a:pPr indent="270510" algn="just">
              <a:lnSpc>
                <a:spcPct val="160000"/>
              </a:lnSpc>
            </a:pPr>
            <a:r>
              <a:rPr lang="cs-CZ" sz="1600" kern="100" dirty="0">
                <a:latin typeface="Times New Roman" panose="02020603050405020304" pitchFamily="18" charset="0"/>
                <a:ea typeface="Calibri" panose="020F0502020204030204" pitchFamily="34" charset="0"/>
                <a:cs typeface="Times New Roman" panose="02020603050405020304" pitchFamily="18" charset="0"/>
              </a:rPr>
              <a:t>Život může být nudný, zejména v litevských pohádkách, například </a:t>
            </a:r>
            <a:r>
              <a:rPr lang="cs-CZ" sz="1600" b="1" i="1" kern="100" dirty="0">
                <a:latin typeface="Times New Roman" panose="02020603050405020304" pitchFamily="18" charset="0"/>
                <a:ea typeface="Calibri" panose="020F0502020204030204" pitchFamily="34" charset="0"/>
                <a:cs typeface="Times New Roman" panose="02020603050405020304" pitchFamily="18" charset="0"/>
              </a:rPr>
              <a:t>„</a:t>
            </a:r>
            <a:r>
              <a:rPr lang="lv-LV" sz="1600" b="1"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600" b="1" i="1" kern="100" dirty="0">
                <a:latin typeface="Times New Roman" panose="02020603050405020304" pitchFamily="18" charset="0"/>
                <a:ea typeface="Calibri" panose="020F0502020204030204" pitchFamily="34" charset="0"/>
                <a:cs typeface="Times New Roman" panose="02020603050405020304" pitchFamily="18" charset="0"/>
              </a:rPr>
              <a:t>už ho nudí život na zemi</a:t>
            </a:r>
            <a:r>
              <a:rPr lang="lv-LV" sz="1600" b="1" i="1" kern="100" dirty="0">
                <a:latin typeface="Times New Roman" panose="02020603050405020304" pitchFamily="18" charset="0"/>
                <a:ea typeface="Calibri" panose="020F0502020204030204" pitchFamily="34" charset="0"/>
                <a:cs typeface="Times New Roman" panose="02020603050405020304" pitchFamily="18" charset="0"/>
              </a:rPr>
              <a:t> </a:t>
            </a:r>
            <a:r>
              <a:rPr lang="lv-LV" sz="16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pl-PL" sz="1600" b="1" i="1" kern="100" dirty="0">
                <a:latin typeface="Times New Roman" panose="02020603050405020304" pitchFamily="18" charset="0"/>
                <a:ea typeface="Calibri" panose="020F0502020204030204" pitchFamily="34" charset="0"/>
                <a:cs typeface="Times New Roman" panose="02020603050405020304" pitchFamily="18" charset="0"/>
              </a:rPr>
              <a:t>”</a:t>
            </a:r>
            <a:r>
              <a:rPr lang="cs-CZ" sz="1600" b="1" i="1" kern="100" dirty="0">
                <a:latin typeface="Times New Roman" panose="02020603050405020304" pitchFamily="18" charset="0"/>
                <a:ea typeface="Calibri" panose="020F0502020204030204" pitchFamily="34" charset="0"/>
                <a:cs typeface="Times New Roman" panose="02020603050405020304" pitchFamily="18" charset="0"/>
              </a:rPr>
              <a:t> </a:t>
            </a:r>
            <a:r>
              <a:rPr lang="cs-CZ" sz="1600" kern="100" dirty="0">
                <a:latin typeface="Times New Roman" panose="02020603050405020304" pitchFamily="18" charset="0"/>
                <a:ea typeface="Calibri" panose="020F0502020204030204" pitchFamily="34" charset="0"/>
                <a:cs typeface="Times New Roman" panose="02020603050405020304" pitchFamily="18" charset="0"/>
              </a:rPr>
              <a:t>(litevsky </a:t>
            </a:r>
            <a:r>
              <a:rPr lang="cs-CZ" sz="1600" i="1" kern="100" dirty="0">
                <a:latin typeface="Times New Roman" panose="02020603050405020304" pitchFamily="18" charset="0"/>
                <a:ea typeface="Calibri" panose="020F0502020204030204" pitchFamily="34" charset="0"/>
                <a:cs typeface="Times New Roman" panose="02020603050405020304" pitchFamily="18" charset="0"/>
              </a:rPr>
              <a:t>„</a:t>
            </a:r>
            <a:r>
              <a:rPr lang="lv-LV" sz="16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600" i="1" kern="100" dirty="0">
                <a:latin typeface="Times New Roman" panose="02020603050405020304" pitchFamily="18" charset="0"/>
                <a:ea typeface="Calibri" panose="020F0502020204030204" pitchFamily="34" charset="0"/>
                <a:cs typeface="Times New Roman" panose="02020603050405020304" pitchFamily="18" charset="0"/>
              </a:rPr>
              <a:t>jau jam nubodo an svieto gyvętie</a:t>
            </a:r>
            <a:r>
              <a:rPr lang="lv-LV" sz="16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600" i="1" kern="100" dirty="0">
                <a:latin typeface="Times New Roman" panose="02020603050405020304" pitchFamily="18" charset="0"/>
                <a:ea typeface="Calibri" panose="020F0502020204030204" pitchFamily="34" charset="0"/>
                <a:cs typeface="Times New Roman" panose="02020603050405020304" pitchFamily="18" charset="0"/>
              </a:rPr>
              <a:t>“</a:t>
            </a:r>
            <a:r>
              <a:rPr lang="cs-CZ" sz="1600" kern="100" dirty="0">
                <a:latin typeface="Times New Roman" panose="02020603050405020304" pitchFamily="18" charset="0"/>
                <a:ea typeface="Calibri" panose="020F0502020204030204" pitchFamily="34" charset="0"/>
                <a:cs typeface="Times New Roman" panose="02020603050405020304" pitchFamily="18" charset="0"/>
              </a:rPr>
              <a:t> (Basanavičius 1905, t </a:t>
            </a:r>
            <a:r>
              <a:rPr lang="lv-LV" sz="1600" kern="100" dirty="0">
                <a:latin typeface="Times New Roman" panose="02020603050405020304" pitchFamily="18" charset="0"/>
                <a:ea typeface="Calibri" panose="020F0502020204030204" pitchFamily="34" charset="0"/>
                <a:cs typeface="Times New Roman" panose="02020603050405020304" pitchFamily="18" charset="0"/>
              </a:rPr>
              <a:t>4</a:t>
            </a:r>
            <a:r>
              <a:rPr lang="pl-PL" sz="1600" kern="100" dirty="0">
                <a:latin typeface="Times New Roman" panose="02020603050405020304" pitchFamily="18" charset="0"/>
                <a:ea typeface="Calibri" panose="020F0502020204030204" pitchFamily="34" charset="0"/>
                <a:cs typeface="Times New Roman" panose="02020603050405020304" pitchFamily="18" charset="0"/>
              </a:rPr>
              <a:t>: 111</a:t>
            </a:r>
            <a:r>
              <a:rPr lang="cs-CZ" sz="1600" kern="100" dirty="0">
                <a:latin typeface="Times New Roman" panose="02020603050405020304" pitchFamily="18" charset="0"/>
                <a:ea typeface="Calibri" panose="020F0502020204030204" pitchFamily="34" charset="0"/>
                <a:cs typeface="Times New Roman" panose="02020603050405020304" pitchFamily="18" charset="0"/>
              </a:rPr>
              <a:t>)).</a:t>
            </a:r>
          </a:p>
          <a:p>
            <a:pPr indent="270510" algn="just">
              <a:lnSpc>
                <a:spcPct val="160000"/>
              </a:lnSpc>
            </a:pPr>
            <a:r>
              <a:rPr lang="cs-CZ" sz="1600" kern="100" dirty="0">
                <a:latin typeface="Times New Roman" panose="02020603050405020304" pitchFamily="18" charset="0"/>
                <a:ea typeface="Calibri" panose="020F0502020204030204" pitchFamily="34" charset="0"/>
                <a:cs typeface="Times New Roman" panose="02020603050405020304" pitchFamily="18" charset="0"/>
              </a:rPr>
              <a:t>Někdo může vyjadřovat touhu po smrtí.</a:t>
            </a:r>
          </a:p>
          <a:p>
            <a:pPr indent="270510" algn="just">
              <a:lnSpc>
                <a:spcPct val="160000"/>
              </a:lnSpc>
            </a:pPr>
            <a:r>
              <a:rPr lang="cs-CZ" sz="1600" kern="100" dirty="0">
                <a:effectLst/>
                <a:latin typeface="Times New Roman" panose="02020603050405020304" pitchFamily="18" charset="0"/>
                <a:ea typeface="Calibri" panose="020F0502020204030204" pitchFamily="34" charset="0"/>
                <a:cs typeface="Times New Roman" panose="02020603050405020304" pitchFamily="18" charset="0"/>
              </a:rPr>
              <a:t>Někdo může žít šťastně a v bohatství</a:t>
            </a:r>
            <a:r>
              <a:rPr lang="cs-CZ" sz="1600" kern="100" dirty="0">
                <a:latin typeface="Times New Roman" panose="02020603050405020304" pitchFamily="18" charset="0"/>
                <a:ea typeface="Calibri" panose="020F0502020204030204" pitchFamily="34" charset="0"/>
                <a:cs typeface="Times New Roman" panose="02020603050405020304" pitchFamily="18" charset="0"/>
              </a:rPr>
              <a:t>,</a:t>
            </a:r>
            <a:r>
              <a:rPr lang="cs-CZ" sz="1600" kern="100" dirty="0">
                <a:effectLst/>
                <a:latin typeface="Times New Roman" panose="02020603050405020304" pitchFamily="18" charset="0"/>
                <a:ea typeface="Calibri" panose="020F0502020204030204" pitchFamily="34" charset="0"/>
                <a:cs typeface="Times New Roman" panose="02020603050405020304" pitchFamily="18" charset="0"/>
              </a:rPr>
              <a:t> někdo úplně naopak.  </a:t>
            </a:r>
          </a:p>
          <a:p>
            <a:pPr indent="270510" algn="just">
              <a:lnSpc>
                <a:spcPct val="160000"/>
              </a:lnSpc>
            </a:pPr>
            <a:r>
              <a:rPr lang="cs-CZ" sz="1600" kern="100" dirty="0">
                <a:effectLst/>
                <a:latin typeface="Times New Roman" panose="02020603050405020304" pitchFamily="18" charset="0"/>
                <a:ea typeface="Calibri" panose="020F0502020204030204" pitchFamily="34" charset="0"/>
                <a:cs typeface="Times New Roman" panose="02020603050405020304" pitchFamily="18" charset="0"/>
              </a:rPr>
              <a:t>Všechno záleží na tom, jakými vlastnostmi jsou hrdinové nadaní a jak tráví své dny na tomto světě. </a:t>
            </a:r>
            <a:endParaRPr lang="en-GB" sz="16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1371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F9C0-0E8A-3146-D414-0DB37A27A5AE}"/>
              </a:ext>
            </a:extLst>
          </p:cNvPr>
          <p:cNvSpPr>
            <a:spLocks noGrp="1"/>
          </p:cNvSpPr>
          <p:nvPr>
            <p:ph type="title"/>
          </p:nvPr>
        </p:nvSpPr>
        <p:spPr/>
        <p:txBody>
          <a:bodyPr>
            <a:normAutofit fontScale="90000"/>
          </a:bodyPr>
          <a:lstStyle/>
          <a:p>
            <a:pPr>
              <a:lnSpc>
                <a:spcPct val="150000"/>
              </a:lnSpc>
            </a:pPr>
            <a:r>
              <a:rPr lang="cs-CZ" dirty="0">
                <a:latin typeface="Times New Roman" panose="02020603050405020304" pitchFamily="18" charset="0"/>
                <a:cs typeface="Times New Roman" panose="02020603050405020304" pitchFamily="18" charset="0"/>
              </a:rPr>
              <a:t> činnosti, které hrdinové nejčastěji vykonávají:</a:t>
            </a:r>
          </a:p>
        </p:txBody>
      </p:sp>
      <p:sp>
        <p:nvSpPr>
          <p:cNvPr id="3" name="Content Placeholder 2">
            <a:extLst>
              <a:ext uri="{FF2B5EF4-FFF2-40B4-BE49-F238E27FC236}">
                <a16:creationId xmlns:a16="http://schemas.microsoft.com/office/drawing/2014/main" id="{092E5B6C-78DF-8109-4284-70918875B27C}"/>
              </a:ext>
            </a:extLst>
          </p:cNvPr>
          <p:cNvSpPr>
            <a:spLocks noGrp="1"/>
          </p:cNvSpPr>
          <p:nvPr>
            <p:ph idx="1"/>
          </p:nvPr>
        </p:nvSpPr>
        <p:spPr/>
        <p:txBody>
          <a:bodyPr>
            <a:noAutofit/>
          </a:bodyPr>
          <a:lstStyle/>
          <a:p>
            <a:pPr marL="514350" indent="-285750" algn="just">
              <a:lnSpc>
                <a:spcPct val="150000"/>
              </a:lnSpc>
            </a:pPr>
            <a:r>
              <a:rPr lang="cs-CZ" b="1" dirty="0">
                <a:effectLst/>
                <a:latin typeface="Times New Roman" panose="02020603050405020304" pitchFamily="18" charset="0"/>
                <a:ea typeface="Calibri" panose="020F0502020204030204" pitchFamily="34" charset="0"/>
              </a:rPr>
              <a:t>žijí </a:t>
            </a:r>
            <a:r>
              <a:rPr lang="cs-CZ" dirty="0">
                <a:effectLst/>
                <a:latin typeface="Times New Roman" panose="02020603050405020304" pitchFamily="18" charset="0"/>
                <a:ea typeface="Calibri" panose="020F0502020204030204" pitchFamily="34" charset="0"/>
              </a:rPr>
              <a:t>(lotyšsky „dzīvo“, litevsky „</a:t>
            </a:r>
            <a:r>
              <a:rPr lang="lt-LT" dirty="0">
                <a:effectLst/>
                <a:latin typeface="Times New Roman" panose="02020603050405020304" pitchFamily="18" charset="0"/>
                <a:ea typeface="Calibri" panose="020F0502020204030204" pitchFamily="34" charset="0"/>
              </a:rPr>
              <a:t>gyven</a:t>
            </a:r>
            <a:r>
              <a:rPr lang="cs-CZ" dirty="0">
                <a:effectLst/>
                <a:latin typeface="Times New Roman" panose="02020603050405020304" pitchFamily="18" charset="0"/>
                <a:ea typeface="Calibri" panose="020F0502020204030204" pitchFamily="34" charset="0"/>
              </a:rPr>
              <a:t>o“),</a:t>
            </a:r>
          </a:p>
          <a:p>
            <a:pPr marL="514350" indent="-285750" algn="just">
              <a:lnSpc>
                <a:spcPct val="150000"/>
              </a:lnSpc>
            </a:pPr>
            <a:r>
              <a:rPr lang="cs-CZ" b="1" dirty="0">
                <a:latin typeface="Times New Roman" panose="02020603050405020304" pitchFamily="18" charset="0"/>
                <a:ea typeface="Calibri" panose="020F0502020204030204" pitchFamily="34" charset="0"/>
              </a:rPr>
              <a:t>h</a:t>
            </a:r>
            <a:r>
              <a:rPr lang="cs-CZ" b="1" dirty="0">
                <a:effectLst/>
                <a:latin typeface="Times New Roman" panose="02020603050405020304" pitchFamily="18" charset="0"/>
                <a:ea typeface="Calibri" panose="020F0502020204030204" pitchFamily="34" charset="0"/>
              </a:rPr>
              <a:t>ledají</a:t>
            </a:r>
            <a:r>
              <a:rPr lang="cs-CZ" dirty="0">
                <a:effectLst/>
                <a:latin typeface="Times New Roman" panose="02020603050405020304" pitchFamily="18" charset="0"/>
                <a:ea typeface="Calibri" panose="020F0502020204030204" pitchFamily="34" charset="0"/>
              </a:rPr>
              <a:t> (lotyšsky „mekl</a:t>
            </a:r>
            <a:r>
              <a:rPr lang="lv-LV" dirty="0">
                <a:effectLst/>
                <a:latin typeface="Times New Roman" panose="02020603050405020304" pitchFamily="18" charset="0"/>
                <a:ea typeface="Calibri" panose="020F0502020204030204" pitchFamily="34" charset="0"/>
              </a:rPr>
              <a:t>ē</a:t>
            </a:r>
            <a:r>
              <a:rPr lang="cs-CZ" dirty="0">
                <a:effectLst/>
                <a:latin typeface="Times New Roman" panose="02020603050405020304" pitchFamily="18" charset="0"/>
                <a:ea typeface="Calibri" panose="020F0502020204030204" pitchFamily="34" charset="0"/>
              </a:rPr>
              <a:t>“</a:t>
            </a:r>
            <a:r>
              <a:rPr lang="lv-LV" dirty="0">
                <a:effectLst/>
                <a:latin typeface="Times New Roman" panose="02020603050405020304" pitchFamily="18" charset="0"/>
                <a:ea typeface="Calibri" panose="020F0502020204030204" pitchFamily="34" charset="0"/>
              </a:rPr>
              <a:t>, litevski </a:t>
            </a:r>
            <a:r>
              <a:rPr lang="cs-CZ" dirty="0">
                <a:latin typeface="Times New Roman" panose="02020603050405020304" pitchFamily="18" charset="0"/>
                <a:ea typeface="Calibri" panose="020F0502020204030204" pitchFamily="34" charset="0"/>
              </a:rPr>
              <a:t>„ieško“</a:t>
            </a:r>
            <a:r>
              <a:rPr lang="cs-CZ" dirty="0">
                <a:effectLst/>
                <a:latin typeface="Times New Roman" panose="02020603050405020304" pitchFamily="18" charset="0"/>
                <a:ea typeface="Calibri" panose="020F0502020204030204" pitchFamily="34" charset="0"/>
              </a:rPr>
              <a:t>)</a:t>
            </a:r>
            <a:r>
              <a:rPr lang="lv-LV" dirty="0">
                <a:effectLst/>
                <a:latin typeface="Times New Roman" panose="02020603050405020304" pitchFamily="18" charset="0"/>
                <a:ea typeface="Calibri" panose="020F0502020204030204" pitchFamily="34" charset="0"/>
              </a:rPr>
              <a:t>,</a:t>
            </a:r>
            <a:endParaRPr lang="cs-CZ" dirty="0">
              <a:effectLst/>
              <a:latin typeface="Times New Roman" panose="02020603050405020304" pitchFamily="18" charset="0"/>
              <a:ea typeface="Calibri" panose="020F0502020204030204" pitchFamily="34" charset="0"/>
            </a:endParaRPr>
          </a:p>
          <a:p>
            <a:pPr marL="514350" indent="-285750" algn="just">
              <a:lnSpc>
                <a:spcPct val="150000"/>
              </a:lnSpc>
            </a:pPr>
            <a:r>
              <a:rPr lang="cs-CZ" b="1" dirty="0">
                <a:effectLst/>
                <a:latin typeface="Times New Roman" panose="02020603050405020304" pitchFamily="18" charset="0"/>
                <a:ea typeface="Calibri" panose="020F0502020204030204" pitchFamily="34" charset="0"/>
              </a:rPr>
              <a:t>chodí </a:t>
            </a:r>
            <a:r>
              <a:rPr lang="cs-CZ" dirty="0">
                <a:effectLst/>
                <a:latin typeface="Times New Roman" panose="02020603050405020304" pitchFamily="18" charset="0"/>
                <a:ea typeface="Calibri" panose="020F0502020204030204" pitchFamily="34" charset="0"/>
              </a:rPr>
              <a:t>(lotyšsky „</a:t>
            </a:r>
            <a:r>
              <a:rPr lang="lv-LV" dirty="0">
                <a:effectLst/>
                <a:latin typeface="Times New Roman" panose="02020603050405020304" pitchFamily="18" charset="0"/>
                <a:ea typeface="Calibri" panose="020F0502020204030204" pitchFamily="34" charset="0"/>
              </a:rPr>
              <a:t>iet</a:t>
            </a:r>
            <a:r>
              <a:rPr lang="cs-CZ" dirty="0">
                <a:effectLst/>
                <a:latin typeface="Times New Roman" panose="02020603050405020304" pitchFamily="18" charset="0"/>
                <a:ea typeface="Calibri" panose="020F0502020204030204" pitchFamily="34" charset="0"/>
              </a:rPr>
              <a:t>“, „doties“, litevsky „</a:t>
            </a:r>
            <a:r>
              <a:rPr lang="lt-LT" dirty="0">
                <a:effectLst/>
                <a:latin typeface="Times New Roman" panose="02020603050405020304" pitchFamily="18" charset="0"/>
                <a:ea typeface="Calibri" panose="020F0502020204030204" pitchFamily="34" charset="0"/>
              </a:rPr>
              <a:t>ei</a:t>
            </a:r>
            <a:r>
              <a:rPr lang="cs-CZ" dirty="0">
                <a:effectLst/>
                <a:latin typeface="Times New Roman" panose="02020603050405020304" pitchFamily="18" charset="0"/>
                <a:ea typeface="Calibri" panose="020F0502020204030204" pitchFamily="34" charset="0"/>
              </a:rPr>
              <a:t>na“), </a:t>
            </a:r>
          </a:p>
          <a:p>
            <a:pPr marL="514350" indent="-285750" algn="just">
              <a:lnSpc>
                <a:spcPct val="150000"/>
              </a:lnSpc>
            </a:pPr>
            <a:r>
              <a:rPr lang="cs-CZ" b="1" dirty="0">
                <a:effectLst/>
                <a:latin typeface="Times New Roman" panose="02020603050405020304" pitchFamily="18" charset="0"/>
                <a:ea typeface="Calibri" panose="020F0502020204030204" pitchFamily="34" charset="0"/>
              </a:rPr>
              <a:t>běhají </a:t>
            </a:r>
            <a:r>
              <a:rPr lang="cs-CZ" dirty="0">
                <a:effectLst/>
                <a:latin typeface="Times New Roman" panose="02020603050405020304" pitchFamily="18" charset="0"/>
                <a:ea typeface="Calibri" panose="020F0502020204030204" pitchFamily="34" charset="0"/>
              </a:rPr>
              <a:t>(lotyšsky „skraida“, litevsky „laksto“), </a:t>
            </a:r>
          </a:p>
          <a:p>
            <a:pPr marL="514350" indent="-285750" algn="just">
              <a:lnSpc>
                <a:spcPct val="150000"/>
              </a:lnSpc>
            </a:pPr>
            <a:r>
              <a:rPr lang="cs-CZ" b="1" dirty="0">
                <a:effectLst/>
                <a:latin typeface="Times New Roman" panose="02020603050405020304" pitchFamily="18" charset="0"/>
                <a:ea typeface="Calibri" panose="020F0502020204030204" pitchFamily="34" charset="0"/>
              </a:rPr>
              <a:t>jezdí na koni </a:t>
            </a:r>
            <a:r>
              <a:rPr lang="cs-CZ" dirty="0">
                <a:effectLst/>
                <a:latin typeface="Times New Roman" panose="02020603050405020304" pitchFamily="18" charset="0"/>
                <a:ea typeface="Calibri" panose="020F0502020204030204" pitchFamily="34" charset="0"/>
              </a:rPr>
              <a:t>(lotyšsky „jāj“, litvesky „</a:t>
            </a:r>
            <a:r>
              <a:rPr lang="lt-LT" dirty="0">
                <a:effectLst/>
                <a:latin typeface="Times New Roman" panose="02020603050405020304" pitchFamily="18" charset="0"/>
                <a:ea typeface="Calibri" panose="020F0502020204030204" pitchFamily="34" charset="0"/>
              </a:rPr>
              <a:t>jodinė</a:t>
            </a:r>
            <a:r>
              <a:rPr lang="cs-CZ" dirty="0">
                <a:effectLst/>
                <a:latin typeface="Times New Roman" panose="02020603050405020304" pitchFamily="18" charset="0"/>
                <a:ea typeface="Calibri" panose="020F0502020204030204" pitchFamily="34" charset="0"/>
              </a:rPr>
              <a:t>ja“), </a:t>
            </a:r>
          </a:p>
          <a:p>
            <a:pPr marL="514350" indent="-285750" algn="just">
              <a:lnSpc>
                <a:spcPct val="150000"/>
              </a:lnSpc>
            </a:pPr>
            <a:r>
              <a:rPr lang="cs-CZ" b="1" dirty="0">
                <a:effectLst/>
                <a:latin typeface="Times New Roman" panose="02020603050405020304" pitchFamily="18" charset="0"/>
                <a:ea typeface="Calibri" panose="020F0502020204030204" pitchFamily="34" charset="0"/>
              </a:rPr>
              <a:t>cestují</a:t>
            </a:r>
            <a:r>
              <a:rPr lang="cs-CZ" dirty="0">
                <a:effectLst/>
                <a:latin typeface="Times New Roman" panose="02020603050405020304" pitchFamily="18" charset="0"/>
                <a:ea typeface="Calibri" panose="020F0502020204030204" pitchFamily="34" charset="0"/>
              </a:rPr>
              <a:t> (lotyšsky „ceļo “, litevsky „</a:t>
            </a:r>
            <a:r>
              <a:rPr lang="lt-LT" dirty="0">
                <a:effectLst/>
                <a:latin typeface="Times New Roman" panose="02020603050405020304" pitchFamily="18" charset="0"/>
                <a:ea typeface="Calibri" panose="020F0502020204030204" pitchFamily="34" charset="0"/>
              </a:rPr>
              <a:t>keliauti</a:t>
            </a:r>
            <a:r>
              <a:rPr lang="cs-CZ" dirty="0">
                <a:effectLst/>
                <a:latin typeface="Times New Roman" panose="02020603050405020304" pitchFamily="18" charset="0"/>
                <a:ea typeface="Calibri" panose="020F0502020204030204" pitchFamily="34" charset="0"/>
              </a:rPr>
              <a:t>“, litevsky „vandravoja“), </a:t>
            </a:r>
          </a:p>
          <a:p>
            <a:pPr marL="514350" indent="-285750" algn="just">
              <a:lnSpc>
                <a:spcPct val="150000"/>
              </a:lnSpc>
            </a:pPr>
            <a:r>
              <a:rPr lang="cs-CZ" b="1" dirty="0">
                <a:effectLst/>
                <a:latin typeface="Times New Roman" panose="02020603050405020304" pitchFamily="18" charset="0"/>
                <a:ea typeface="Calibri" panose="020F0502020204030204" pitchFamily="34" charset="0"/>
              </a:rPr>
              <a:t>dívají se </a:t>
            </a:r>
            <a:r>
              <a:rPr lang="cs-CZ" dirty="0">
                <a:effectLst/>
                <a:latin typeface="Times New Roman" panose="02020603050405020304" pitchFamily="18" charset="0"/>
                <a:ea typeface="Calibri" panose="020F0502020204030204" pitchFamily="34" charset="0"/>
              </a:rPr>
              <a:t>(lotyšsky „skat</a:t>
            </a:r>
            <a:r>
              <a:rPr lang="lv-LV" dirty="0">
                <a:effectLst/>
                <a:latin typeface="Times New Roman" panose="02020603050405020304" pitchFamily="18" charset="0"/>
                <a:ea typeface="Calibri" panose="020F0502020204030204" pitchFamily="34" charset="0"/>
              </a:rPr>
              <a:t>ās</a:t>
            </a:r>
            <a:r>
              <a:rPr lang="cs-CZ" dirty="0">
                <a:effectLst/>
                <a:latin typeface="Times New Roman" panose="02020603050405020304" pitchFamily="18" charset="0"/>
                <a:ea typeface="Calibri" panose="020F0502020204030204" pitchFamily="34" charset="0"/>
              </a:rPr>
              <a:t>“, litevsky „</a:t>
            </a:r>
            <a:r>
              <a:rPr lang="lt-LT" dirty="0">
                <a:effectLst/>
                <a:latin typeface="Times New Roman" panose="02020603050405020304" pitchFamily="18" charset="0"/>
                <a:ea typeface="Calibri" panose="020F0502020204030204" pitchFamily="34" charset="0"/>
              </a:rPr>
              <a:t>žiūri</a:t>
            </a:r>
            <a:r>
              <a:rPr lang="cs-CZ" dirty="0">
                <a:effectLst/>
                <a:latin typeface="Times New Roman" panose="02020603050405020304" pitchFamily="18" charset="0"/>
                <a:ea typeface="Calibri" panose="020F0502020204030204" pitchFamily="34" charset="0"/>
              </a:rPr>
              <a:t>“)</a:t>
            </a:r>
            <a:r>
              <a:rPr lang="lv-LV" dirty="0">
                <a:effectLst/>
                <a:latin typeface="Times New Roman" panose="02020603050405020304" pitchFamily="18" charset="0"/>
                <a:ea typeface="Calibri" panose="020F0502020204030204" pitchFamily="34" charset="0"/>
              </a:rPr>
              <a:t>.</a:t>
            </a:r>
            <a:endParaRPr lang="cs-CZ"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2387101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Parcel</Template>
  <TotalTime>615</TotalTime>
  <Words>1619</Words>
  <Application>Microsoft Office PowerPoint</Application>
  <PresentationFormat>Widescreen</PresentationFormat>
  <Paragraphs>77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Gill Sans MT</vt:lpstr>
      <vt:lpstr>Symbol</vt:lpstr>
      <vt:lpstr>Times New Roman</vt:lpstr>
      <vt:lpstr>Parcel</vt:lpstr>
      <vt:lpstr>Reprezentace světa v lotyšských a litevských pohádkách </vt:lpstr>
      <vt:lpstr>předmět VÝZKUMU</vt:lpstr>
      <vt:lpstr>Ekvivalenty českého slova „Svět“</vt:lpstr>
      <vt:lpstr>Hrdinové lotyšských a litevských pohádek</vt:lpstr>
      <vt:lpstr>Časové ZAŘAZENÍ</vt:lpstr>
      <vt:lpstr>ZMĚNA SOUČASNÉHO STAVU VĚCÍ</vt:lpstr>
      <vt:lpstr>Jaký je svět?</vt:lpstr>
      <vt:lpstr>Jak se hrdinům žije na tomto světě?</vt:lpstr>
      <vt:lpstr> činnosti, které hrdinové nejčastěji vykonávají:</vt:lpstr>
      <vt:lpstr>KOMPLEXNOST světa</vt:lpstr>
      <vt:lpstr>Informace o jiných národech žijích na tomto světě</vt:lpstr>
      <vt:lpstr>Představy o smrti a POSMRTNÉM ŽIVOTĚ</vt:lpstr>
      <vt:lpstr>Konec světa</vt:lpstr>
      <vt:lpstr>Slovo „svět“ ve slovních spojeních poukazujících na výjimečnost něčeho nebo někoho </vt:lpstr>
      <vt:lpstr>frazeologismy obsahující slovo „svět“</vt:lpstr>
      <vt:lpstr>závěry</vt:lpstr>
      <vt:lpstr>Zdroje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Inese Pintāne</dc:creator>
  <cp:lastModifiedBy>inese</cp:lastModifiedBy>
  <cp:revision>129</cp:revision>
  <dcterms:created xsi:type="dcterms:W3CDTF">2023-11-18T08:32:23Z</dcterms:created>
  <dcterms:modified xsi:type="dcterms:W3CDTF">2023-11-28T10:01:45Z</dcterms:modified>
</cp:coreProperties>
</file>