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if80pzpBTdcpJ7mZdIqegIkOLzN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rena Vaňková" initials="IV" lastIdx="1" clrIdx="0">
    <p:extLst>
      <p:ext uri="{19B8F6BF-5375-455C-9EA6-DF929625EA0E}">
        <p15:presenceInfo xmlns:p15="http://schemas.microsoft.com/office/powerpoint/2012/main" userId="3796d2b8a11a63d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11-09T22:04:46.233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7" name="Google Shape;13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3" name="Google Shape;14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Je hrozba a výhrůžka totéž? Držet jednotné označení</a:t>
            </a:r>
            <a:endParaRPr dirty="0"/>
          </a:p>
        </p:txBody>
      </p:sp>
      <p:sp>
        <p:nvSpPr>
          <p:cNvPr id="149" name="Google Shape;14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od</a:t>
            </a:r>
            <a:endParaRPr dirty="0"/>
          </a:p>
        </p:txBody>
      </p:sp>
      <p:sp>
        <p:nvSpPr>
          <p:cNvPr id="161" name="Google Shape;1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Ohrožení … od jména</a:t>
            </a:r>
            <a:endParaRPr dirty="0"/>
          </a:p>
        </p:txBody>
      </p:sp>
      <p:sp>
        <p:nvSpPr>
          <p:cNvPr id="131" name="Google Shape;13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и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і вертикальни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ий заголовок і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Назва та вміст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Назва розділу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’єкти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рівняння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Лише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и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міст і підпис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і підпис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 descr="Low Angle View Of Clouds In Sky"/>
          <p:cNvPicPr preferRelativeResize="0"/>
          <p:nvPr/>
        </p:nvPicPr>
        <p:blipFill rotWithShape="1">
          <a:blip r:embed="rId3">
            <a:alphaModFix/>
          </a:blip>
          <a:srcRect t="5715" b="10016"/>
          <a:stretch/>
        </p:blipFill>
        <p:spPr>
          <a:xfrm>
            <a:off x="-1" y="10"/>
            <a:ext cx="1219200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647700" y="909504"/>
            <a:ext cx="5448300" cy="34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uk-UA"/>
              <a:t>Sémantika a pragmatika politického diskurzu</a:t>
            </a:r>
            <a:endParaRPr/>
          </a:p>
        </p:txBody>
      </p:sp>
      <p:sp>
        <p:nvSpPr>
          <p:cNvPr id="86" name="Google Shape;86;p1"/>
          <p:cNvSpPr txBox="1">
            <a:spLocks noGrp="1"/>
          </p:cNvSpPr>
          <p:nvPr>
            <p:ph type="subTitle" idx="1"/>
          </p:nvPr>
        </p:nvSpPr>
        <p:spPr>
          <a:xfrm>
            <a:off x="647700" y="4793225"/>
            <a:ext cx="5448300" cy="141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5483"/>
              <a:buFont typeface="Arial"/>
              <a:buNone/>
            </a:pPr>
            <a:r>
              <a:rPr lang="uk-UA" sz="3100" dirty="0">
                <a:solidFill>
                  <a:schemeClr val="bg1"/>
                </a:solidFill>
              </a:rPr>
              <a:t>Gal</a:t>
            </a:r>
            <a:r>
              <a:rPr lang="cs-CZ" sz="3100" dirty="0">
                <a:solidFill>
                  <a:schemeClr val="bg1"/>
                </a:solidFill>
              </a:rPr>
              <a:t>i</a:t>
            </a:r>
            <a:r>
              <a:rPr lang="uk-UA" sz="3100" dirty="0">
                <a:solidFill>
                  <a:schemeClr val="bg1"/>
                </a:solidFill>
              </a:rPr>
              <a:t>na </a:t>
            </a:r>
            <a:r>
              <a:rPr lang="uk-UA" sz="3100" dirty="0">
                <a:solidFill>
                  <a:srgbClr val="FFFFFF"/>
                </a:solidFill>
              </a:rPr>
              <a:t>Javorská</a:t>
            </a:r>
            <a:endParaRPr sz="3100" dirty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5483"/>
              <a:buNone/>
            </a:pPr>
            <a:r>
              <a:rPr lang="uk-UA" sz="3100" dirty="0">
                <a:solidFill>
                  <a:srgbClr val="FFFFFF"/>
                </a:solidFill>
              </a:rPr>
              <a:t>Kyjev</a:t>
            </a:r>
            <a:endParaRPr sz="3100" dirty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5483"/>
              <a:buNone/>
            </a:pPr>
            <a:r>
              <a:rPr lang="uk-UA" sz="3100" dirty="0">
                <a:solidFill>
                  <a:srgbClr val="FFFFFF"/>
                </a:solidFill>
              </a:rPr>
              <a:t>Národní institut pro strategická studia</a:t>
            </a:r>
            <a:endParaRPr sz="3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uk-UA"/>
              <a:t>Slib jako výhrůžka</a:t>
            </a:r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105746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dirty="0"/>
              <a:t>V politickém diskurzu nepřítele se to, co vypadá jako slib, stává hrozbou. Například Putinův slib na briefingu v Almaty (14. října 2022) zastavit masivní ostřelování Ukrajiny s cynickým vysvětlením důvodu  — «в цьому вже не бачу потреби» (</a:t>
            </a:r>
            <a:r>
              <a:rPr lang="uk-UA" dirty="0">
                <a:solidFill>
                  <a:srgbClr val="999999"/>
                </a:solidFill>
              </a:rPr>
              <a:t>česky </a:t>
            </a:r>
            <a:r>
              <a:rPr lang="uk-UA" i="1" dirty="0">
                <a:solidFill>
                  <a:srgbClr val="999999"/>
                </a:solidFill>
              </a:rPr>
              <a:t>už v tom nevidím potřebu</a:t>
            </a:r>
            <a:r>
              <a:rPr lang="uk-UA" dirty="0"/>
              <a:t>)  — bylo vlastně výhrůžkou pokračování masivního ostřelování civilních cílů, téměř okamžitě provedených. </a:t>
            </a:r>
            <a:endParaRPr dirty="0"/>
          </a:p>
          <a:p>
            <a:pPr marL="228600" lvl="0" indent="-228600">
              <a:buSzPts val="2800"/>
            </a:pPr>
            <a:r>
              <a:rPr lang="uk-UA" dirty="0"/>
              <a:t>Žonglování se sliby a výhrůžkami </a:t>
            </a:r>
            <a:r>
              <a:rPr lang="cs-CZ" dirty="0"/>
              <a:t>ve </a:t>
            </a:r>
            <a:r>
              <a:rPr lang="cs-CZ" dirty="0">
                <a:solidFill>
                  <a:schemeClr val="tx1"/>
                </a:solidFill>
              </a:rPr>
              <a:t>vztahu k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/>
              <a:t>nepřítel</a:t>
            </a:r>
            <a:r>
              <a:rPr lang="cs-CZ" dirty="0"/>
              <a:t>i </a:t>
            </a:r>
            <a:r>
              <a:rPr lang="uk-UA" dirty="0"/>
              <a:t>otevírá možnost </a:t>
            </a:r>
            <a:r>
              <a:rPr lang="uk-UA" dirty="0">
                <a:solidFill>
                  <a:schemeClr val="tx1"/>
                </a:solidFill>
              </a:rPr>
              <a:t>manipulace</a:t>
            </a:r>
            <a:r>
              <a:rPr lang="cs-CZ" dirty="0">
                <a:solidFill>
                  <a:schemeClr val="tx1"/>
                </a:solidFill>
              </a:rPr>
              <a:t> z důvodu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/>
              <a:t>podobnosti jejich sémantické struktury</a:t>
            </a:r>
            <a:r>
              <a:rPr lang="cs-CZ" dirty="0"/>
              <a:t>.</a:t>
            </a: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uk-UA"/>
              <a:t>Selhání komunikace</a:t>
            </a:r>
            <a:endParaRPr/>
          </a:p>
        </p:txBody>
      </p:sp>
      <p:sp>
        <p:nvSpPr>
          <p:cNvPr id="146" name="Google Shape;146;p11"/>
          <p:cNvSpPr txBox="1">
            <a:spLocks noGrp="1"/>
          </p:cNvSpPr>
          <p:nvPr>
            <p:ph type="body" idx="1"/>
          </p:nvPr>
        </p:nvSpPr>
        <p:spPr>
          <a:xfrm>
            <a:off x="635001" y="1825625"/>
            <a:ext cx="11286066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41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uk-UA" sz="3000" dirty="0"/>
              <a:t>Plnění slibů je podmínkou úspěchu a udržení komunikace.</a:t>
            </a:r>
            <a:endParaRPr sz="3000" dirty="0"/>
          </a:p>
          <a:p>
            <a:pPr marL="228600" lvl="0" indent="-241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uk-UA" sz="3000" dirty="0"/>
              <a:t>Pokud se výhr</a:t>
            </a:r>
            <a:r>
              <a:rPr lang="cs-CZ" sz="3000" dirty="0"/>
              <a:t>ů</a:t>
            </a:r>
            <a:r>
              <a:rPr lang="uk-UA" sz="3000" dirty="0"/>
              <a:t>žka uskuteční, naopak způsobí poruchu komunikace.</a:t>
            </a:r>
            <a:endParaRPr sz="3000" dirty="0"/>
          </a:p>
          <a:p>
            <a:pPr marL="228600" lvl="0" indent="-304800" algn="l" rtl="0">
              <a:spcBef>
                <a:spcPts val="1000"/>
              </a:spcBef>
              <a:spcAft>
                <a:spcPts val="0"/>
              </a:spcAft>
              <a:buSzPts val="3000"/>
              <a:buChar char="•"/>
            </a:pPr>
            <a:r>
              <a:rPr lang="uk-UA" sz="3000" dirty="0"/>
              <a:t>Výhr</a:t>
            </a:r>
            <a:r>
              <a:rPr lang="cs-CZ" sz="3000" dirty="0"/>
              <a:t>ů</a:t>
            </a:r>
            <a:r>
              <a:rPr lang="uk-UA" sz="3000" dirty="0"/>
              <a:t>žka smrt</a:t>
            </a:r>
            <a:r>
              <a:rPr lang="cs-CZ" sz="3000" dirty="0"/>
              <a:t>í</a:t>
            </a:r>
            <a:r>
              <a:rPr lang="uk-UA" sz="3000" dirty="0"/>
              <a:t> – pokud </a:t>
            </a:r>
            <a:r>
              <a:rPr lang="cs-CZ" sz="3000" dirty="0"/>
              <a:t>je</a:t>
            </a:r>
            <a:r>
              <a:rPr lang="uk-UA" sz="3000" dirty="0"/>
              <a:t> </a:t>
            </a:r>
            <a:r>
              <a:rPr lang="cs-CZ" sz="3000" dirty="0">
                <a:solidFill>
                  <a:schemeClr val="tx1"/>
                </a:solidFill>
              </a:rPr>
              <a:t>uskutečněna</a:t>
            </a:r>
            <a:r>
              <a:rPr lang="uk-UA" sz="3000" dirty="0"/>
              <a:t> – </a:t>
            </a:r>
            <a:r>
              <a:rPr lang="cs-CZ" sz="3000" dirty="0"/>
              <a:t>to </a:t>
            </a:r>
            <a:r>
              <a:rPr lang="uk-UA" sz="3000" dirty="0"/>
              <a:t>demonstruje nejzřetelněji a nejbrutálněji, protože smrt adresáta komunikaci navždy přeruší.</a:t>
            </a:r>
            <a:endParaRPr sz="3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uk-UA" dirty="0"/>
              <a:t>Nátlak a zastrašování</a:t>
            </a:r>
            <a:endParaRPr dirty="0"/>
          </a:p>
        </p:txBody>
      </p:sp>
      <p:sp>
        <p:nvSpPr>
          <p:cNvPr id="152" name="Google Shape;152;p12"/>
          <p:cNvSpPr txBox="1">
            <a:spLocks noGrp="1"/>
          </p:cNvSpPr>
          <p:nvPr>
            <p:ph type="body" idx="1"/>
          </p:nvPr>
        </p:nvSpPr>
        <p:spPr>
          <a:xfrm>
            <a:off x="567267" y="1825625"/>
            <a:ext cx="11345333" cy="46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dirty="0"/>
              <a:t>Účelem </a:t>
            </a:r>
            <a:r>
              <a:rPr lang="cs-CZ" dirty="0">
                <a:solidFill>
                  <a:schemeClr val="tx1"/>
                </a:solidFill>
              </a:rPr>
              <a:t>výhrůžky</a:t>
            </a:r>
            <a:r>
              <a:rPr lang="uk-UA" dirty="0"/>
              <a:t> je: (1) vynutit si určité jednání a (2) zastrašit osobu, </a:t>
            </a:r>
            <a:r>
              <a:rPr lang="cs-CZ" dirty="0"/>
              <a:t>proti </a:t>
            </a:r>
            <a:r>
              <a:rPr lang="uk-UA" dirty="0"/>
              <a:t>které je výhružka namířen</a:t>
            </a:r>
            <a:r>
              <a:rPr lang="cs-CZ" dirty="0"/>
              <a:t>a</a:t>
            </a:r>
            <a:r>
              <a:rPr lang="uk-UA" dirty="0"/>
              <a:t>.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dirty="0"/>
              <a:t>Výhrůžky často obsahují podmínky/požadavky pro adresáta.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uk-UA" dirty="0"/>
              <a:t>Například: Він страшно розлютився. Репетував, як навіжений. Погрожував </a:t>
            </a:r>
            <a:r>
              <a:rPr lang="uk-UA" i="1" dirty="0"/>
              <a:t>убити мене, якщо я не конфіскую в неї дискету і не змушу її мовча</a:t>
            </a:r>
            <a:r>
              <a:rPr lang="uk-UA" dirty="0"/>
              <a:t>ти [příklad z korpusu ГРАК ]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uk-UA" dirty="0">
                <a:solidFill>
                  <a:srgbClr val="666666"/>
                </a:solidFill>
              </a:rPr>
              <a:t>česky Strašně se naštval. Zkoušel jako posedlý. Vyhrožoval, že mě </a:t>
            </a:r>
            <a:r>
              <a:rPr lang="uk-UA" i="1" dirty="0">
                <a:solidFill>
                  <a:srgbClr val="666666"/>
                </a:solidFill>
              </a:rPr>
              <a:t>zabije, pokud jí nezabavím disketu a neumlčím ji.</a:t>
            </a:r>
            <a:endParaRPr i="1" dirty="0">
              <a:solidFill>
                <a:srgbClr val="666666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dirty="0"/>
              <a:t>Často jsou podmínky ve vyhrožování formulovány jako zákaz určitého jednání, které by mělo být ukončeno, nebo naopak podněcování k jednání prospěšnému </a:t>
            </a:r>
            <a:r>
              <a:rPr lang="cs-CZ" dirty="0"/>
              <a:t>pro </a:t>
            </a:r>
            <a:r>
              <a:rPr lang="uk-UA" dirty="0"/>
              <a:t>to</a:t>
            </a:r>
            <a:r>
              <a:rPr lang="cs-CZ" dirty="0"/>
              <a:t>ho</a:t>
            </a:r>
            <a:r>
              <a:rPr lang="uk-UA" dirty="0"/>
              <a:t>, kdo vyhrožuje.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uk-UA"/>
              <a:t>Funkce maskování požadavků</a:t>
            </a:r>
            <a:endParaRPr/>
          </a:p>
        </p:txBody>
      </p:sp>
      <p:sp>
        <p:nvSpPr>
          <p:cNvPr id="158" name="Google Shape;158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dirty="0"/>
              <a:t>V kriminálním kontextu - (vyděračství, vydírání, vyhrožování fyzickým násilím atd.) - plní požadavky ve vyhrožování dekorativní, maskovací funkci.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dirty="0"/>
              <a:t>Ten, kdo vyhrožuje a klade podmínky, nemá ve skutečnosti zájem </a:t>
            </a:r>
            <a:r>
              <a:rPr lang="cs-CZ" dirty="0"/>
              <a:t>hrozbu</a:t>
            </a:r>
            <a:r>
              <a:rPr lang="uk-UA" dirty="0"/>
              <a:t> </a:t>
            </a:r>
            <a:r>
              <a:rPr lang="cs-CZ" dirty="0"/>
              <a:t>s</a:t>
            </a:r>
            <a:r>
              <a:rPr lang="uk-UA" dirty="0"/>
              <a:t>plnit.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dirty="0"/>
              <a:t>Stejně tak podmínky v politických hrozbách Ruské federace </a:t>
            </a:r>
            <a:r>
              <a:rPr lang="cs-CZ" dirty="0"/>
              <a:t>podporují </a:t>
            </a:r>
            <a:r>
              <a:rPr lang="uk-UA" dirty="0"/>
              <a:t>pouze nátlak a zastrašování a nakonec i obecný nárok na autoritativní dominanci.</a:t>
            </a: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"/>
          <p:cNvSpPr txBox="1">
            <a:spLocks noGrp="1"/>
          </p:cNvSpPr>
          <p:nvPr>
            <p:ph type="title"/>
          </p:nvPr>
        </p:nvSpPr>
        <p:spPr>
          <a:xfrm>
            <a:off x="685799" y="365126"/>
            <a:ext cx="11396133" cy="97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uk-UA" dirty="0">
                <a:solidFill>
                  <a:schemeClr val="tx1"/>
                </a:solidFill>
              </a:rPr>
              <a:t>Vydírání</a:t>
            </a:r>
            <a:r>
              <a:rPr lang="uk-UA" dirty="0"/>
              <a:t> funguje, když adresát na hrozbu reaguje</a:t>
            </a:r>
            <a:endParaRPr dirty="0"/>
          </a:p>
        </p:txBody>
      </p:sp>
      <p:sp>
        <p:nvSpPr>
          <p:cNvPr id="164" name="Google Shape;164;p14"/>
          <p:cNvSpPr txBox="1">
            <a:spLocks noGrp="1"/>
          </p:cNvSpPr>
          <p:nvPr>
            <p:ph type="body" idx="1"/>
          </p:nvPr>
        </p:nvSpPr>
        <p:spPr>
          <a:xfrm>
            <a:off x="372533" y="1524000"/>
            <a:ext cx="11650134" cy="4876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4193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dirty="0"/>
              <a:t>Ruská podmínka odmítnutí vstupu Ukrajiny do NATO se ukázala jako falešná, ruská agrese nezávisela na jejím splnění či nesplnění.</a:t>
            </a:r>
            <a:endParaRPr dirty="0"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dirty="0"/>
              <a:t> Jako iluzorní se ukázalo i Putinovo ultimátum Spojeným statům a členům NATO s požadavkem zastavit rozšiřování NATO a vrátit hranice NATO </a:t>
            </a:r>
            <a:r>
              <a:rPr lang="cs-CZ" dirty="0">
                <a:solidFill>
                  <a:schemeClr val="tx1"/>
                </a:solidFill>
              </a:rPr>
              <a:t>do</a:t>
            </a:r>
            <a:r>
              <a:rPr lang="uk-UA" dirty="0"/>
              <a:t> roku 1997 (před rozsáhlou invazi na Ukrajinu).</a:t>
            </a:r>
            <a:endParaRPr dirty="0"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dirty="0"/>
              <a:t>Následně Aliance podpořila žádosti Švédska a Finska o vstup do Aliance, tedy pokračovala v politice expanze na hranicích Ruské federace, což v Rusku nevyvolalo odpor. </a:t>
            </a:r>
            <a:endParaRPr dirty="0"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dirty="0"/>
              <a:t>Tyto skutečnosti potvrzují maskovací funkci požadavků v politických hrozbách a jejich podobnost s kriminálními hrozbami. Obava z jaderných zbraní Ruské federace je však na místě.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5"/>
          <p:cNvSpPr txBox="1">
            <a:spLocks noGrp="1"/>
          </p:cNvSpPr>
          <p:nvPr>
            <p:ph type="title"/>
          </p:nvPr>
        </p:nvSpPr>
        <p:spPr>
          <a:xfrm>
            <a:off x="982132" y="365126"/>
            <a:ext cx="10371667" cy="769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uk-UA" dirty="0"/>
              <a:t>Literatura</a:t>
            </a:r>
            <a:endParaRPr dirty="0"/>
          </a:p>
        </p:txBody>
      </p:sp>
      <p:sp>
        <p:nvSpPr>
          <p:cNvPr id="170" name="Google Shape;170;p15"/>
          <p:cNvSpPr txBox="1">
            <a:spLocks noGrp="1"/>
          </p:cNvSpPr>
          <p:nvPr>
            <p:ph type="body" idx="1"/>
          </p:nvPr>
        </p:nvSpPr>
        <p:spPr>
          <a:xfrm>
            <a:off x="821267" y="1295400"/>
            <a:ext cx="10532533" cy="5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4232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16"/>
              <a:buChar char="•"/>
            </a:pPr>
            <a:r>
              <a:rPr lang="uk-UA" sz="3016" dirty="0"/>
              <a:t>Парахонський, Б.О., Яворська, Г.М. (2022). Породження війни з безсилля миру: смислова логіка війни. </a:t>
            </a:r>
            <a:r>
              <a:rPr lang="uk-UA" sz="3016" i="1" dirty="0"/>
              <a:t>Стратегічна панорама.</a:t>
            </a:r>
            <a:r>
              <a:rPr lang="uk-UA" sz="3016" dirty="0"/>
              <a:t> Спец. випуск. С.12 –22. </a:t>
            </a:r>
            <a:endParaRPr sz="3016" dirty="0"/>
          </a:p>
          <a:p>
            <a:pPr marL="228600" lvl="0" indent="-24232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16"/>
              <a:buChar char="•"/>
            </a:pPr>
            <a:r>
              <a:rPr lang="uk-UA" sz="3016" dirty="0"/>
              <a:t>Яворська Г.М. (2023). Політичний дискурс і теорія мовних дій: обіцянки та погрози (до проблеми колективних інтенцій) Збірник на честь О.С.Мельничука, Інститут мовознавства НАН України, с. 186-206 (forthcoming)</a:t>
            </a:r>
            <a:endParaRPr sz="3016" dirty="0"/>
          </a:p>
          <a:p>
            <a:pPr marL="228600" lvl="0" indent="-24232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16"/>
              <a:buChar char="•"/>
            </a:pPr>
            <a:r>
              <a:rPr lang="uk-UA" sz="3016" dirty="0"/>
              <a:t>Searle, John R. et al. Speech act theory and pragmatics. Springer. 1980. </a:t>
            </a:r>
            <a:endParaRPr sz="3016" dirty="0"/>
          </a:p>
          <a:p>
            <a:pPr marL="228600" lvl="0" indent="-24232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16"/>
              <a:buChar char="•"/>
            </a:pPr>
            <a:r>
              <a:rPr lang="uk-UA" sz="3016" dirty="0"/>
              <a:t>Blanco A. Promises, threats, and the foundations of Speech Act Theory. </a:t>
            </a:r>
            <a:r>
              <a:rPr lang="uk-UA" sz="3016" i="1" dirty="0"/>
              <a:t>Pragmatics</a:t>
            </a:r>
            <a:r>
              <a:rPr lang="uk-UA" sz="3016" dirty="0"/>
              <a:t> 20(2).2010. 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uk-UA"/>
              <a:t>Literatura</a:t>
            </a:r>
            <a:endParaRPr/>
          </a:p>
        </p:txBody>
      </p:sp>
      <p:sp>
        <p:nvSpPr>
          <p:cNvPr id="176" name="Google Shape;176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/>
              <a:t>Christensen T. K. Indirect threats as an illegal speech act. </a:t>
            </a:r>
            <a:r>
              <a:rPr lang="uk-UA" i="1"/>
              <a:t>The Sign of the V – Papers in Honour of Sten Vikner. </a:t>
            </a:r>
            <a:r>
              <a:rPr lang="uk-UA"/>
              <a:t>2019.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/>
              <a:t>Harris D. W., McKinney R. Speech-Act Theory: Social and Political Applications. </a:t>
            </a:r>
            <a:r>
              <a:rPr lang="uk-UA" i="1"/>
              <a:t>The Routledge Handbook of Social and Political Philosophy of Language. </a:t>
            </a:r>
            <a:r>
              <a:rPr lang="uk-UA"/>
              <a:t>New York: Routledge. 2021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/>
              <a:t>Г. Яворська ПЕРЕМОГА УКРАЇНИ, ПОРАЗКА МОСКВИ:ЧИ ПОТРІБНІ ДОДАТКОВІ ОПЦІЇ? https://niss.gov.ua/news/statti/peremoha-ukrayiny-porazka-moskvy-chy-potribni-dodatkovi-optsiyi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78E7CC-4BF5-455A-8DEF-B991E8863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A0D7FE8-4AD0-4633-9D32-204B035B06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DĚKUJI!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uk-UA" sz="4000" dirty="0"/>
          </a:p>
          <a:p>
            <a:pPr marL="0" indent="0" algn="ctr">
              <a:buNone/>
            </a:pPr>
            <a:r>
              <a:rPr lang="uk-UA" sz="4000" dirty="0"/>
              <a:t>ДЯКУЮ!</a:t>
            </a:r>
          </a:p>
        </p:txBody>
      </p:sp>
    </p:spTree>
    <p:extLst>
      <p:ext uri="{BB962C8B-B14F-4D97-AF65-F5344CB8AC3E}">
        <p14:creationId xmlns:p14="http://schemas.microsoft.com/office/powerpoint/2010/main" val="3724416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uk-UA"/>
              <a:t>Úvod</a:t>
            </a:r>
            <a:endParaRPr/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dirty="0"/>
              <a:t>Rusko-ukrajinská válka konstruuje politický diskurz válečných odpůrců – Ukrajiny a Ruské federace.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dirty="0"/>
              <a:t>Diskurzivní praktiky zemí ve válce nebyly dříve studovány z hlediska sémantiky a pragmatiky.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dirty="0"/>
              <a:t>Projevy řečové konfrontace, které byly opakovaně předmětem podrobné analýzy (jazyk propagandy a manipulace, nenávistné projevy atd.), nejsou specifické </a:t>
            </a:r>
            <a:r>
              <a:rPr lang="cs-CZ" dirty="0">
                <a:solidFill>
                  <a:schemeClr val="tx1"/>
                </a:solidFill>
              </a:rPr>
              <a:t>jen</a:t>
            </a:r>
            <a:r>
              <a:rPr lang="cs-CZ" dirty="0"/>
              <a:t> </a:t>
            </a:r>
            <a:r>
              <a:rPr lang="uk-UA" dirty="0"/>
              <a:t>pro válečný diskurz.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dirty="0"/>
              <a:t>Válečný politický diskurs zahrnuje válku jako dimenzi komunikace a nastavuje perspektivu pro pochopení významu sdělení.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uk-UA"/>
              <a:t>Variabilita výkladů</a:t>
            </a:r>
            <a:endParaRPr/>
          </a:p>
        </p:txBody>
      </p:sp>
      <p:sp>
        <p:nvSpPr>
          <p:cNvPr id="98" name="Google Shape;98;p3"/>
          <p:cNvSpPr txBox="1">
            <a:spLocks noGrp="1"/>
          </p:cNvSpPr>
          <p:nvPr>
            <p:ph type="body" idx="1"/>
          </p:nvPr>
        </p:nvSpPr>
        <p:spPr>
          <a:xfrm>
            <a:off x="838200" y="1325700"/>
            <a:ext cx="10515600" cy="52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uk-UA"/>
              <a:t>Účastníci vojenského konfliktu: 1. Agresor (Rusko) 2. Předmět útoku (Ukrajina) 3. Partneři Ukrajiny 4. Konvenčně „neutrální“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uk-UA"/>
              <a:t>Kvalifikace rusko-ukrajinského konfliktu v závislosti na roli účastníka</a:t>
            </a:r>
            <a:endParaRPr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/>
              <a:t>Pro Ukrajinu - mezistátní rusko-ukrajinský konflikt vysoké intenzity za účasti pravidelných ozbrojených sil (válka)</a:t>
            </a:r>
            <a:endParaRPr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/>
              <a:t>Pro Ruskou federaci – „Speciální vojenská operace“, válka Ruské federace se Spojenými státy a NATO atd.</a:t>
            </a:r>
            <a:endParaRPr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/>
              <a:t>Pro mezinárodní společenství (partnery) - Nevyprovokovaná agrese Ruské federace proti Ukrajině</a:t>
            </a:r>
            <a:endParaRPr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/>
              <a:t>Pro „neutrální“ – odmítnutí označit Rusko za agresora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uk-UA"/>
              <a:t>NB! Subjekt určuje perspektivu vidění války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>
            <a:spLocks noGrp="1"/>
          </p:cNvSpPr>
          <p:nvPr>
            <p:ph type="title"/>
          </p:nvPr>
        </p:nvSpPr>
        <p:spPr>
          <a:xfrm>
            <a:off x="594883" y="500062"/>
            <a:ext cx="11410849" cy="1328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uk-UA" dirty="0"/>
              <a:t>Typy válečného diskurzu z ukrajinské perspektivy (vlastní, cizí, jiný)</a:t>
            </a:r>
            <a:endParaRPr dirty="0"/>
          </a:p>
        </p:txBody>
      </p:sp>
      <p:sp>
        <p:nvSpPr>
          <p:cNvPr id="104" name="Google Shape;104;p4"/>
          <p:cNvSpPr txBox="1">
            <a:spLocks noGrp="1"/>
          </p:cNvSpPr>
          <p:nvPr>
            <p:ph type="body" idx="1"/>
          </p:nvPr>
        </p:nvSpPr>
        <p:spPr>
          <a:xfrm>
            <a:off x="873525" y="2679300"/>
            <a:ext cx="10515600" cy="35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/>
              <a:t>Diskurz protivníka, nepřítele (CIZÍ)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/>
              <a:t>Diskurz "našich" (SVŮJ)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/>
              <a:t>Diskurz spojenců (JINÝ-SVŮJ)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/>
              <a:t>Diskurz zdánlivě neutrálních (JINÝ-CIZÍ)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uk-UA"/>
              <a:t>Paradoxy komunikace za války</a:t>
            </a:r>
            <a:endParaRPr/>
          </a:p>
        </p:txBody>
      </p:sp>
      <p:sp>
        <p:nvSpPr>
          <p:cNvPr id="110" name="Google Shape;110;p5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100666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 dirty="0"/>
              <a:t>N</a:t>
            </a:r>
            <a:r>
              <a:rPr lang="uk-UA" dirty="0"/>
              <a:t>ejméně problémů v komunikaci s nepřítelem (CIZÍ) - Ruská federace se netají záměrem zničit Ukrajinu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 dirty="0"/>
              <a:t>V</a:t>
            </a:r>
            <a:r>
              <a:rPr lang="uk-UA" dirty="0"/>
              <a:t>ětšina problémů v komunikaci s neutrálními (JINÝ/CIZÍ)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uk-UA" dirty="0"/>
              <a:t>Určité problémy v (ne)porozumění vznikají také v komunikaci s partnery (Putin’s war </a:t>
            </a:r>
            <a:r>
              <a:rPr lang="uk-UA" i="1" dirty="0"/>
              <a:t>vs</a:t>
            </a:r>
            <a:r>
              <a:rPr lang="uk-UA" dirty="0"/>
              <a:t> Russia’s war)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uk-UA" dirty="0"/>
              <a:t>Vnímání Putinova Ruska prizmatem bývalých vztahů se SSSR a racionálními očekáváními vytváří vážné kognitivní překážky</a:t>
            </a: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uk-UA"/>
              <a:t>Svět bez Ruska? (otázky v diskuzi)</a:t>
            </a:r>
            <a:endParaRPr/>
          </a:p>
        </p:txBody>
      </p:sp>
      <p:sp>
        <p:nvSpPr>
          <p:cNvPr id="116" name="Google Shape;116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228600" lvl="0" indent="-24193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i="1"/>
              <a:t>Jak ukončit rusko-ukrajinskou válku? </a:t>
            </a:r>
            <a:endParaRPr i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uk-UA"/>
              <a:t>Skutečným kamenem úrazu není ukrajinské vítězství a způsoby, jak toho dosáhnout, ale porážka Ruska.</a:t>
            </a:r>
            <a:endParaRPr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/>
              <a:t>Pokusit se představit si porážku Ruské federace se někdy jeví jako obtížný úkol, který podkopává tezi o vítězství Ukrajiny.</a:t>
            </a:r>
            <a:endParaRPr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/>
              <a:t>Za porážkou Ruské federace se rýsuje obraz zhroucení velké jaderné velmoci – tento strach přiživuje Rusko neustálým jaderným vydíráním.</a:t>
            </a:r>
            <a:endParaRPr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/>
              <a:t>Pokud Ukrajina prohraje, evropský a globální světový řád bude čelit nepředvídatelným následkům. Nejlépe to chápou země střední Evropy a pobaltské státy.</a:t>
            </a:r>
            <a:endParaRPr/>
          </a:p>
          <a:p>
            <a:pPr marL="228600" lvl="0" indent="-641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uk-UA"/>
              <a:t>Teorie řečových aktů (Speech Act Theory - SAT) – nástroj pro analýzu diskurzu</a:t>
            </a:r>
            <a:endParaRPr/>
          </a:p>
        </p:txBody>
      </p:sp>
      <p:sp>
        <p:nvSpPr>
          <p:cNvPr id="122" name="Google Shape;12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/>
              <a:t>SAT umožňuje uvažovat o specifikách diskurzivních aktů z hlediska dosažení či selhání komunikačních záměrů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/>
              <a:t>Politici a vlády, které utvářejí politický diskurz, jsou oprávněny činit politická rozhodnutí a dávat sílu jejich výrokům. Vyhlášení války je platné, když je učiněno politickým vůdcem. Jinak je to komedie nebo vtip.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/>
              <a:t>Oficiální vyhlášení válečného stavu okamžitě mění stav věcí, což dokládá důležitost </a:t>
            </a:r>
            <a:r>
              <a:rPr lang="uk-UA" b="1"/>
              <a:t>časového faktoru</a:t>
            </a:r>
            <a:r>
              <a:rPr lang="uk-UA"/>
              <a:t> ve fungování řečových aktů. U soudu okamžik, kdy Putin oznámil zahájení speciální vojenské operace, považován za okamžik, kdy začal mezinárodní zločin agrese.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uk-UA"/>
              <a:t>Výhrůžky, jaderné vydírání</a:t>
            </a:r>
            <a:endParaRPr/>
          </a:p>
        </p:txBody>
      </p:sp>
      <p:sp>
        <p:nvSpPr>
          <p:cNvPr id="128" name="Google Shape;128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dirty="0"/>
              <a:t>Kromě oznámení (deklarací) nejsou v politické činnosti ničím neobvyklým výhrůžky, i když ne každ</a:t>
            </a:r>
            <a:r>
              <a:rPr lang="cs-CZ" dirty="0"/>
              <a:t>á</a:t>
            </a:r>
            <a:r>
              <a:rPr lang="uk-UA" dirty="0"/>
              <a:t> z nich vede k okamžitému násilí.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dirty="0"/>
              <a:t>Každá výhrůžka užití</a:t>
            </a:r>
            <a:r>
              <a:rPr lang="cs-CZ" dirty="0"/>
              <a:t>m</a:t>
            </a:r>
            <a:r>
              <a:rPr lang="uk-UA" dirty="0"/>
              <a:t> násilí vydaná jménem politického vůdce však může přejít na úroveň fyzické akce. A právě tato funkce dělá výhrůžky efektivními a nebezpečnými.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dirty="0">
                <a:solidFill>
                  <a:schemeClr val="tx1"/>
                </a:solidFill>
              </a:rPr>
              <a:t>Výhr</a:t>
            </a:r>
            <a:r>
              <a:rPr lang="cs-CZ" dirty="0">
                <a:solidFill>
                  <a:schemeClr val="tx1"/>
                </a:solidFill>
              </a:rPr>
              <a:t>ů</a:t>
            </a:r>
            <a:r>
              <a:rPr lang="uk-UA" dirty="0">
                <a:solidFill>
                  <a:schemeClr val="tx1"/>
                </a:solidFill>
              </a:rPr>
              <a:t>žka použití</a:t>
            </a:r>
            <a:r>
              <a:rPr lang="cs-CZ" dirty="0">
                <a:solidFill>
                  <a:schemeClr val="tx1"/>
                </a:solidFill>
              </a:rPr>
              <a:t>m</a:t>
            </a:r>
            <a:r>
              <a:rPr lang="uk-UA" dirty="0">
                <a:solidFill>
                  <a:schemeClr val="tx1"/>
                </a:solidFill>
              </a:rPr>
              <a:t> jaderných zbraní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přicház</a:t>
            </a:r>
            <a:r>
              <a:rPr lang="cs-CZ" dirty="0" err="1">
                <a:solidFill>
                  <a:schemeClr val="tx1"/>
                </a:solidFill>
              </a:rPr>
              <a:t>ející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od vůdce </a:t>
            </a:r>
            <a:r>
              <a:rPr lang="uk-UA" dirty="0"/>
              <a:t>Ruské federace působí okamžitě a šíří strach a nejistotu ve světě. Aby vydírání fungovalo, je nutné, aby jeho subjekt měl nejen jadernou zbraň, ale také schopnost ji uvést do akce.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"/>
          <p:cNvSpPr txBox="1">
            <a:spLocks noGrp="1"/>
          </p:cNvSpPr>
          <p:nvPr>
            <p:ph type="title"/>
          </p:nvPr>
        </p:nvSpPr>
        <p:spPr>
          <a:xfrm>
            <a:off x="897467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uk-UA" dirty="0"/>
              <a:t>Holocaust a Mariupol</a:t>
            </a:r>
            <a:endParaRPr dirty="0"/>
          </a:p>
        </p:txBody>
      </p:sp>
      <p:sp>
        <p:nvSpPr>
          <p:cNvPr id="134" name="Google Shape;134;p9"/>
          <p:cNvSpPr txBox="1">
            <a:spLocks noGrp="1"/>
          </p:cNvSpPr>
          <p:nvPr>
            <p:ph type="body" idx="1"/>
          </p:nvPr>
        </p:nvSpPr>
        <p:spPr>
          <a:xfrm>
            <a:off x="855132" y="1439333"/>
            <a:ext cx="10727268" cy="4988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dirty="0"/>
              <a:t>Za normálních podmínek </a:t>
            </a:r>
            <a:r>
              <a:rPr lang="uk-UA" dirty="0">
                <a:solidFill>
                  <a:schemeClr val="tx1"/>
                </a:solidFill>
              </a:rPr>
              <a:t>přím</a:t>
            </a:r>
            <a:r>
              <a:rPr lang="cs-CZ" dirty="0">
                <a:solidFill>
                  <a:schemeClr val="tx1"/>
                </a:solidFill>
              </a:rPr>
              <a:t>á výhrůžka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/>
              <a:t>«</a:t>
            </a:r>
            <a:r>
              <a:rPr lang="uk-UA" i="1" dirty="0"/>
              <a:t>я тебе вб’ю!»</a:t>
            </a:r>
            <a:r>
              <a:rPr lang="uk-UA" dirty="0"/>
              <a:t> (česky </a:t>
            </a:r>
            <a:r>
              <a:rPr lang="uk-UA" i="1" dirty="0"/>
              <a:t>Zabiju tě!</a:t>
            </a:r>
            <a:r>
              <a:rPr lang="uk-UA" dirty="0"/>
              <a:t>) nejčastěji nemá takový význam, používá se metaforicky a v přátelském rozhovoru může být vnímán</a:t>
            </a:r>
            <a:r>
              <a:rPr lang="cs-CZ" dirty="0"/>
              <a:t>a</a:t>
            </a:r>
            <a:r>
              <a:rPr lang="uk-UA" dirty="0"/>
              <a:t> jako vtip.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 err="1"/>
              <a:t>Av</a:t>
            </a:r>
            <a:r>
              <a:rPr lang="uk-UA" dirty="0"/>
              <a:t>šak tato výhr</a:t>
            </a:r>
            <a:r>
              <a:rPr lang="cs-CZ" dirty="0"/>
              <a:t>ů</a:t>
            </a:r>
            <a:r>
              <a:rPr lang="uk-UA" dirty="0">
                <a:solidFill>
                  <a:schemeClr val="tx1"/>
                </a:solidFill>
              </a:rPr>
              <a:t>žka </a:t>
            </a:r>
            <a:r>
              <a:rPr lang="cs-CZ" dirty="0">
                <a:solidFill>
                  <a:schemeClr val="tx1"/>
                </a:solidFill>
              </a:rPr>
              <a:t>ze strany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/>
              <a:t>nepřítele je však doslovná.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dirty="0"/>
              <a:t>Rada od ženy, která přežila Holocaust  «- </a:t>
            </a:r>
            <a:r>
              <a:rPr lang="uk-UA" i="1" dirty="0"/>
              <a:t>вірте тим, хто говорить, що вб’ють вас!</a:t>
            </a:r>
            <a:r>
              <a:rPr lang="uk-UA" dirty="0"/>
              <a:t>» (</a:t>
            </a:r>
            <a:r>
              <a:rPr lang="uk-UA" dirty="0">
                <a:solidFill>
                  <a:srgbClr val="999999"/>
                </a:solidFill>
              </a:rPr>
              <a:t>česky v</a:t>
            </a:r>
            <a:r>
              <a:rPr lang="uk-UA" i="1" dirty="0">
                <a:solidFill>
                  <a:srgbClr val="999999"/>
                </a:solidFill>
              </a:rPr>
              <a:t>ěřte těm, kteří říkají, že tě zabijí!</a:t>
            </a:r>
            <a:r>
              <a:rPr lang="uk-UA" dirty="0"/>
              <a:t>) odráží příběh ukrajinského kněze z Mariupolu, který tam uprchl již během obléhání v roce 2022.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uk-UA" dirty="0"/>
              <a:t>«-</a:t>
            </a:r>
            <a:r>
              <a:rPr lang="uk-UA" i="1" dirty="0"/>
              <a:t>Не треба сподіватися, що російські солдати розумні люди і не вб’ють вас, ні, вони це зроблять, їм не можна довіряти!</a:t>
            </a:r>
            <a:r>
              <a:rPr lang="uk-UA" dirty="0"/>
              <a:t>» (</a:t>
            </a:r>
            <a:r>
              <a:rPr lang="uk-UA" dirty="0">
                <a:solidFill>
                  <a:srgbClr val="999999"/>
                </a:solidFill>
              </a:rPr>
              <a:t>česky </a:t>
            </a:r>
            <a:r>
              <a:rPr lang="uk-UA" i="1" dirty="0">
                <a:solidFill>
                  <a:srgbClr val="999999"/>
                </a:solidFill>
              </a:rPr>
              <a:t>Nedoufejte, že ruští vojáci jsou inteligentní lidé a nezabijí vás, ne, zabijí, nedá se jim věřit!</a:t>
            </a:r>
            <a:r>
              <a:rPr lang="uk-UA" dirty="0"/>
              <a:t>)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uk-UA" dirty="0"/>
              <a:t>Válečný diskurz se nerovná diskurzu míru.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1423</Words>
  <Application>Microsoft Office PowerPoint</Application>
  <PresentationFormat>Širokoúhlá obrazovka</PresentationFormat>
  <Paragraphs>87</Paragraphs>
  <Slides>17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Sémantika a pragmatika politického diskurzu</vt:lpstr>
      <vt:lpstr>Úvod</vt:lpstr>
      <vt:lpstr>Variabilita výkladů</vt:lpstr>
      <vt:lpstr>Typy válečného diskurzu z ukrajinské perspektivy (vlastní, cizí, jiný)</vt:lpstr>
      <vt:lpstr>Paradoxy komunikace za války</vt:lpstr>
      <vt:lpstr>Svět bez Ruska? (otázky v diskuzi)</vt:lpstr>
      <vt:lpstr>Teorie řečových aktů (Speech Act Theory - SAT) – nástroj pro analýzu diskurzu</vt:lpstr>
      <vt:lpstr>Výhrůžky, jaderné vydírání</vt:lpstr>
      <vt:lpstr>Holocaust a Mariupol</vt:lpstr>
      <vt:lpstr>Slib jako výhrůžka</vt:lpstr>
      <vt:lpstr>Selhání komunikace</vt:lpstr>
      <vt:lpstr>Nátlak a zastrašování</vt:lpstr>
      <vt:lpstr>Funkce maskování požadavků</vt:lpstr>
      <vt:lpstr>Vydírání funguje, když adresát na hrozbu reaguje</vt:lpstr>
      <vt:lpstr>Literatura</vt:lpstr>
      <vt:lpstr>Literatura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Sémantika a pragmatika politického diskurzu</dc:title>
  <dc:creator>Galina</dc:creator>
  <cp:lastModifiedBy>Lenovo Allinone</cp:lastModifiedBy>
  <cp:revision>10</cp:revision>
  <dcterms:created xsi:type="dcterms:W3CDTF">2023-07-13T19:33:44Z</dcterms:created>
  <dcterms:modified xsi:type="dcterms:W3CDTF">2023-11-27T13:41:20Z</dcterms:modified>
</cp:coreProperties>
</file>