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74" r:id="rId3"/>
    <p:sldId id="275" r:id="rId4"/>
    <p:sldId id="277" r:id="rId5"/>
    <p:sldId id="278" r:id="rId6"/>
    <p:sldId id="280" r:id="rId7"/>
    <p:sldId id="283" r:id="rId8"/>
    <p:sldId id="282" r:id="rId9"/>
    <p:sldId id="286" r:id="rId10"/>
    <p:sldId id="287" r:id="rId11"/>
    <p:sldId id="288" r:id="rId12"/>
    <p:sldId id="289" r:id="rId13"/>
    <p:sldId id="292" r:id="rId14"/>
    <p:sldId id="293" r:id="rId15"/>
    <p:sldId id="294" r:id="rId16"/>
    <p:sldId id="272"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p:restoredTop sz="9568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l-PL"/>
              <a:t>Kliknij, aby edytować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11/19/2023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l-PL"/>
              <a:t>Kliknij, aby edytować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11/19/2023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l-PL"/>
              <a:t>Kliknij, aby edytować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l-PL"/>
              <a:t>Kliknij, aby edytować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11/19/2023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l-PL"/>
              <a:t>Kliknij, aby edytować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11/19/2023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l-PL"/>
              <a:t>Kliknij, aby edytować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3132666"/>
            <a:ext cx="5311775"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132666"/>
            <a:ext cx="5334000"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l-PL"/>
              <a:t>Kliknij, aby edytować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11/19/2023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bwMode="auto">
          <a:xfrm>
            <a:off x="1371600" y="2318922"/>
            <a:ext cx="9771030" cy="79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269790" bIns="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eaLnBrk="1" fontAlgn="base" hangingPunct="1">
              <a:spcAft>
                <a:spcPct val="0"/>
              </a:spcAft>
              <a:buClrTx/>
              <a:buSzTx/>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pPr>
            <a:r>
              <a:rPr lang="cs-CZ" altLang="cs-CZ" sz="5400" b="1" kern="100" dirty="0">
                <a:latin typeface="Times New Roman" panose="02020603050405020304" pitchFamily="18" charset="0"/>
                <a:ea typeface="Times New Roman" panose="02020603050405020304" pitchFamily="18" charset="0"/>
                <a:cs typeface="Times New Roman" panose="02020603050405020304" pitchFamily="18" charset="0"/>
              </a:rPr>
              <a:t>Jazyková představivost </a:t>
            </a:r>
          </a:p>
        </p:txBody>
      </p:sp>
      <p:sp>
        <p:nvSpPr>
          <p:cNvPr id="5" name="Rectangle 2"/>
          <p:cNvSpPr>
            <a:spLocks noGrp="1" noChangeArrowheads="1"/>
          </p:cNvSpPr>
          <p:nvPr>
            <p:ph type="subTitle" idx="1"/>
          </p:nvPr>
        </p:nvSpPr>
        <p:spPr bwMode="auto">
          <a:xfrm>
            <a:off x="1395662" y="3615443"/>
            <a:ext cx="750770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269790" bIns="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R="0" lvl="0" eaLnBrk="1" fontAlgn="base" hangingPunct="1">
              <a:lnSpc>
                <a:spcPct val="140000"/>
              </a:lnSpc>
              <a:spcBef>
                <a:spcPts val="1000"/>
              </a:spcBef>
              <a:spcAft>
                <a:spcPct val="0"/>
              </a:spcAft>
              <a:buClrTx/>
              <a:buSzTx/>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pPr>
            <a:r>
              <a:rPr lang="cs-CZ" altLang="cs-CZ" sz="2500" b="1" kern="100" dirty="0">
                <a:latin typeface="Times New Roman" panose="02020603050405020304" pitchFamily="18" charset="0"/>
                <a:ea typeface="Times New Roman" panose="02020603050405020304" pitchFamily="18" charset="0"/>
                <a:cs typeface="Times New Roman" panose="02020603050405020304" pitchFamily="18" charset="0"/>
              </a:rPr>
              <a:t>mezi kolektivním a individuálním výkladem světa</a:t>
            </a: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6397625" algn="l"/>
                <a:tab pos="6980238" algn="l"/>
                <a:tab pos="7561263" algn="l"/>
                <a:tab pos="8143875" algn="l"/>
                <a:tab pos="8724900" algn="l"/>
                <a:tab pos="9305925" algn="l"/>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9630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1777255" y="889206"/>
            <a:ext cx="9728945" cy="104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fontAlgn="base">
              <a:spcAft>
                <a:spcPct val="0"/>
              </a:spcAft>
              <a:buClrTx/>
              <a:buSzTx/>
              <a:tabLst/>
            </a:pPr>
            <a:r>
              <a:rPr lang="cs-CZ" altLang="cs-CZ" sz="3600" dirty="0"/>
              <a:t>Fungování představivosti ve světle </a:t>
            </a:r>
            <a:br>
              <a:rPr lang="cs-CZ" altLang="cs-CZ" sz="3600" dirty="0"/>
            </a:br>
            <a:r>
              <a:rPr lang="cs-CZ" altLang="cs-CZ" sz="3600" dirty="0"/>
              <a:t>epistemických teorií uměleckého stylu </a:t>
            </a:r>
          </a:p>
        </p:txBody>
      </p:sp>
      <p:sp>
        <p:nvSpPr>
          <p:cNvPr id="5" name="Rectangle 2"/>
          <p:cNvSpPr>
            <a:spLocks noGrp="1" noChangeArrowheads="1"/>
          </p:cNvSpPr>
          <p:nvPr>
            <p:ph idx="1"/>
          </p:nvPr>
        </p:nvSpPr>
        <p:spPr bwMode="auto">
          <a:xfrm>
            <a:off x="387178" y="2364259"/>
            <a:ext cx="21803291" cy="378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Times New Roman" panose="02020603050405020304" pitchFamily="18" charset="0"/>
                <a:cs typeface="Times New Roman" panose="02020603050405020304" pitchFamily="18" charset="0"/>
              </a:rPr>
              <a:t>Umělecký styl je „styl nabízející příjemci originální, novou vizi světa; ta může vůbec </a:t>
            </a:r>
          </a:p>
          <a:p>
            <a:pPr marL="0" lvl="0" indent="0" eaLnBrk="0" fontAlgn="base" hangingPunct="0">
              <a:lnSpc>
                <a:spcPct val="100000"/>
              </a:lnSpc>
              <a:spcBef>
                <a:spcPct val="0"/>
              </a:spcBef>
              <a:spcAft>
                <a:spcPct val="0"/>
              </a:spcAft>
              <a:buNone/>
            </a:pPr>
            <a:r>
              <a:rPr lang="cs-CZ" altLang="cs-CZ" sz="2400" dirty="0">
                <a:latin typeface="Times New Roman" panose="02020603050405020304" pitchFamily="18" charset="0"/>
                <a:cs typeface="Times New Roman" panose="02020603050405020304" pitchFamily="18" charset="0"/>
              </a:rPr>
              <a:t>existovat, a být tedy příjemci zprostředkována jen díky tomu, že je mu předložen </a:t>
            </a:r>
          </a:p>
          <a:p>
            <a:pPr marL="0" lvl="0" indent="0" eaLnBrk="0" fontAlgn="base" hangingPunct="0">
              <a:lnSpc>
                <a:spcPct val="100000"/>
              </a:lnSpc>
              <a:spcBef>
                <a:spcPct val="0"/>
              </a:spcBef>
              <a:spcAft>
                <a:spcPct val="0"/>
              </a:spcAft>
              <a:buNone/>
            </a:pPr>
            <a:r>
              <a:rPr lang="cs-CZ" altLang="cs-CZ" sz="2400" dirty="0">
                <a:latin typeface="Times New Roman" panose="02020603050405020304" pitchFamily="18" charset="0"/>
                <a:cs typeface="Times New Roman" panose="02020603050405020304" pitchFamily="18" charset="0"/>
              </a:rPr>
              <a:t>nový způsob užití řeči, poutající k sobě pozornost“ [</a:t>
            </a:r>
            <a:r>
              <a:rPr lang="cs-CZ" altLang="cs-CZ" sz="2400" dirty="0" err="1">
                <a:latin typeface="Times New Roman" panose="02020603050405020304" pitchFamily="18" charset="0"/>
                <a:cs typeface="Times New Roman" panose="02020603050405020304" pitchFamily="18" charset="0"/>
              </a:rPr>
              <a:t>Handke</a:t>
            </a:r>
            <a:r>
              <a:rPr lang="cs-CZ" altLang="cs-CZ" sz="2400" dirty="0">
                <a:latin typeface="Times New Roman" panose="02020603050405020304" pitchFamily="18" charset="0"/>
                <a:cs typeface="Times New Roman" panose="02020603050405020304" pitchFamily="18" charset="0"/>
              </a:rPr>
              <a:t> 2001]</a:t>
            </a:r>
            <a:r>
              <a:rPr lang="pl-PL"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altLang="cs-CZ" sz="24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Times New Roman" panose="02020603050405020304" pitchFamily="18" charset="0"/>
                <a:cs typeface="Times New Roman" panose="02020603050405020304" pitchFamily="18" charset="0"/>
              </a:rPr>
              <a:t>„Systémové zákonitosti jazyka se projevují [...] jako konvence, která je nyní definována jako </a:t>
            </a: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Times New Roman" panose="02020603050405020304" pitchFamily="18" charset="0"/>
                <a:cs typeface="Times New Roman" panose="02020603050405020304" pitchFamily="18" charset="0"/>
              </a:rPr>
              <a:t>intersubjektivní vize světa odrážející se v jazyce. V procesu vývoje jazyka se stále opakuje </a:t>
            </a: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Times New Roman" panose="02020603050405020304" pitchFamily="18" charset="0"/>
                <a:cs typeface="Times New Roman" panose="02020603050405020304" pitchFamily="18" charset="0"/>
              </a:rPr>
              <a:t>stejný základní paradox: to, co je subjektivní, se s vývojem jazyka postupně objektivizuje, </a:t>
            </a:r>
          </a:p>
          <a:p>
            <a:pPr marL="0" indent="0" eaLnBrk="0" fontAlgn="base" hangingPunct="0">
              <a:lnSpc>
                <a:spcPct val="100000"/>
              </a:lnSpc>
              <a:spcBef>
                <a:spcPct val="0"/>
              </a:spcBef>
              <a:spcAft>
                <a:spcPct val="0"/>
              </a:spcAft>
              <a:buNone/>
            </a:pPr>
            <a:r>
              <a:rPr lang="cs-CZ" altLang="cs-CZ" sz="2400" dirty="0">
                <a:latin typeface="Times New Roman" panose="02020603050405020304" pitchFamily="18" charset="0"/>
                <a:cs typeface="Times New Roman" panose="02020603050405020304" pitchFamily="18" charset="0"/>
              </a:rPr>
              <a:t>a to nutí uživatele volit konvenční prostředky: subjekt jako individuální entita mizí, aby se </a:t>
            </a:r>
          </a:p>
          <a:p>
            <a:pPr marL="0" indent="0" eaLnBrk="0" fontAlgn="base" hangingPunct="0">
              <a:lnSpc>
                <a:spcPct val="100000"/>
              </a:lnSpc>
              <a:spcBef>
                <a:spcPct val="0"/>
              </a:spcBef>
              <a:spcAft>
                <a:spcPct val="0"/>
              </a:spcAft>
              <a:buNone/>
            </a:pPr>
            <a:r>
              <a:rPr lang="cs-CZ" altLang="cs-CZ" sz="2400" dirty="0">
                <a:latin typeface="Times New Roman" panose="02020603050405020304" pitchFamily="18" charset="0"/>
                <a:cs typeface="Times New Roman" panose="02020603050405020304" pitchFamily="18" charset="0"/>
              </a:rPr>
              <a:t>znovu odhalil v důsledku porušení konvence, tj. dokončení aktu jazykové tvorby (kreativity)“</a:t>
            </a: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2400" dirty="0">
                <a:latin typeface="Times New Roman" panose="02020603050405020304" pitchFamily="18" charset="0"/>
                <a:cs typeface="Times New Roman" panose="02020603050405020304" pitchFamily="18" charset="0"/>
              </a:rPr>
              <a:t>[</a:t>
            </a:r>
            <a:r>
              <a:rPr lang="cs-CZ" altLang="cs-CZ" sz="2400" dirty="0" err="1">
                <a:latin typeface="Times New Roman" panose="02020603050405020304" pitchFamily="18" charset="0"/>
                <a:cs typeface="Times New Roman" panose="02020603050405020304" pitchFamily="18" charset="0"/>
              </a:rPr>
              <a:t>Tabakowska</a:t>
            </a:r>
            <a:r>
              <a:rPr lang="cs-CZ" altLang="cs-CZ" sz="2400" dirty="0">
                <a:latin typeface="Times New Roman" panose="02020603050405020304" pitchFamily="18" charset="0"/>
                <a:cs typeface="Times New Roman" panose="02020603050405020304" pitchFamily="18" charset="0"/>
              </a:rPr>
              <a:t> 2008].</a:t>
            </a:r>
          </a:p>
        </p:txBody>
      </p:sp>
    </p:spTree>
    <p:extLst>
      <p:ext uri="{BB962C8B-B14F-4D97-AF65-F5344CB8AC3E}">
        <p14:creationId xmlns:p14="http://schemas.microsoft.com/office/powerpoint/2010/main" val="105930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2021305" y="747529"/>
            <a:ext cx="9392653" cy="104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fontAlgn="base">
              <a:spcAft>
                <a:spcPct val="0"/>
              </a:spcAft>
            </a:pPr>
            <a:r>
              <a:rPr lang="cs-CZ" altLang="cs-CZ" sz="3600" dirty="0"/>
              <a:t>Fungování představivosti ve světle teorie konceptuální integrace </a:t>
            </a:r>
          </a:p>
        </p:txBody>
      </p:sp>
      <p:sp>
        <p:nvSpPr>
          <p:cNvPr id="5" name="Rectangle 2"/>
          <p:cNvSpPr>
            <a:spLocks noGrp="1" noChangeArrowheads="1"/>
          </p:cNvSpPr>
          <p:nvPr>
            <p:ph idx="1"/>
          </p:nvPr>
        </p:nvSpPr>
        <p:spPr bwMode="auto">
          <a:xfrm>
            <a:off x="247135" y="2529016"/>
            <a:ext cx="19409114" cy="3741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cs-CZ" sz="2400" dirty="0">
                <a:latin typeface="Times New Roman" panose="02020603050405020304" pitchFamily="18" charset="0"/>
                <a:cs typeface="Times New Roman" panose="02020603050405020304" pitchFamily="18" charset="0"/>
              </a:rPr>
              <a:t>„Operace identifikace, integrace a imaginace (představivosti) [jsou] při nalézání významu </a:t>
            </a:r>
          </a:p>
          <a:p>
            <a:pPr marL="0" indent="0" eaLnBrk="0" fontAlgn="base" hangingPunct="0">
              <a:lnSpc>
                <a:spcPct val="100000"/>
              </a:lnSpc>
              <a:spcBef>
                <a:spcPct val="0"/>
              </a:spcBef>
              <a:spcAft>
                <a:spcPct val="0"/>
              </a:spcAft>
              <a:buNone/>
            </a:pPr>
            <a:r>
              <a:rPr lang="cs-CZ" sz="2400" dirty="0">
                <a:latin typeface="Times New Roman" panose="02020603050405020304" pitchFamily="18" charset="0"/>
                <a:cs typeface="Times New Roman" panose="02020603050405020304" pitchFamily="18" charset="0"/>
              </a:rPr>
              <a:t>klíčové. Hodnota i těch nejjednodušších forem spočívá v tom, že spouštějí v mysli, která </a:t>
            </a:r>
          </a:p>
          <a:p>
            <a:pPr marL="0" indent="0" eaLnBrk="0" fontAlgn="base" hangingPunct="0">
              <a:lnSpc>
                <a:spcPct val="100000"/>
              </a:lnSpc>
              <a:spcBef>
                <a:spcPct val="0"/>
              </a:spcBef>
              <a:spcAft>
                <a:spcPct val="0"/>
              </a:spcAft>
              <a:buNone/>
            </a:pPr>
            <a:r>
              <a:rPr lang="cs-CZ" sz="2400" dirty="0">
                <a:latin typeface="Times New Roman" panose="02020603050405020304" pitchFamily="18" charset="0"/>
                <a:cs typeface="Times New Roman" panose="02020603050405020304" pitchFamily="18" charset="0"/>
              </a:rPr>
              <a:t>využívá představivosti, složitý a dynamický proces. [T]</a:t>
            </a:r>
            <a:r>
              <a:rPr lang="cs-CZ" sz="2400" dirty="0" err="1">
                <a:latin typeface="Times New Roman" panose="02020603050405020304" pitchFamily="18" charset="0"/>
                <a:cs typeface="Times New Roman" panose="02020603050405020304" pitchFamily="18" charset="0"/>
              </a:rPr>
              <a:t>yto</a:t>
            </a:r>
            <a:r>
              <a:rPr lang="cs-CZ" sz="2400" dirty="0">
                <a:latin typeface="Times New Roman" panose="02020603050405020304" pitchFamily="18" charset="0"/>
                <a:cs typeface="Times New Roman" panose="02020603050405020304" pitchFamily="18" charset="0"/>
              </a:rPr>
              <a:t> základní operace jsou jádrem </a:t>
            </a:r>
          </a:p>
          <a:p>
            <a:pPr marL="0" indent="0" eaLnBrk="0" fontAlgn="base" hangingPunct="0">
              <a:lnSpc>
                <a:spcPct val="100000"/>
              </a:lnSpc>
              <a:spcBef>
                <a:spcPct val="0"/>
              </a:spcBef>
              <a:spcAft>
                <a:spcPct val="0"/>
              </a:spcAft>
              <a:buNone/>
            </a:pPr>
            <a:r>
              <a:rPr lang="cs-CZ" sz="2400" dirty="0">
                <a:latin typeface="Times New Roman" panose="02020603050405020304" pitchFamily="18" charset="0"/>
                <a:cs typeface="Times New Roman" panose="02020603050405020304" pitchFamily="18" charset="0"/>
              </a:rPr>
              <a:t>každodenního významu i výjimečné lidské kreativity“ [</a:t>
            </a:r>
            <a:r>
              <a:rPr lang="cs-CZ" sz="2400" dirty="0" err="1">
                <a:latin typeface="Times New Roman" panose="02020603050405020304" pitchFamily="18" charset="0"/>
                <a:cs typeface="Times New Roman" panose="02020603050405020304" pitchFamily="18" charset="0"/>
              </a:rPr>
              <a:t>Fauconnier</a:t>
            </a:r>
            <a:r>
              <a:rPr lang="cs-CZ" sz="2400" dirty="0">
                <a:latin typeface="Times New Roman" panose="02020603050405020304" pitchFamily="18" charset="0"/>
                <a:cs typeface="Times New Roman" panose="02020603050405020304" pitchFamily="18" charset="0"/>
              </a:rPr>
              <a:t>, Turner 2019: 7–8].</a:t>
            </a:r>
          </a:p>
          <a:p>
            <a:pPr marL="0" marR="0" lvl="0" indent="0" eaLnBrk="0" fontAlgn="base" hangingPunct="0">
              <a:lnSpc>
                <a:spcPct val="100000"/>
              </a:lnSpc>
              <a:spcBef>
                <a:spcPct val="0"/>
              </a:spcBef>
              <a:spcAft>
                <a:spcPct val="0"/>
              </a:spcAft>
              <a:buClrTx/>
              <a:buSzTx/>
              <a:buNone/>
              <a:tabLst/>
            </a:pPr>
            <a:endParaRPr lang="cs-CZ" altLang="cs-CZ" sz="2400" dirty="0">
              <a:latin typeface="Times New Roman" panose="02020603050405020304" pitchFamily="18" charset="0"/>
              <a:cs typeface="Times New Roman" panose="02020603050405020304" pitchFamily="18" charset="0"/>
            </a:endParaRPr>
          </a:p>
          <a:p>
            <a:pPr marL="0" marR="0" lvl="0" indent="0" eaLnBrk="0" fontAlgn="base" hangingPunct="0">
              <a:lnSpc>
                <a:spcPct val="100000"/>
              </a:lnSpc>
              <a:spcBef>
                <a:spcPct val="0"/>
              </a:spcBef>
              <a:spcAft>
                <a:spcPct val="0"/>
              </a:spcAft>
              <a:buClrTx/>
              <a:buSzTx/>
              <a:buNone/>
              <a:tabLst/>
            </a:pPr>
            <a:r>
              <a:rPr lang="cs-CZ" altLang="cs-CZ" sz="2400" dirty="0">
                <a:latin typeface="Times New Roman" panose="02020603050405020304" pitchFamily="18" charset="0"/>
                <a:cs typeface="Times New Roman" panose="02020603050405020304" pitchFamily="18" charset="0"/>
              </a:rPr>
              <a:t>„Slova a schémata, do nichž slova zapadají, dávají do pohybu představivost. Jsou to rady, </a:t>
            </a:r>
          </a:p>
          <a:p>
            <a:pPr marL="0" marR="0" lvl="0" indent="0" eaLnBrk="0" fontAlgn="base" hangingPunct="0">
              <a:lnSpc>
                <a:spcPct val="100000"/>
              </a:lnSpc>
              <a:spcBef>
                <a:spcPct val="0"/>
              </a:spcBef>
              <a:spcAft>
                <a:spcPct val="0"/>
              </a:spcAft>
              <a:buClrTx/>
              <a:buSzTx/>
              <a:buNone/>
              <a:tabLst/>
            </a:pPr>
            <a:r>
              <a:rPr lang="cs-CZ" altLang="cs-CZ" sz="2400" dirty="0">
                <a:latin typeface="Times New Roman" panose="02020603050405020304" pitchFamily="18" charset="0"/>
                <a:cs typeface="Times New Roman" panose="02020603050405020304" pitchFamily="18" charset="0"/>
              </a:rPr>
              <a:t>nápovědy, které slouží k tomu, aby se nám evokovalo něco z vědomostí, které již máme </a:t>
            </a:r>
          </a:p>
          <a:p>
            <a:pPr marL="0" marR="0" lvl="0" indent="0" eaLnBrk="0" fontAlgn="base" hangingPunct="0">
              <a:lnSpc>
                <a:spcPct val="100000"/>
              </a:lnSpc>
              <a:spcBef>
                <a:spcPct val="0"/>
              </a:spcBef>
              <a:spcAft>
                <a:spcPct val="0"/>
              </a:spcAft>
              <a:buClrTx/>
              <a:buSzTx/>
              <a:buNone/>
              <a:tabLst/>
            </a:pPr>
            <a:r>
              <a:rPr lang="cs-CZ" altLang="cs-CZ" sz="2400" dirty="0">
                <a:latin typeface="Times New Roman" panose="02020603050405020304" pitchFamily="18" charset="0"/>
                <a:cs typeface="Times New Roman" panose="02020603050405020304" pitchFamily="18" charset="0"/>
              </a:rPr>
              <a:t>a stále na nich kreativně pracujeme, abychom nakonec dospěli ke smyslu. Klíčovou součástí </a:t>
            </a:r>
          </a:p>
          <a:p>
            <a:pPr marL="0" marR="0" lvl="0" indent="0" eaLnBrk="0" fontAlgn="base" hangingPunct="0">
              <a:lnSpc>
                <a:spcPct val="100000"/>
              </a:lnSpc>
              <a:spcBef>
                <a:spcPct val="0"/>
              </a:spcBef>
              <a:spcAft>
                <a:spcPct val="0"/>
              </a:spcAft>
              <a:buClrTx/>
              <a:buSzTx/>
              <a:buNone/>
              <a:tabLst/>
            </a:pPr>
            <a:r>
              <a:rPr lang="cs-CZ" altLang="cs-CZ" sz="2400" dirty="0">
                <a:latin typeface="Times New Roman" panose="02020603050405020304" pitchFamily="18" charset="0"/>
                <a:cs typeface="Times New Roman" panose="02020603050405020304" pitchFamily="18" charset="0"/>
              </a:rPr>
              <a:t>takové imaginativní práce je vytváření [konceptuálních] směsic“ </a:t>
            </a:r>
          </a:p>
          <a:p>
            <a:pPr marL="0" marR="0" lvl="0" indent="0" eaLnBrk="0" fontAlgn="base" hangingPunct="0">
              <a:lnSpc>
                <a:spcPct val="100000"/>
              </a:lnSpc>
              <a:spcBef>
                <a:spcPct val="0"/>
              </a:spcBef>
              <a:spcAft>
                <a:spcPct val="0"/>
              </a:spcAft>
              <a:buClrTx/>
              <a:buSzTx/>
              <a:buNone/>
              <a:tabLst/>
            </a:pPr>
            <a:r>
              <a:rPr lang="cs-CZ" altLang="cs-CZ" sz="2400" dirty="0">
                <a:latin typeface="Times New Roman" panose="02020603050405020304" pitchFamily="18" charset="0"/>
                <a:cs typeface="Times New Roman" panose="02020603050405020304" pitchFamily="18" charset="0"/>
              </a:rPr>
              <a:t>[</a:t>
            </a:r>
            <a:r>
              <a:rPr lang="cs-CZ" altLang="cs-CZ" sz="2400" dirty="0" err="1">
                <a:latin typeface="Times New Roman" panose="02020603050405020304" pitchFamily="18" charset="0"/>
                <a:cs typeface="Times New Roman" panose="02020603050405020304" pitchFamily="18" charset="0"/>
              </a:rPr>
              <a:t>Fauconnier</a:t>
            </a:r>
            <a:r>
              <a:rPr lang="cs-CZ" altLang="cs-CZ" sz="2400" dirty="0">
                <a:latin typeface="Times New Roman" panose="02020603050405020304" pitchFamily="18" charset="0"/>
                <a:cs typeface="Times New Roman" panose="02020603050405020304" pitchFamily="18" charset="0"/>
              </a:rPr>
              <a:t>, Turner 2019: 216-217]. </a:t>
            </a:r>
          </a:p>
        </p:txBody>
      </p:sp>
    </p:spTree>
    <p:extLst>
      <p:ext uri="{BB962C8B-B14F-4D97-AF65-F5344CB8AC3E}">
        <p14:creationId xmlns:p14="http://schemas.microsoft.com/office/powerpoint/2010/main" val="2287943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61968" y="345989"/>
            <a:ext cx="8944232" cy="1400433"/>
          </a:xfrm>
        </p:spPr>
        <p:txBody>
          <a:bodyPr>
            <a:normAutofit fontScale="90000"/>
          </a:bodyPr>
          <a:lstStyle/>
          <a:p>
            <a:r>
              <a:rPr lang="cs-CZ" altLang="cs-CZ" dirty="0"/>
              <a:t>Fungování představivosti ve světle teorie konceptuální integrace </a:t>
            </a:r>
            <a:endParaRPr lang="cs-CZ" dirty="0"/>
          </a:p>
        </p:txBody>
      </p:sp>
      <p:sp>
        <p:nvSpPr>
          <p:cNvPr id="10" name="Rectangle 4"/>
          <p:cNvSpPr>
            <a:spLocks noChangeArrowheads="1"/>
          </p:cNvSpPr>
          <p:nvPr/>
        </p:nvSpPr>
        <p:spPr bwMode="auto">
          <a:xfrm>
            <a:off x="601362" y="2988981"/>
            <a:ext cx="12579177" cy="3498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defTabSz="914400" eaLnBrk="0" fontAlgn="base" hangingPunct="0">
              <a:spcBef>
                <a:spcPct val="0"/>
              </a:spcBef>
              <a:spcAft>
                <a:spcPct val="0"/>
              </a:spcAft>
            </a:pPr>
            <a:r>
              <a:rPr lang="cs-CZ" altLang="cs-CZ" sz="2400" dirty="0">
                <a:latin typeface="Times New Roman" panose="02020603050405020304" pitchFamily="18" charset="0"/>
                <a:cs typeface="Times New Roman" panose="02020603050405020304" pitchFamily="18" charset="0"/>
              </a:rPr>
              <a:t>Realizují se při tom také další, nepřímé cíle:</a:t>
            </a:r>
            <a:endParaRPr lang="pl-PL" sz="24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R="0" lvl="0" defTabSz="914400" eaLnBrk="0" fontAlgn="base" hangingPunct="0">
              <a:spcBef>
                <a:spcPct val="0"/>
              </a:spcBef>
              <a:spcAft>
                <a:spcPct val="0"/>
              </a:spcAft>
              <a:buClrTx/>
              <a:buSzTx/>
              <a:tabLst/>
            </a:pPr>
            <a:endParaRPr lang="cs-CZ" altLang="cs-CZ" sz="2400" dirty="0">
              <a:latin typeface="Times New Roman" panose="02020603050405020304" pitchFamily="18" charset="0"/>
              <a:cs typeface="Times New Roman" panose="02020603050405020304" pitchFamily="18" charset="0"/>
            </a:endParaRPr>
          </a:p>
          <a:p>
            <a:pPr marR="0" lvl="0" defTabSz="914400" eaLnBrk="0" fontAlgn="base" hangingPunct="0">
              <a:spcBef>
                <a:spcPct val="0"/>
              </a:spcBef>
              <a:spcAft>
                <a:spcPct val="0"/>
              </a:spcAft>
              <a:buClrTx/>
              <a:buSzTx/>
              <a:tabLst/>
            </a:pPr>
            <a:endParaRPr lang="cs-CZ" altLang="cs-CZ" sz="2400" dirty="0">
              <a:latin typeface="Times New Roman" panose="02020603050405020304" pitchFamily="18" charset="0"/>
              <a:cs typeface="Times New Roman" panose="02020603050405020304" pitchFamily="18" charset="0"/>
            </a:endParaRPr>
          </a:p>
          <a:p>
            <a:pPr marR="0" lvl="0" defTabSz="914400" eaLnBrk="0" fontAlgn="base" hangingPunct="0">
              <a:spcBef>
                <a:spcPct val="0"/>
              </a:spcBef>
              <a:spcAft>
                <a:spcPct val="0"/>
              </a:spcAft>
              <a:buClrTx/>
              <a:buSzTx/>
              <a:tabLst/>
            </a:pPr>
            <a:r>
              <a:rPr lang="cs-CZ" altLang="cs-CZ" sz="2400" dirty="0">
                <a:latin typeface="Times New Roman" panose="02020603050405020304" pitchFamily="18" charset="0"/>
                <a:cs typeface="Times New Roman" panose="02020603050405020304" pitchFamily="18" charset="0"/>
              </a:rPr>
              <a:t>- Zkomprimovat to, co je rozptýlené.</a:t>
            </a:r>
          </a:p>
          <a:p>
            <a:pPr marR="0" lvl="0" defTabSz="914400" eaLnBrk="0" fontAlgn="base" hangingPunct="0">
              <a:spcBef>
                <a:spcPct val="0"/>
              </a:spcBef>
              <a:spcAft>
                <a:spcPct val="0"/>
              </a:spcAft>
              <a:buClrTx/>
              <a:buSzTx/>
              <a:tabLst/>
            </a:pPr>
            <a:r>
              <a:rPr lang="cs-CZ" altLang="cs-CZ" sz="2400" dirty="0">
                <a:latin typeface="Times New Roman" panose="02020603050405020304" pitchFamily="18" charset="0"/>
                <a:cs typeface="Times New Roman" panose="02020603050405020304" pitchFamily="18" charset="0"/>
              </a:rPr>
              <a:t>- Získat celostní pohled.</a:t>
            </a:r>
          </a:p>
          <a:p>
            <a:pPr marR="0" lvl="0" defTabSz="914400" eaLnBrk="0" fontAlgn="base" hangingPunct="0">
              <a:spcBef>
                <a:spcPct val="0"/>
              </a:spcBef>
              <a:spcAft>
                <a:spcPct val="0"/>
              </a:spcAft>
              <a:buClrTx/>
              <a:buSzTx/>
              <a:tabLst/>
            </a:pPr>
            <a:r>
              <a:rPr lang="cs-CZ" altLang="cs-CZ" sz="2400" dirty="0">
                <a:latin typeface="Times New Roman" panose="02020603050405020304" pitchFamily="18" charset="0"/>
                <a:cs typeface="Times New Roman" panose="02020603050405020304" pitchFamily="18" charset="0"/>
              </a:rPr>
              <a:t>- Upevnit důležité vztahy.</a:t>
            </a:r>
          </a:p>
          <a:p>
            <a:pPr marR="0" lvl="0" defTabSz="914400" eaLnBrk="0" fontAlgn="base" hangingPunct="0">
              <a:spcBef>
                <a:spcPct val="0"/>
              </a:spcBef>
              <a:spcAft>
                <a:spcPct val="0"/>
              </a:spcAft>
              <a:buClrTx/>
              <a:buSzTx/>
              <a:tabLst/>
            </a:pPr>
            <a:r>
              <a:rPr lang="cs-CZ" altLang="cs-CZ" sz="2400" dirty="0">
                <a:latin typeface="Times New Roman" panose="02020603050405020304" pitchFamily="18" charset="0"/>
                <a:cs typeface="Times New Roman" panose="02020603050405020304" pitchFamily="18" charset="0"/>
              </a:rPr>
              <a:t>- Vymyslet příběh.</a:t>
            </a:r>
          </a:p>
          <a:p>
            <a:pPr marR="0" lvl="0" defTabSz="914400" eaLnBrk="0" fontAlgn="base" hangingPunct="0">
              <a:spcBef>
                <a:spcPct val="0"/>
              </a:spcBef>
              <a:spcAft>
                <a:spcPct val="0"/>
              </a:spcAft>
              <a:buClrTx/>
              <a:buSzTx/>
              <a:tabLst/>
            </a:pPr>
            <a:r>
              <a:rPr lang="cs-CZ" altLang="cs-CZ" sz="2400" dirty="0">
                <a:latin typeface="Times New Roman" panose="02020603050405020304" pitchFamily="18" charset="0"/>
                <a:cs typeface="Times New Roman" panose="02020603050405020304" pitchFamily="18" charset="0"/>
              </a:rPr>
              <a:t>- Přejít od mnohosti k jednotě.             </a:t>
            </a:r>
          </a:p>
          <a:p>
            <a:pPr marR="0" lvl="0" defTabSz="914400" eaLnBrk="0" fontAlgn="base" hangingPunct="0">
              <a:spcBef>
                <a:spcPct val="0"/>
              </a:spcBef>
              <a:spcAft>
                <a:spcPct val="0"/>
              </a:spcAft>
              <a:buClrTx/>
              <a:buSzTx/>
              <a:tabLst/>
            </a:pP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Fauconnier</a:t>
            </a:r>
            <a:r>
              <a:rPr lang="cs-CZ" altLang="cs-CZ" sz="2400" dirty="0">
                <a:latin typeface="Times New Roman" panose="02020603050405020304" pitchFamily="18" charset="0"/>
                <a:cs typeface="Times New Roman" panose="02020603050405020304" pitchFamily="18" charset="0"/>
              </a:rPr>
              <a:t>, Turner 2019: 484] </a:t>
            </a:r>
          </a:p>
        </p:txBody>
      </p:sp>
      <p:sp>
        <p:nvSpPr>
          <p:cNvPr id="11" name="Rectangle 5"/>
          <p:cNvSpPr>
            <a:spLocks noGrp="1" noChangeArrowheads="1"/>
          </p:cNvSpPr>
          <p:nvPr>
            <p:ph idx="1"/>
          </p:nvPr>
        </p:nvSpPr>
        <p:spPr bwMode="auto">
          <a:xfrm>
            <a:off x="486032" y="1722986"/>
            <a:ext cx="11112411"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cs-CZ" altLang="cs-CZ" sz="2400" dirty="0">
                <a:latin typeface="Times New Roman" panose="02020603050405020304" pitchFamily="18" charset="0"/>
                <a:cs typeface="Times New Roman" panose="02020603050405020304" pitchFamily="18" charset="0"/>
              </a:rPr>
              <a:t>Principy konceptuální integrace slouží jednomu základnímu cíli:</a:t>
            </a:r>
          </a:p>
          <a:p>
            <a:pPr marL="0" indent="0" eaLnBrk="0" fontAlgn="base" hangingPunct="0">
              <a:lnSpc>
                <a:spcPct val="100000"/>
              </a:lnSpc>
              <a:spcBef>
                <a:spcPct val="0"/>
              </a:spcBef>
              <a:spcAft>
                <a:spcPct val="0"/>
              </a:spcAft>
              <a:buNone/>
            </a:pPr>
            <a:endParaRPr lang="cs-CZ" altLang="cs-CZ" sz="2400" dirty="0">
              <a:latin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r>
              <a:rPr lang="cs-CZ" altLang="cs-CZ" sz="2400" dirty="0">
                <a:latin typeface="Times New Roman" panose="02020603050405020304" pitchFamily="18" charset="0"/>
                <a:cs typeface="Times New Roman" panose="02020603050405020304" pitchFamily="18" charset="0"/>
              </a:rPr>
              <a:t>- Získat lidskou míru. </a:t>
            </a:r>
          </a:p>
        </p:txBody>
      </p:sp>
    </p:spTree>
    <p:extLst>
      <p:ext uri="{BB962C8B-B14F-4D97-AF65-F5344CB8AC3E}">
        <p14:creationId xmlns:p14="http://schemas.microsoft.com/office/powerpoint/2010/main" val="334245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23474" y="641684"/>
            <a:ext cx="10182725" cy="1147011"/>
          </a:xfrm>
        </p:spPr>
        <p:txBody>
          <a:bodyPr>
            <a:normAutofit fontScale="90000"/>
          </a:bodyPr>
          <a:lstStyle/>
          <a:p>
            <a:r>
              <a:rPr lang="cs-CZ" altLang="cs-CZ" dirty="0"/>
              <a:t>Komplementarita teoretických přístupů </a:t>
            </a:r>
            <a:br>
              <a:rPr lang="cs-CZ" altLang="cs-CZ" dirty="0"/>
            </a:br>
            <a:r>
              <a:rPr lang="cs-CZ" altLang="cs-CZ" dirty="0"/>
              <a:t>– na příkladu jedné básně </a:t>
            </a:r>
            <a:endParaRPr lang="cs-CZ" dirty="0"/>
          </a:p>
        </p:txBody>
      </p:sp>
      <p:sp>
        <p:nvSpPr>
          <p:cNvPr id="3" name="Zástupný symbol pro text 2"/>
          <p:cNvSpPr>
            <a:spLocks noGrp="1"/>
          </p:cNvSpPr>
          <p:nvPr>
            <p:ph type="body" idx="1"/>
          </p:nvPr>
        </p:nvSpPr>
        <p:spPr>
          <a:xfrm>
            <a:off x="256675" y="2005262"/>
            <a:ext cx="3949726" cy="1243263"/>
          </a:xfrm>
        </p:spPr>
        <p:txBody>
          <a:bodyPr/>
          <a:lstStyle/>
          <a:p>
            <a:endParaRPr lang="pl-PL" dirty="0"/>
          </a:p>
          <a:p>
            <a:r>
              <a:rPr lang="pl-PL" dirty="0"/>
              <a:t>Kobieta, która czeka</a:t>
            </a:r>
          </a:p>
          <a:p>
            <a:endParaRPr lang="cs-CZ" dirty="0"/>
          </a:p>
        </p:txBody>
      </p:sp>
      <p:sp>
        <p:nvSpPr>
          <p:cNvPr id="4" name="Zástupný symbol pro text 3"/>
          <p:cNvSpPr>
            <a:spLocks noGrp="1"/>
          </p:cNvSpPr>
          <p:nvPr>
            <p:ph type="body" sz="half" idx="15"/>
          </p:nvPr>
        </p:nvSpPr>
        <p:spPr>
          <a:xfrm>
            <a:off x="0" y="3015916"/>
            <a:ext cx="4339389" cy="3090485"/>
          </a:xfrm>
        </p:spPr>
        <p:txBody>
          <a:bodyPr>
            <a:normAutofit fontScale="92500"/>
          </a:bodyPr>
          <a:lstStyle/>
          <a:p>
            <a:r>
              <a:rPr lang="pl-PL" sz="2100" dirty="0"/>
              <a:t>Czeka, patrzy na zegar swych lat,</a:t>
            </a:r>
          </a:p>
          <a:p>
            <a:r>
              <a:rPr lang="pl-PL" sz="2100" dirty="0"/>
              <a:t>Gryzie chustkę z niecierpliwości.</a:t>
            </a:r>
          </a:p>
          <a:p>
            <a:r>
              <a:rPr lang="pl-PL" sz="2100" dirty="0"/>
              <a:t>Za oknem świat zszarzał i zbladł…</a:t>
            </a:r>
          </a:p>
          <a:p>
            <a:r>
              <a:rPr lang="pl-PL" sz="2100" dirty="0"/>
              <a:t>A może już za późno na gości?</a:t>
            </a:r>
          </a:p>
          <a:p>
            <a:endParaRPr lang="pl-PL" sz="2100" dirty="0"/>
          </a:p>
          <a:p>
            <a:endParaRPr lang="pl-PL" sz="2100" dirty="0"/>
          </a:p>
          <a:p>
            <a:r>
              <a:rPr lang="pl-PL" sz="2200" dirty="0">
                <a:latin typeface="Times New Roman" panose="02020603050405020304" pitchFamily="18" charset="0"/>
                <a:ea typeface="Times New Roman" panose="02020603050405020304" pitchFamily="18" charset="0"/>
                <a:cs typeface="Times New Roman" panose="02020603050405020304" pitchFamily="18" charset="0"/>
              </a:rPr>
              <a:t>M. Pawlikowska-Jasnorzewska</a:t>
            </a:r>
          </a:p>
          <a:p>
            <a:endParaRPr lang="cs-CZ" dirty="0"/>
          </a:p>
        </p:txBody>
      </p:sp>
      <p:sp>
        <p:nvSpPr>
          <p:cNvPr id="5" name="Zástupný symbol pro text 4"/>
          <p:cNvSpPr>
            <a:spLocks noGrp="1"/>
          </p:cNvSpPr>
          <p:nvPr>
            <p:ph type="body" sz="quarter" idx="3"/>
          </p:nvPr>
        </p:nvSpPr>
        <p:spPr>
          <a:xfrm>
            <a:off x="4419600" y="2125579"/>
            <a:ext cx="3405632" cy="625642"/>
          </a:xfrm>
        </p:spPr>
        <p:txBody>
          <a:bodyPr/>
          <a:lstStyle/>
          <a:p>
            <a:r>
              <a:rPr lang="pl-PL" dirty="0"/>
              <a:t>A Woman Waiting</a:t>
            </a:r>
          </a:p>
        </p:txBody>
      </p:sp>
      <p:sp>
        <p:nvSpPr>
          <p:cNvPr id="6" name="Zástupný symbol pro text 5"/>
          <p:cNvSpPr>
            <a:spLocks noGrp="1"/>
          </p:cNvSpPr>
          <p:nvPr>
            <p:ph type="body" sz="half" idx="16"/>
          </p:nvPr>
        </p:nvSpPr>
        <p:spPr>
          <a:xfrm>
            <a:off x="4010526" y="3039979"/>
            <a:ext cx="3812763" cy="3178706"/>
          </a:xfrm>
        </p:spPr>
        <p:txBody>
          <a:bodyPr>
            <a:normAutofit lnSpcReduction="10000"/>
          </a:bodyPr>
          <a:lstStyle/>
          <a:p>
            <a:r>
              <a:rPr lang="pl-PL" sz="1900" dirty="0"/>
              <a:t>She looks at the clock and counts her hours,</a:t>
            </a:r>
          </a:p>
          <a:p>
            <a:r>
              <a:rPr lang="pl-PL" sz="1900" dirty="0"/>
              <a:t>She chews her handkerchief in helpless fury.</a:t>
            </a:r>
          </a:p>
          <a:p>
            <a:r>
              <a:rPr lang="pl-PL" sz="1900" dirty="0"/>
              <a:t>The world through the window is pale and dour:</a:t>
            </a:r>
          </a:p>
          <a:p>
            <a:r>
              <a:rPr lang="pl-PL" sz="1900" dirty="0"/>
              <a:t>Visitors? Perhaps it’s too late for me.</a:t>
            </a:r>
          </a:p>
          <a:p>
            <a:endParaRPr lang="pl-PL" sz="1900" dirty="0"/>
          </a:p>
          <a:p>
            <a:pPr lvl="0"/>
            <a:r>
              <a:rPr lang="cs-CZ" altLang="cs-CZ" sz="2000" dirty="0" err="1">
                <a:latin typeface="Times New Roman" panose="02020603050405020304" pitchFamily="18" charset="0"/>
                <a:ea typeface="Times New Roman" panose="02020603050405020304" pitchFamily="18" charset="0"/>
                <a:cs typeface="Times New Roman" panose="02020603050405020304" pitchFamily="18" charset="0"/>
              </a:rPr>
              <a:t>Transl</a:t>
            </a: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 B. </a:t>
            </a:r>
            <a:r>
              <a:rPr lang="cs-CZ" altLang="cs-CZ" sz="2000" dirty="0" err="1">
                <a:latin typeface="Times New Roman" panose="02020603050405020304" pitchFamily="18" charset="0"/>
                <a:ea typeface="Times New Roman" panose="02020603050405020304" pitchFamily="18" charset="0"/>
                <a:cs typeface="Times New Roman" panose="02020603050405020304" pitchFamily="18" charset="0"/>
              </a:rPr>
              <a:t>Plebanek</a:t>
            </a: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 T. </a:t>
            </a:r>
            <a:r>
              <a:rPr lang="cs-CZ" altLang="cs-CZ" sz="2000" dirty="0" err="1">
                <a:latin typeface="Times New Roman" panose="02020603050405020304" pitchFamily="18" charset="0"/>
                <a:ea typeface="Times New Roman" panose="02020603050405020304" pitchFamily="18" charset="0"/>
                <a:cs typeface="Times New Roman" panose="02020603050405020304" pitchFamily="18" charset="0"/>
              </a:rPr>
              <a:t>Howard</a:t>
            </a:r>
            <a:r>
              <a:rPr lang="cs-CZ" altLang="cs-CZ" sz="1100" dirty="0"/>
              <a:t> </a:t>
            </a:r>
            <a:endParaRPr lang="cs-CZ" altLang="cs-CZ" sz="3200" dirty="0">
              <a:latin typeface="Arial" panose="020B0604020202020204" pitchFamily="34" charset="0"/>
            </a:endParaRPr>
          </a:p>
          <a:p>
            <a:endParaRPr lang="pl-PL" sz="1900" dirty="0"/>
          </a:p>
          <a:p>
            <a:endParaRPr lang="pl-PL" sz="1900" dirty="0"/>
          </a:p>
          <a:p>
            <a:endParaRPr lang="pl-PL" sz="1900" dirty="0"/>
          </a:p>
          <a:p>
            <a:endParaRPr lang="cs-CZ" dirty="0"/>
          </a:p>
        </p:txBody>
      </p:sp>
      <p:sp>
        <p:nvSpPr>
          <p:cNvPr id="7" name="Zástupný symbol pro text 6"/>
          <p:cNvSpPr>
            <a:spLocks noGrp="1"/>
          </p:cNvSpPr>
          <p:nvPr>
            <p:ph type="body" sz="quarter" idx="13"/>
          </p:nvPr>
        </p:nvSpPr>
        <p:spPr>
          <a:xfrm>
            <a:off x="8037095" y="2192866"/>
            <a:ext cx="3471137" cy="526271"/>
          </a:xfrm>
        </p:spPr>
        <p:txBody>
          <a:bodyPr/>
          <a:lstStyle/>
          <a:p>
            <a:r>
              <a:rPr lang="cs-CZ" dirty="0"/>
              <a:t>Žena, která čeká</a:t>
            </a:r>
          </a:p>
        </p:txBody>
      </p:sp>
      <p:sp>
        <p:nvSpPr>
          <p:cNvPr id="10" name="Rectangle 2"/>
          <p:cNvSpPr>
            <a:spLocks noGrp="1" noChangeArrowheads="1"/>
          </p:cNvSpPr>
          <p:nvPr>
            <p:ph type="body" sz="half" idx="17"/>
          </p:nvPr>
        </p:nvSpPr>
        <p:spPr bwMode="auto">
          <a:xfrm>
            <a:off x="7756358" y="2970054"/>
            <a:ext cx="4235116" cy="148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R="0" lvl="0" fontAlgn="base">
              <a:spcAft>
                <a:spcPct val="0"/>
              </a:spcAft>
              <a:buClrTx/>
              <a:buSzTx/>
              <a:tabLst/>
            </a:pPr>
            <a:r>
              <a:rPr lang="cs-CZ" altLang="cs-CZ" sz="1900" dirty="0"/>
              <a:t>Čeká, dívá se na hodiny svých let,</a:t>
            </a:r>
          </a:p>
          <a:p>
            <a:pPr marR="0" lvl="0" fontAlgn="base">
              <a:spcAft>
                <a:spcPct val="0"/>
              </a:spcAft>
              <a:buClrTx/>
              <a:buSzTx/>
              <a:tabLst/>
            </a:pPr>
            <a:r>
              <a:rPr lang="cs-CZ" altLang="cs-CZ" sz="1900" dirty="0"/>
              <a:t>Netrpělivě si kouše kapesník.</a:t>
            </a:r>
          </a:p>
          <a:p>
            <a:pPr marR="0" lvl="0" fontAlgn="base">
              <a:spcAft>
                <a:spcPct val="0"/>
              </a:spcAft>
              <a:buClrTx/>
              <a:buSzTx/>
              <a:tabLst/>
            </a:pPr>
            <a:r>
              <a:rPr lang="cs-CZ" altLang="cs-CZ" sz="1900" dirty="0"/>
              <a:t>Za oknem svět zešedl a zbledl...</a:t>
            </a:r>
          </a:p>
          <a:p>
            <a:pPr marR="0" lvl="0" fontAlgn="base">
              <a:spcAft>
                <a:spcPct val="0"/>
              </a:spcAft>
              <a:buClrTx/>
              <a:buSzTx/>
              <a:tabLst/>
            </a:pPr>
            <a:r>
              <a:rPr lang="cs-CZ" altLang="cs-CZ" sz="1900" dirty="0"/>
              <a:t>Možná už příliš pozdě na hosty? </a:t>
            </a:r>
          </a:p>
        </p:txBody>
      </p:sp>
    </p:spTree>
    <p:extLst>
      <p:ext uri="{BB962C8B-B14F-4D97-AF65-F5344CB8AC3E}">
        <p14:creationId xmlns:p14="http://schemas.microsoft.com/office/powerpoint/2010/main" val="1170797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FA5FD8-9B42-FA12-4777-F4F562A0B3D6}"/>
              </a:ext>
            </a:extLst>
          </p:cNvPr>
          <p:cNvSpPr>
            <a:spLocks noGrp="1"/>
          </p:cNvSpPr>
          <p:nvPr>
            <p:ph type="title"/>
          </p:nvPr>
        </p:nvSpPr>
        <p:spPr>
          <a:xfrm>
            <a:off x="2895600" y="764373"/>
            <a:ext cx="8610600" cy="945674"/>
          </a:xfrm>
        </p:spPr>
        <p:txBody>
          <a:bodyPr>
            <a:normAutofit/>
          </a:bodyPr>
          <a:lstStyle/>
          <a:p>
            <a:r>
              <a:rPr lang="en-US" sz="4800" kern="100" dirty="0">
                <a:effectLst/>
                <a:latin typeface="Calibri" panose="020F0502020204030204" pitchFamily="34" charset="0"/>
                <a:ea typeface="Calibri" panose="020F0502020204030204" pitchFamily="34" charset="0"/>
                <a:cs typeface="Times New Roman" panose="02020603050405020304" pitchFamily="18" charset="0"/>
              </a:rPr>
              <a:t>Conclusions I</a:t>
            </a:r>
            <a:endParaRPr lang="pl-PL" sz="8800" dirty="0"/>
          </a:p>
        </p:txBody>
      </p:sp>
      <p:sp>
        <p:nvSpPr>
          <p:cNvPr id="3" name="Symbol zastępczy zawartości 2">
            <a:extLst>
              <a:ext uri="{FF2B5EF4-FFF2-40B4-BE49-F238E27FC236}">
                <a16:creationId xmlns:a16="http://schemas.microsoft.com/office/drawing/2014/main" id="{4D275ACF-B7BC-2490-35EA-4BD66D3570DE}"/>
              </a:ext>
            </a:extLst>
          </p:cNvPr>
          <p:cNvSpPr>
            <a:spLocks noGrp="1"/>
          </p:cNvSpPr>
          <p:nvPr>
            <p:ph idx="1"/>
          </p:nvPr>
        </p:nvSpPr>
        <p:spPr>
          <a:xfrm>
            <a:off x="685800" y="1876301"/>
            <a:ext cx="10820400" cy="4548249"/>
          </a:xfrm>
        </p:spPr>
        <p:txBody>
          <a:bodyPr>
            <a:normAutofit/>
          </a:bodyPr>
          <a:lstStyle/>
          <a:p>
            <a:pPr marL="0" indent="0">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and many other artistic texts, when analyzed in terms of the work of the creative imagination of the author and the recipient, confirm the researcher's belief in the complementarity of the methodologies mentioned here. These methodologies have many common points and points of contact, regardless of their different origins: whether cognitive with a certain universalistic inclination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Schank</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Abelson, Minsky, Lakoff, Johnson), or post-structural with a certain relativistic inclination (emphasizing the role of conditions specific to a given culture by researchers of the linguistic and textual image of the world), and finally stylistic (focused on artistic and literary communication, as opposed to colloquial communication). </a:t>
            </a:r>
            <a:endParaRPr lang="pl-PL"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238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FA5FD8-9B42-FA12-4777-F4F562A0B3D6}"/>
              </a:ext>
            </a:extLst>
          </p:cNvPr>
          <p:cNvSpPr>
            <a:spLocks noGrp="1"/>
          </p:cNvSpPr>
          <p:nvPr>
            <p:ph type="title"/>
          </p:nvPr>
        </p:nvSpPr>
        <p:spPr>
          <a:xfrm>
            <a:off x="2895600" y="764373"/>
            <a:ext cx="8610600" cy="945674"/>
          </a:xfrm>
        </p:spPr>
        <p:txBody>
          <a:bodyPr>
            <a:normAutofit/>
          </a:bodyPr>
          <a:lstStyle/>
          <a:p>
            <a:r>
              <a:rPr lang="en-US" sz="4800" kern="100" dirty="0">
                <a:effectLst/>
                <a:latin typeface="Calibri" panose="020F0502020204030204" pitchFamily="34" charset="0"/>
                <a:ea typeface="Calibri" panose="020F0502020204030204" pitchFamily="34" charset="0"/>
                <a:cs typeface="Times New Roman" panose="02020603050405020304" pitchFamily="18" charset="0"/>
              </a:rPr>
              <a:t>Conclusions II</a:t>
            </a:r>
            <a:endParaRPr lang="pl-PL" sz="8800" dirty="0"/>
          </a:p>
        </p:txBody>
      </p:sp>
      <p:sp>
        <p:nvSpPr>
          <p:cNvPr id="3" name="Symbol zastępczy zawartości 2">
            <a:extLst>
              <a:ext uri="{FF2B5EF4-FFF2-40B4-BE49-F238E27FC236}">
                <a16:creationId xmlns:a16="http://schemas.microsoft.com/office/drawing/2014/main" id="{4D275ACF-B7BC-2490-35EA-4BD66D3570DE}"/>
              </a:ext>
            </a:extLst>
          </p:cNvPr>
          <p:cNvSpPr>
            <a:spLocks noGrp="1"/>
          </p:cNvSpPr>
          <p:nvPr>
            <p:ph idx="1"/>
          </p:nvPr>
        </p:nvSpPr>
        <p:spPr>
          <a:xfrm>
            <a:off x="685800" y="1876301"/>
            <a:ext cx="10820400" cy="4548249"/>
          </a:xfrm>
        </p:spPr>
        <p:txBody>
          <a:bodyPr>
            <a:normAutofit fontScale="92500" lnSpcReduction="10000"/>
          </a:bodyPr>
          <a:lstStyle/>
          <a:p>
            <a:pPr marL="0" indent="0">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 researcher of creative texts who has been dealing with them for many years can appreciate the usefulness of individual approaches at various stages of analysis of how the author's imagination could work and how the imagination of the interpreter can work. The latter, following the first one's textual tips – the lexical (and sometimes grammatical) switches - recreates and co-creates images and scenarios in his own mind in order to understand statements that are not formulated directly. </a:t>
            </a:r>
            <a:endParaRPr lang="pl-PL"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Will a non-human intelligence ever be able to perform such work of imagination? By asking this question, we go back to the origins, to the 1970s, when it was asked in circumstances when artificial intelligence was still a question of the distant future. However, the circumstances are slightly different now. It can be said that we live in interesting times in this respect too.</a:t>
            </a:r>
            <a:endParaRPr lang="pl-PL"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9837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E78BCBA-671B-95B9-0027-40B519F76429}"/>
              </a:ext>
            </a:extLst>
          </p:cNvPr>
          <p:cNvSpPr txBox="1"/>
          <p:nvPr/>
        </p:nvSpPr>
        <p:spPr>
          <a:xfrm>
            <a:off x="5021179" y="1355559"/>
            <a:ext cx="6331631" cy="4093428"/>
          </a:xfrm>
          <a:prstGeom prst="rect">
            <a:avLst/>
          </a:prstGeom>
          <a:noFill/>
        </p:spPr>
        <p:txBody>
          <a:bodyPr wrap="square" rtlCol="0">
            <a:spAutoFit/>
          </a:bodyPr>
          <a:lstStyle/>
          <a:p>
            <a:r>
              <a:rPr lang="pl-PL" sz="3200" dirty="0">
                <a:latin typeface="Times New Roman" panose="02020603050405020304" pitchFamily="18" charset="0"/>
                <a:cs typeface="Times New Roman" panose="02020603050405020304" pitchFamily="18" charset="0"/>
              </a:rPr>
              <a:t>Dziękuję za wspólną pracę wyobraźni!</a:t>
            </a:r>
          </a:p>
          <a:p>
            <a:endParaRPr lang="pl-PL" sz="3200" dirty="0">
              <a:latin typeface="Times New Roman" panose="02020603050405020304" pitchFamily="18" charset="0"/>
              <a:cs typeface="Times New Roman" panose="02020603050405020304" pitchFamily="18" charset="0"/>
            </a:endParaRPr>
          </a:p>
          <a:p>
            <a:pPr lvl="0"/>
            <a:r>
              <a:rPr lang="cs-CZ" altLang="cs-CZ" sz="3200" dirty="0">
                <a:latin typeface="Times New Roman" panose="02020603050405020304" pitchFamily="18" charset="0"/>
                <a:cs typeface="Times New Roman" panose="02020603050405020304" pitchFamily="18" charset="0"/>
              </a:rPr>
              <a:t>Děkuji za spolupráci vaší představivosti! </a:t>
            </a:r>
            <a:endParaRPr lang="pl-PL" sz="3200" dirty="0">
              <a:latin typeface="Times New Roman" panose="02020603050405020304" pitchFamily="18" charset="0"/>
              <a:cs typeface="Times New Roman" panose="02020603050405020304" pitchFamily="18" charset="0"/>
            </a:endParaRPr>
          </a:p>
          <a:p>
            <a:endParaRPr lang="pl-PL" sz="3200" dirty="0">
              <a:latin typeface="Times New Roman" panose="02020603050405020304" pitchFamily="18" charset="0"/>
              <a:cs typeface="Times New Roman" panose="02020603050405020304" pitchFamily="18" charset="0"/>
            </a:endParaRPr>
          </a:p>
          <a:p>
            <a:pPr algn="r"/>
            <a:r>
              <a:rPr lang="pl-PL" sz="3200" dirty="0">
                <a:latin typeface="Times New Roman" panose="02020603050405020304" pitchFamily="18" charset="0"/>
                <a:cs typeface="Times New Roman" panose="02020603050405020304" pitchFamily="18" charset="0"/>
              </a:rPr>
              <a:t>Aneta Wysocka</a:t>
            </a:r>
          </a:p>
          <a:p>
            <a:endParaRPr lang="pl-PL" dirty="0"/>
          </a:p>
          <a:p>
            <a:r>
              <a:rPr lang="pl-PL" dirty="0" err="1"/>
              <a:t>aneta.wysocka@mail.umcs.pl</a:t>
            </a:r>
            <a:endParaRPr lang="pl-PL" dirty="0"/>
          </a:p>
        </p:txBody>
      </p:sp>
    </p:spTree>
    <p:extLst>
      <p:ext uri="{BB962C8B-B14F-4D97-AF65-F5344CB8AC3E}">
        <p14:creationId xmlns:p14="http://schemas.microsoft.com/office/powerpoint/2010/main" val="143302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4291639" y="1110805"/>
            <a:ext cx="7214561"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269790" bIns="0" numCol="1" anchor="ctr" anchorCtr="0" compatLnSpc="1">
            <a:prstTxWarp prst="textNoShape">
              <a:avLst/>
            </a:prstTxWarp>
            <a:spAutoFit/>
          </a:bodyPr>
          <a:lstStyle/>
          <a:p>
            <a:pPr marL="0" marR="0" lvl="0" indent="0" fontAlgn="base">
              <a:spcAft>
                <a:spcPct val="0"/>
              </a:spcAft>
              <a:buClrTx/>
              <a:buSzTx/>
              <a:tabLst/>
            </a:pPr>
            <a:r>
              <a:rPr lang="cs-CZ" altLang="cs-CZ" dirty="0"/>
              <a:t>Výzkumný problém – úvod </a:t>
            </a:r>
          </a:p>
        </p:txBody>
      </p:sp>
      <p:sp>
        <p:nvSpPr>
          <p:cNvPr id="5" name="Rectangle 2"/>
          <p:cNvSpPr>
            <a:spLocks noGrp="1" noChangeArrowheads="1"/>
          </p:cNvSpPr>
          <p:nvPr>
            <p:ph idx="1"/>
          </p:nvPr>
        </p:nvSpPr>
        <p:spPr bwMode="auto">
          <a:xfrm>
            <a:off x="1179094" y="3450275"/>
            <a:ext cx="10668001"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269790" bIns="0" numCol="1" anchor="ctr" anchorCtr="0" compatLnSpc="1">
            <a:prstTxWarp prst="textNoShape">
              <a:avLst/>
            </a:prstTxWarp>
            <a:spAutoFit/>
          </a:bodyPr>
          <a:lstStyle/>
          <a:p>
            <a:pPr marL="0" marR="0" lvl="0" indent="0" fontAlgn="base">
              <a:lnSpc>
                <a:spcPct val="150000"/>
              </a:lnSpc>
              <a:spcAft>
                <a:spcPct val="0"/>
              </a:spcAft>
              <a:buClrTx/>
              <a:buSzTx/>
              <a:buNone/>
              <a:tabLst/>
            </a:pPr>
            <a:r>
              <a:rPr lang="cs-CZ" altLang="cs-CZ" sz="2400" dirty="0">
                <a:latin typeface="Times New Roman" panose="02020603050405020304" pitchFamily="18" charset="0"/>
                <a:ea typeface="Times New Roman" panose="02020603050405020304" pitchFamily="18" charset="0"/>
              </a:rPr>
              <a:t>Lingvistika už téměř půl století rozvíjí modely sémantického popisu, v nichž zaujímá význačné místo problematika tvůrčích mentálních operací, probíhajících  prostřednictvím představ (obrazů, scén, scénářů) evokovaných jazykovými formami. </a:t>
            </a:r>
          </a:p>
        </p:txBody>
      </p:sp>
    </p:spTree>
    <p:extLst>
      <p:ext uri="{BB962C8B-B14F-4D97-AF65-F5344CB8AC3E}">
        <p14:creationId xmlns:p14="http://schemas.microsoft.com/office/powerpoint/2010/main" val="168600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659027" y="556416"/>
            <a:ext cx="10841104" cy="54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fontAlgn="base">
              <a:spcAft>
                <a:spcPct val="0"/>
              </a:spcAft>
            </a:pPr>
            <a:r>
              <a:rPr lang="cs-CZ" altLang="cs-CZ" sz="3600" dirty="0"/>
              <a:t>Jak Rozumím „jazykové představivosti“? </a:t>
            </a:r>
          </a:p>
        </p:txBody>
      </p:sp>
      <p:sp>
        <p:nvSpPr>
          <p:cNvPr id="5" name="Rectangle 2"/>
          <p:cNvSpPr>
            <a:spLocks noGrp="1" noChangeArrowheads="1"/>
          </p:cNvSpPr>
          <p:nvPr>
            <p:ph idx="1"/>
          </p:nvPr>
        </p:nvSpPr>
        <p:spPr bwMode="auto">
          <a:xfrm>
            <a:off x="659027" y="2033236"/>
            <a:ext cx="10943165" cy="424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indent="0" fontAlgn="base">
              <a:lnSpc>
                <a:spcPct val="100000"/>
              </a:lnSpc>
              <a:spcAft>
                <a:spcPct val="0"/>
              </a:spcAft>
              <a:buNone/>
            </a:pPr>
            <a:r>
              <a:rPr lang="pl-PL" sz="3200" i="1" dirty="0" err="1">
                <a:latin typeface="Times New Roman" panose="02020603050405020304" pitchFamily="18" charset="0"/>
              </a:rPr>
              <a:t>Představivost</a:t>
            </a:r>
            <a:r>
              <a:rPr lang="pl-PL" sz="3200" dirty="0">
                <a:latin typeface="Times New Roman" panose="02020603050405020304" pitchFamily="18" charset="0"/>
              </a:rPr>
              <a:t> v </a:t>
            </a:r>
            <a:r>
              <a:rPr lang="pl-PL" sz="3200" dirty="0" err="1">
                <a:latin typeface="Times New Roman" panose="02020603050405020304" pitchFamily="18" charset="0"/>
              </a:rPr>
              <a:t>psychologickém</a:t>
            </a:r>
            <a:r>
              <a:rPr lang="pl-PL" sz="3200" dirty="0">
                <a:latin typeface="Times New Roman" panose="02020603050405020304" pitchFamily="18" charset="0"/>
              </a:rPr>
              <a:t> </a:t>
            </a:r>
            <a:r>
              <a:rPr lang="pl-PL" sz="3200" dirty="0" err="1">
                <a:latin typeface="Times New Roman" panose="02020603050405020304" pitchFamily="18" charset="0"/>
              </a:rPr>
              <a:t>smyslu</a:t>
            </a:r>
            <a:r>
              <a:rPr lang="pl-PL" sz="3200" dirty="0">
                <a:latin typeface="Times New Roman" panose="02020603050405020304" pitchFamily="18" charset="0"/>
              </a:rPr>
              <a:t> je </a:t>
            </a:r>
            <a:r>
              <a:rPr lang="pl-PL" sz="3200" dirty="0" err="1">
                <a:latin typeface="Times New Roman" panose="02020603050405020304" pitchFamily="18" charset="0"/>
              </a:rPr>
              <a:t>schopnost</a:t>
            </a:r>
            <a:r>
              <a:rPr lang="pl-PL" sz="3200" dirty="0">
                <a:latin typeface="Times New Roman" panose="02020603050405020304" pitchFamily="18" charset="0"/>
              </a:rPr>
              <a:t> </a:t>
            </a:r>
            <a:r>
              <a:rPr lang="pl-PL" sz="3200" dirty="0" err="1">
                <a:latin typeface="Times New Roman" panose="02020603050405020304" pitchFamily="18" charset="0"/>
              </a:rPr>
              <a:t>vytvořit</a:t>
            </a:r>
            <a:r>
              <a:rPr lang="pl-PL" sz="3200" dirty="0">
                <a:latin typeface="Times New Roman" panose="02020603050405020304" pitchFamily="18" charset="0"/>
              </a:rPr>
              <a:t> v </a:t>
            </a:r>
            <a:r>
              <a:rPr lang="pl-PL" sz="3200" dirty="0" err="1">
                <a:latin typeface="Times New Roman" panose="02020603050405020304" pitchFamily="18" charset="0"/>
              </a:rPr>
              <a:t>mysli</a:t>
            </a:r>
            <a:r>
              <a:rPr lang="pl-PL" sz="3200" dirty="0">
                <a:latin typeface="Times New Roman" panose="02020603050405020304" pitchFamily="18" charset="0"/>
              </a:rPr>
              <a:t> „</a:t>
            </a:r>
            <a:r>
              <a:rPr lang="pl-PL" sz="3200" dirty="0" err="1">
                <a:latin typeface="Times New Roman" panose="02020603050405020304" pitchFamily="18" charset="0"/>
              </a:rPr>
              <a:t>reprezentaci</a:t>
            </a:r>
            <a:r>
              <a:rPr lang="pl-PL" sz="3200" dirty="0">
                <a:latin typeface="Times New Roman" panose="02020603050405020304" pitchFamily="18" charset="0"/>
              </a:rPr>
              <a:t> </a:t>
            </a:r>
            <a:r>
              <a:rPr lang="pl-PL" sz="3200" dirty="0" err="1">
                <a:latin typeface="Times New Roman" panose="02020603050405020304" pitchFamily="18" charset="0"/>
              </a:rPr>
              <a:t>vjemové</a:t>
            </a:r>
            <a:r>
              <a:rPr lang="pl-PL" sz="3200" dirty="0">
                <a:latin typeface="Times New Roman" panose="02020603050405020304" pitchFamily="18" charset="0"/>
              </a:rPr>
              <a:t> </a:t>
            </a:r>
            <a:r>
              <a:rPr lang="pl-PL" sz="3200" dirty="0" err="1">
                <a:latin typeface="Times New Roman" panose="02020603050405020304" pitchFamily="18" charset="0"/>
              </a:rPr>
              <a:t>informace</a:t>
            </a:r>
            <a:r>
              <a:rPr lang="pl-PL" sz="3200" dirty="0">
                <a:latin typeface="Times New Roman" panose="02020603050405020304" pitchFamily="18" charset="0"/>
              </a:rPr>
              <a:t> </a:t>
            </a:r>
            <a:r>
              <a:rPr lang="pl-PL" sz="3200" dirty="0" err="1">
                <a:latin typeface="Times New Roman" panose="02020603050405020304" pitchFamily="18" charset="0"/>
              </a:rPr>
              <a:t>ve</a:t>
            </a:r>
            <a:r>
              <a:rPr lang="pl-PL" sz="3200" dirty="0">
                <a:latin typeface="Times New Roman" panose="02020603050405020304" pitchFamily="18" charset="0"/>
              </a:rPr>
              <a:t> </a:t>
            </a:r>
            <a:r>
              <a:rPr lang="pl-PL" sz="3200" dirty="0" err="1">
                <a:latin typeface="Times New Roman" panose="02020603050405020304" pitchFamily="18" charset="0"/>
              </a:rPr>
              <a:t>formě</a:t>
            </a:r>
            <a:r>
              <a:rPr lang="pl-PL" sz="3200" dirty="0">
                <a:latin typeface="Times New Roman" panose="02020603050405020304" pitchFamily="18" charset="0"/>
              </a:rPr>
              <a:t> </a:t>
            </a:r>
            <a:r>
              <a:rPr lang="pl-PL" sz="3200" dirty="0" err="1">
                <a:latin typeface="Times New Roman" panose="02020603050405020304" pitchFamily="18" charset="0"/>
              </a:rPr>
              <a:t>připomínající</a:t>
            </a:r>
            <a:r>
              <a:rPr lang="pl-PL" sz="3200" dirty="0">
                <a:latin typeface="Times New Roman" panose="02020603050405020304" pitchFamily="18" charset="0"/>
              </a:rPr>
              <a:t> </a:t>
            </a:r>
            <a:r>
              <a:rPr lang="pl-PL" sz="3200" dirty="0" err="1">
                <a:latin typeface="Times New Roman" panose="02020603050405020304" pitchFamily="18" charset="0"/>
              </a:rPr>
              <a:t>skutečný</a:t>
            </a:r>
            <a:r>
              <a:rPr lang="pl-PL" sz="3200" dirty="0">
                <a:latin typeface="Times New Roman" panose="02020603050405020304" pitchFamily="18" charset="0"/>
              </a:rPr>
              <a:t> </a:t>
            </a:r>
            <a:r>
              <a:rPr lang="pl-PL" sz="3200" dirty="0" err="1">
                <a:latin typeface="Times New Roman" panose="02020603050405020304" pitchFamily="18" charset="0"/>
              </a:rPr>
              <a:t>podnět</a:t>
            </a:r>
            <a:r>
              <a:rPr lang="pl-PL" sz="3200" dirty="0">
                <a:latin typeface="Times New Roman" panose="02020603050405020304" pitchFamily="18" charset="0"/>
              </a:rPr>
              <a:t>“ [</a:t>
            </a:r>
            <a:r>
              <a:rPr lang="pl-PL" sz="3200" dirty="0" err="1">
                <a:latin typeface="Times New Roman" panose="02020603050405020304" pitchFamily="18" charset="0"/>
              </a:rPr>
              <a:t>Cosmides</a:t>
            </a:r>
            <a:r>
              <a:rPr lang="pl-PL" sz="3200" dirty="0">
                <a:latin typeface="Times New Roman" panose="02020603050405020304" pitchFamily="18" charset="0"/>
              </a:rPr>
              <a:t>, </a:t>
            </a:r>
            <a:r>
              <a:rPr lang="pl-PL" sz="3200" dirty="0" err="1">
                <a:latin typeface="Times New Roman" panose="02020603050405020304" pitchFamily="18" charset="0"/>
              </a:rPr>
              <a:t>Tooby</a:t>
            </a:r>
            <a:r>
              <a:rPr lang="pl-PL" sz="3200" dirty="0">
                <a:latin typeface="Times New Roman" panose="02020603050405020304" pitchFamily="18" charset="0"/>
              </a:rPr>
              <a:t> 2005]</a:t>
            </a:r>
            <a:r>
              <a:rPr lang="pl-PL" sz="2400" b="0" i="0" u="none" strike="noStrike" dirty="0">
                <a:solidFill>
                  <a:srgbClr val="000000"/>
                </a:solidFill>
                <a:effectLst/>
                <a:latin typeface="Times New Roman" panose="02020603050405020304" pitchFamily="18" charset="0"/>
              </a:rPr>
              <a:t>].</a:t>
            </a:r>
            <a:endParaRPr lang="cs-CZ" altLang="cs-CZ" sz="3200" i="1" dirty="0">
              <a:latin typeface="Times New Roman" panose="02020603050405020304" pitchFamily="18" charset="0"/>
              <a:ea typeface="Times New Roman" panose="02020603050405020304" pitchFamily="18" charset="0"/>
            </a:endParaRPr>
          </a:p>
          <a:p>
            <a:pPr marL="0" indent="0" fontAlgn="base">
              <a:lnSpc>
                <a:spcPct val="100000"/>
              </a:lnSpc>
              <a:spcAft>
                <a:spcPct val="0"/>
              </a:spcAft>
              <a:buNone/>
            </a:pPr>
            <a:r>
              <a:rPr lang="cs-CZ" altLang="cs-CZ" sz="3200" i="1" dirty="0">
                <a:latin typeface="Times New Roman" panose="02020603050405020304" pitchFamily="18" charset="0"/>
                <a:ea typeface="Times New Roman" panose="02020603050405020304" pitchFamily="18" charset="0"/>
              </a:rPr>
              <a:t>Představivost</a:t>
            </a:r>
            <a:r>
              <a:rPr lang="cs-CZ" altLang="cs-CZ" sz="3200" dirty="0">
                <a:latin typeface="Times New Roman" panose="02020603050405020304" pitchFamily="18" charset="0"/>
                <a:ea typeface="Times New Roman" panose="02020603050405020304" pitchFamily="18" charset="0"/>
              </a:rPr>
              <a:t> je v běžném chápání „schopnost vytvářet v mysli různé obrazy, příběhy atd.“ [SJP PWN]</a:t>
            </a:r>
          </a:p>
          <a:p>
            <a:pPr marL="0" indent="0" fontAlgn="base">
              <a:lnSpc>
                <a:spcPct val="100000"/>
              </a:lnSpc>
              <a:spcAft>
                <a:spcPct val="0"/>
              </a:spcAft>
              <a:buNone/>
            </a:pPr>
            <a:r>
              <a:rPr lang="cs-CZ" altLang="cs-CZ" sz="3200" i="1" dirty="0">
                <a:latin typeface="Times New Roman" panose="02020603050405020304" pitchFamily="18" charset="0"/>
                <a:ea typeface="Times New Roman" panose="02020603050405020304" pitchFamily="18" charset="0"/>
              </a:rPr>
              <a:t>Jazyková představivost </a:t>
            </a:r>
            <a:r>
              <a:rPr lang="cs-CZ" altLang="cs-CZ" sz="3200" dirty="0">
                <a:latin typeface="Times New Roman" panose="02020603050405020304" pitchFamily="18" charset="0"/>
                <a:ea typeface="Times New Roman" panose="02020603050405020304" pitchFamily="18" charset="0"/>
              </a:rPr>
              <a:t>(</a:t>
            </a:r>
            <a:r>
              <a:rPr lang="cs-CZ" altLang="cs-CZ" sz="3200" i="1" dirty="0">
                <a:latin typeface="Times New Roman" panose="02020603050405020304" pitchFamily="18" charset="0"/>
                <a:ea typeface="Times New Roman" panose="02020603050405020304" pitchFamily="18" charset="0"/>
              </a:rPr>
              <a:t>imaginace</a:t>
            </a:r>
            <a:r>
              <a:rPr lang="cs-CZ" altLang="cs-CZ" sz="3200" dirty="0">
                <a:latin typeface="Times New Roman" panose="02020603050405020304" pitchFamily="18" charset="0"/>
                <a:ea typeface="Times New Roman" panose="02020603050405020304" pitchFamily="18" charset="0"/>
              </a:rPr>
              <a:t>) zde bude chápána jako schopnost provádět tvůrčí mentální operace probíhající prostřednictvím obrazů evokovaných jazykovými formami. </a:t>
            </a:r>
          </a:p>
        </p:txBody>
      </p:sp>
    </p:spTree>
    <p:extLst>
      <p:ext uri="{BB962C8B-B14F-4D97-AF65-F5344CB8AC3E}">
        <p14:creationId xmlns:p14="http://schemas.microsoft.com/office/powerpoint/2010/main" val="198614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3795435" y="556807"/>
            <a:ext cx="7710765"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fontAlgn="base">
              <a:spcAft>
                <a:spcPct val="0"/>
              </a:spcAft>
              <a:buClrTx/>
              <a:buSzTx/>
              <a:tabLst/>
            </a:pPr>
            <a:r>
              <a:rPr lang="cs-CZ" altLang="cs-CZ" dirty="0"/>
              <a:t>Výzkumná paradigmata </a:t>
            </a:r>
            <a:br>
              <a:rPr lang="cs-CZ" altLang="cs-CZ" dirty="0"/>
            </a:br>
            <a:r>
              <a:rPr lang="cs-CZ" altLang="cs-CZ" dirty="0"/>
              <a:t>zohledňující problematiku </a:t>
            </a:r>
            <a:br>
              <a:rPr lang="cs-CZ" altLang="cs-CZ" dirty="0"/>
            </a:br>
            <a:r>
              <a:rPr lang="cs-CZ" altLang="cs-CZ" dirty="0"/>
              <a:t>jazykové představivosti </a:t>
            </a:r>
          </a:p>
        </p:txBody>
      </p:sp>
      <p:pic>
        <p:nvPicPr>
          <p:cNvPr id="8" name="Zástupný symbol pro obsah 7"/>
          <p:cNvPicPr>
            <a:picLocks noGrp="1" noChangeAspect="1"/>
          </p:cNvPicPr>
          <p:nvPr>
            <p:ph idx="1"/>
          </p:nvPr>
        </p:nvPicPr>
        <p:blipFill>
          <a:blip r:embed="rId2"/>
          <a:stretch>
            <a:fillRect/>
          </a:stretch>
        </p:blipFill>
        <p:spPr>
          <a:xfrm>
            <a:off x="690563" y="3052228"/>
            <a:ext cx="10815637" cy="2793482"/>
          </a:xfrm>
          <a:prstGeom prst="rect">
            <a:avLst/>
          </a:prstGeom>
        </p:spPr>
      </p:pic>
    </p:spTree>
    <p:extLst>
      <p:ext uri="{BB962C8B-B14F-4D97-AF65-F5344CB8AC3E}">
        <p14:creationId xmlns:p14="http://schemas.microsoft.com/office/powerpoint/2010/main" val="399248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8625" y="575738"/>
            <a:ext cx="12093375" cy="1541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fontAlgn="base">
              <a:spcAft>
                <a:spcPct val="0"/>
              </a:spcAft>
              <a:buClrTx/>
              <a:buSzTx/>
              <a:tabLst/>
            </a:pPr>
            <a:r>
              <a:rPr lang="cs-CZ" altLang="cs-CZ" sz="3600" dirty="0" err="1"/>
              <a:t>FUNGOVÁNí</a:t>
            </a:r>
            <a:r>
              <a:rPr lang="cs-CZ" altLang="cs-CZ" sz="3600" dirty="0"/>
              <a:t> představivosti je </a:t>
            </a:r>
            <a:br>
              <a:rPr lang="cs-CZ" altLang="cs-CZ" sz="3600" dirty="0"/>
            </a:br>
            <a:r>
              <a:rPr lang="cs-CZ" altLang="cs-CZ" sz="3600" dirty="0"/>
              <a:t>operací se scénáři: </a:t>
            </a:r>
            <a:br>
              <a:rPr lang="cs-CZ" altLang="cs-CZ" sz="3600" dirty="0"/>
            </a:br>
            <a:r>
              <a:rPr lang="cs-CZ" altLang="cs-CZ" sz="3600" dirty="0"/>
              <a:t>teorie R. C. </a:t>
            </a:r>
            <a:r>
              <a:rPr lang="cs-CZ" altLang="cs-CZ" sz="3600" dirty="0" err="1"/>
              <a:t>Schanka</a:t>
            </a:r>
            <a:r>
              <a:rPr lang="cs-CZ" altLang="cs-CZ" sz="3600" dirty="0"/>
              <a:t>, R. P. </a:t>
            </a:r>
            <a:r>
              <a:rPr lang="cs-CZ" altLang="cs-CZ" sz="3600" dirty="0" err="1"/>
              <a:t>Abelsona</a:t>
            </a:r>
            <a:r>
              <a:rPr lang="cs-CZ" altLang="cs-CZ" sz="3600" dirty="0"/>
              <a:t> a V. </a:t>
            </a:r>
            <a:r>
              <a:rPr lang="cs-CZ" altLang="cs-CZ" sz="3600" dirty="0" err="1"/>
              <a:t>Raskina</a:t>
            </a:r>
            <a:r>
              <a:rPr lang="cs-CZ" altLang="cs-CZ" sz="3600" dirty="0"/>
              <a:t> </a:t>
            </a:r>
          </a:p>
        </p:txBody>
      </p:sp>
      <p:sp>
        <p:nvSpPr>
          <p:cNvPr id="5" name="Rectangle 2"/>
          <p:cNvSpPr>
            <a:spLocks noGrp="1" noChangeArrowheads="1"/>
          </p:cNvSpPr>
          <p:nvPr>
            <p:ph idx="1"/>
          </p:nvPr>
        </p:nvSpPr>
        <p:spPr bwMode="auto">
          <a:xfrm>
            <a:off x="104274" y="2423314"/>
            <a:ext cx="11997110" cy="5268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indent="0" fontAlgn="base">
              <a:lnSpc>
                <a:spcPct val="100000"/>
              </a:lnSpc>
              <a:spcAft>
                <a:spcPct val="0"/>
              </a:spcAft>
              <a:buClrTx/>
              <a:buSzTx/>
              <a:buNone/>
              <a:tabLst/>
            </a:pP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Pochopení složitých mechanismů komunikace pomocí přirozeného jazyka bylo zvlášť zajímavé pro průkopníky výzkumu umělé inteligence Rogera C. </a:t>
            </a:r>
            <a:r>
              <a:rPr lang="cs-CZ" altLang="cs-CZ" sz="2000" dirty="0" err="1">
                <a:latin typeface="Times New Roman" panose="02020603050405020304" pitchFamily="18" charset="0"/>
                <a:ea typeface="Times New Roman" panose="02020603050405020304" pitchFamily="18" charset="0"/>
                <a:cs typeface="Times New Roman" panose="02020603050405020304" pitchFamily="18" charset="0"/>
              </a:rPr>
              <a:t>Schanka</a:t>
            </a: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 Roberta P. </a:t>
            </a:r>
            <a:r>
              <a:rPr lang="cs-CZ" altLang="cs-CZ" sz="2000" dirty="0" err="1">
                <a:latin typeface="Times New Roman" panose="02020603050405020304" pitchFamily="18" charset="0"/>
                <a:ea typeface="Times New Roman" panose="02020603050405020304" pitchFamily="18" charset="0"/>
                <a:cs typeface="Times New Roman" panose="02020603050405020304" pitchFamily="18" charset="0"/>
              </a:rPr>
              <a:t>Abelsona</a:t>
            </a: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 a Marvina Minského. Ti zkoumali roli sdílených znalostí uživatelů jazyka, které tvoří základ pro interpretaci nepřímo formulovaného sdělení. </a:t>
            </a:r>
          </a:p>
          <a:p>
            <a:pPr marL="0" marR="0" indent="0" fontAlgn="base">
              <a:lnSpc>
                <a:spcPct val="100000"/>
              </a:lnSpc>
              <a:spcAft>
                <a:spcPct val="0"/>
              </a:spcAft>
              <a:buClrTx/>
              <a:buSzTx/>
              <a:buNone/>
              <a:tabLst/>
            </a:pP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První dva používali k označení jednotlivých složek těchto znalostí termín „skript“ . Jejich práce se stala základem sémantické teorie humoru Victora </a:t>
            </a:r>
            <a:r>
              <a:rPr lang="cs-CZ" altLang="cs-CZ" sz="2000" dirty="0" err="1">
                <a:latin typeface="Times New Roman" panose="02020603050405020304" pitchFamily="18" charset="0"/>
                <a:ea typeface="Times New Roman" panose="02020603050405020304" pitchFamily="18" charset="0"/>
                <a:cs typeface="Times New Roman" panose="02020603050405020304" pitchFamily="18" charset="0"/>
              </a:rPr>
              <a:t>Raskina</a:t>
            </a: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 v níž byl klíčovou analytickou kategorií „scénář“. </a:t>
            </a:r>
          </a:p>
          <a:p>
            <a:pPr marL="0" lvl="0" indent="0" eaLnBrk="0" fontAlgn="base" hangingPunct="0">
              <a:lnSpc>
                <a:spcPct val="100000"/>
              </a:lnSpc>
              <a:spcBef>
                <a:spcPct val="0"/>
              </a:spcBef>
              <a:spcAft>
                <a:spcPct val="0"/>
              </a:spcAft>
              <a:buNone/>
            </a:pP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Podle tohoto konceptu aktivizují slova použitá ve výpovědích určitý skript, tj. otevírají k němu interpretovi přístup a umožňují mu vyčíst význam a intenci nepřímého sdělení, „non bona fide“. Kreativní texty mohou poskytovat přístup alespoň ke dvěma skriptům, obvykle k takovým, které si v určitých aspektech odporují. </a:t>
            </a:r>
          </a:p>
          <a:p>
            <a:pPr marL="0" lvl="0" indent="0" eaLnBrk="0" fontAlgn="base" hangingPunct="0">
              <a:lnSpc>
                <a:spcPct val="100000"/>
              </a:lnSpc>
              <a:spcBef>
                <a:spcPct val="0"/>
              </a:spcBef>
              <a:spcAft>
                <a:spcPct val="0"/>
              </a:spcAft>
              <a:buNone/>
            </a:pP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Přístup k nim je zajišťován nějakým jazykovým prvkem, který je spojen s oběma z nich. Obvykle jde o prvek lexikální. Ten funguje jako „sémantický spouštěč skriptu“ [</a:t>
            </a:r>
            <a:r>
              <a:rPr lang="cs-CZ" altLang="cs-CZ" sz="2000" dirty="0" err="1">
                <a:latin typeface="Times New Roman" panose="02020603050405020304" pitchFamily="18" charset="0"/>
                <a:ea typeface="Times New Roman" panose="02020603050405020304" pitchFamily="18" charset="0"/>
                <a:cs typeface="Times New Roman" panose="02020603050405020304" pitchFamily="18" charset="0"/>
              </a:rPr>
              <a:t>Raskin</a:t>
            </a:r>
            <a:r>
              <a:rPr lang="cs-CZ" altLang="cs-CZ" sz="2000" dirty="0">
                <a:latin typeface="Times New Roman" panose="02020603050405020304" pitchFamily="18" charset="0"/>
                <a:ea typeface="Times New Roman" panose="02020603050405020304" pitchFamily="18" charset="0"/>
                <a:cs typeface="Times New Roman" panose="02020603050405020304" pitchFamily="18" charset="0"/>
              </a:rPr>
              <a:t> 1985].</a:t>
            </a:r>
          </a:p>
          <a:p>
            <a:pPr marL="0" lvl="0" indent="0" fontAlgn="base">
              <a:lnSpc>
                <a:spcPct val="100000"/>
              </a:lnSpc>
              <a:spcAft>
                <a:spcPct val="0"/>
              </a:spcAft>
              <a:buNone/>
            </a:pPr>
            <a:endParaRPr lang="cs-CZ" altLang="cs-CZ" sz="2000" dirty="0">
              <a:latin typeface="Times New Roman" panose="02020603050405020304" pitchFamily="18" charset="0"/>
            </a:endParaRPr>
          </a:p>
          <a:p>
            <a:pPr marL="0" lvl="0" indent="0" fontAlgn="base">
              <a:lnSpc>
                <a:spcPct val="100000"/>
              </a:lnSpc>
              <a:spcAft>
                <a:spcPct val="0"/>
              </a:spcAft>
              <a:buNone/>
            </a:pPr>
            <a:endParaRPr lang="cs-CZ" altLang="cs-CZ" sz="2000" dirty="0">
              <a:latin typeface="Times New Roman" panose="02020603050405020304" pitchFamily="18" charset="0"/>
            </a:endParaRPr>
          </a:p>
          <a:p>
            <a:pPr marL="0" lvl="0" indent="0" fontAlgn="base">
              <a:lnSpc>
                <a:spcPct val="100000"/>
              </a:lnSpc>
              <a:spcAft>
                <a:spcPct val="0"/>
              </a:spcAft>
              <a:buNone/>
            </a:pPr>
            <a:endParaRPr lang="cs-CZ" altLang="cs-CZ" sz="2000" dirty="0">
              <a:latin typeface="Times New Roman" panose="02020603050405020304" pitchFamily="18" charset="0"/>
            </a:endParaRPr>
          </a:p>
          <a:p>
            <a:pPr marL="0" lvl="0" indent="0" eaLnBrk="0" fontAlgn="base" hangingPunct="0">
              <a:lnSpc>
                <a:spcPct val="100000"/>
              </a:lnSpc>
              <a:spcBef>
                <a:spcPct val="0"/>
              </a:spcBef>
              <a:spcAft>
                <a:spcPct val="0"/>
              </a:spcAft>
              <a:buNone/>
            </a:pPr>
            <a:endParaRPr lang="cs-CZ" altLang="cs-CZ"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cs-CZ" altLang="cs-CZ" sz="8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cs-CZ" altLang="cs-CZ" sz="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76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95601" y="568412"/>
            <a:ext cx="8414950" cy="518984"/>
          </a:xfrm>
        </p:spPr>
        <p:txBody>
          <a:bodyPr>
            <a:normAutofit fontScale="90000"/>
          </a:bodyPr>
          <a:lstStyle/>
          <a:p>
            <a:br>
              <a:rPr lang="cs-CZ" dirty="0"/>
            </a:br>
            <a:r>
              <a:rPr lang="cs-CZ" sz="4400" dirty="0"/>
              <a:t>Typy skriptů</a:t>
            </a:r>
          </a:p>
        </p:txBody>
      </p:sp>
      <p:sp>
        <p:nvSpPr>
          <p:cNvPr id="3" name="Zástupný symbol pro text 2"/>
          <p:cNvSpPr>
            <a:spLocks noGrp="1"/>
          </p:cNvSpPr>
          <p:nvPr>
            <p:ph type="body" idx="1"/>
          </p:nvPr>
        </p:nvSpPr>
        <p:spPr>
          <a:xfrm>
            <a:off x="368967" y="1860884"/>
            <a:ext cx="3634621" cy="1451811"/>
          </a:xfrm>
        </p:spPr>
        <p:txBody>
          <a:bodyPr/>
          <a:lstStyle/>
          <a:p>
            <a:pPr lvl="0"/>
            <a:endParaRPr lang="cs-CZ" altLang="cs-CZ"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cs-CZ" altLang="cs-CZ"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cs-CZ" altLang="cs-CZ" dirty="0"/>
          </a:p>
          <a:p>
            <a:pPr lvl="0"/>
            <a:endParaRPr lang="cs-CZ" altLang="cs-CZ" dirty="0"/>
          </a:p>
          <a:p>
            <a:pPr lvl="0"/>
            <a:endParaRPr lang="cs-CZ" altLang="cs-CZ" dirty="0"/>
          </a:p>
          <a:p>
            <a:pPr lvl="0"/>
            <a:endParaRPr lang="cs-CZ" altLang="cs-CZ" dirty="0"/>
          </a:p>
          <a:p>
            <a:pPr lvl="0"/>
            <a:r>
              <a:rPr lang="cs-CZ" altLang="cs-CZ" dirty="0"/>
              <a:t>Univerzální nebo téměř univerzální</a:t>
            </a:r>
          </a:p>
          <a:p>
            <a:endParaRPr lang="cs-CZ" dirty="0"/>
          </a:p>
        </p:txBody>
      </p:sp>
      <p:sp>
        <p:nvSpPr>
          <p:cNvPr id="4" name="Zástupný symbol pro text 3"/>
          <p:cNvSpPr>
            <a:spLocks noGrp="1"/>
          </p:cNvSpPr>
          <p:nvPr>
            <p:ph type="body" sz="half" idx="15"/>
          </p:nvPr>
        </p:nvSpPr>
        <p:spPr>
          <a:xfrm>
            <a:off x="370702" y="3031524"/>
            <a:ext cx="3583677" cy="3208856"/>
          </a:xfrm>
        </p:spPr>
        <p:txBody>
          <a:bodyPr>
            <a:normAutofit/>
          </a:bodyPr>
          <a:lstStyle/>
          <a:p>
            <a:pPr lvl="0" eaLnBrk="0" fontAlgn="base" hangingPunct="0">
              <a:lnSpc>
                <a:spcPct val="100000"/>
              </a:lnSpc>
              <a:spcBef>
                <a:spcPct val="0"/>
              </a:spcBef>
              <a:spcAft>
                <a:spcPct val="0"/>
              </a:spcAft>
            </a:pPr>
            <a:endParaRPr lang="cs-CZ" altLang="cs-CZ" dirty="0">
              <a:latin typeface="Times New Roman" panose="02020603050405020304" pitchFamily="18" charset="0"/>
              <a:ea typeface="Times New Roman" panose="02020603050405020304" pitchFamily="18" charset="0"/>
              <a:cs typeface="Times New Roman" panose="02020603050405020304" pitchFamily="18" charset="0"/>
            </a:endParaRPr>
          </a:p>
          <a:p>
            <a:pPr lvl="0" eaLnBrk="0" fontAlgn="base" hangingPunct="0">
              <a:lnSpc>
                <a:spcPct val="100000"/>
              </a:lnSpc>
              <a:spcBef>
                <a:spcPct val="0"/>
              </a:spcBef>
              <a:spcAft>
                <a:spcPct val="0"/>
              </a:spcAft>
            </a:pPr>
            <a:endParaRPr lang="cs-CZ" altLang="cs-CZ" dirty="0">
              <a:latin typeface="Times New Roman" panose="02020603050405020304" pitchFamily="18" charset="0"/>
              <a:ea typeface="Times New Roman" panose="02020603050405020304" pitchFamily="18" charset="0"/>
              <a:cs typeface="Times New Roman" panose="02020603050405020304" pitchFamily="18" charset="0"/>
            </a:endParaRPr>
          </a:p>
          <a:p>
            <a:pPr lvl="0" fontAlgn="base">
              <a:spcAft>
                <a:spcPct val="0"/>
              </a:spcAft>
            </a:pPr>
            <a:r>
              <a:rPr lang="cs-CZ" altLang="cs-CZ" sz="3200" dirty="0">
                <a:latin typeface="Times New Roman" panose="02020603050405020304" pitchFamily="18" charset="0"/>
                <a:ea typeface="Calibri" panose="020F0502020204030204" pitchFamily="34" charset="0"/>
              </a:rPr>
              <a:t>„skripty opřené o obecnou znalost“</a:t>
            </a:r>
          </a:p>
          <a:p>
            <a:pPr lvl="0" fontAlgn="base">
              <a:spcAft>
                <a:spcPct val="0"/>
              </a:spcAft>
            </a:pPr>
            <a:r>
              <a:rPr lang="en-US" altLang="cs-CZ" sz="3200" dirty="0">
                <a:latin typeface="Times New Roman" panose="02020603050405020304" pitchFamily="18" charset="0"/>
                <a:ea typeface="Calibri" panose="020F0502020204030204" pitchFamily="34" charset="0"/>
              </a:rPr>
              <a:t>(</a:t>
            </a:r>
            <a:r>
              <a:rPr lang="cs-CZ" altLang="cs-CZ" sz="3200" dirty="0">
                <a:latin typeface="Times New Roman" panose="02020603050405020304" pitchFamily="18" charset="0"/>
                <a:ea typeface="Calibri" panose="020F0502020204030204" pitchFamily="34" charset="0"/>
              </a:rPr>
              <a:t>„</a:t>
            </a:r>
            <a:r>
              <a:rPr lang="en-US" altLang="cs-CZ" sz="3200" dirty="0">
                <a:latin typeface="Times New Roman" panose="02020603050405020304" pitchFamily="18" charset="0"/>
                <a:ea typeface="Calibri" panose="020F0502020204030204" pitchFamily="34" charset="0"/>
              </a:rPr>
              <a:t>General Knowledge Scripts</a:t>
            </a:r>
            <a:r>
              <a:rPr lang="cs-CZ" altLang="cs-CZ" sz="3200" dirty="0">
                <a:latin typeface="Times New Roman" panose="02020603050405020304" pitchFamily="18" charset="0"/>
                <a:ea typeface="Calibri" panose="020F0502020204030204" pitchFamily="34" charset="0"/>
              </a:rPr>
              <a:t>“</a:t>
            </a:r>
            <a:r>
              <a:rPr lang="en-US" altLang="cs-CZ" sz="3200" dirty="0">
                <a:latin typeface="Times New Roman" panose="02020603050405020304" pitchFamily="18" charset="0"/>
                <a:ea typeface="Calibri" panose="020F0502020204030204" pitchFamily="34" charset="0"/>
              </a:rPr>
              <a:t>) </a:t>
            </a:r>
            <a:endParaRPr lang="cs-CZ" altLang="cs-CZ" sz="3200" dirty="0">
              <a:latin typeface="Times New Roman" panose="02020603050405020304" pitchFamily="18" charset="0"/>
              <a:ea typeface="Calibri" panose="020F0502020204030204" pitchFamily="34" charset="0"/>
            </a:endParaRPr>
          </a:p>
          <a:p>
            <a:endParaRPr lang="cs-CZ" dirty="0"/>
          </a:p>
        </p:txBody>
      </p:sp>
      <p:sp>
        <p:nvSpPr>
          <p:cNvPr id="5" name="Zástupný symbol pro text 4"/>
          <p:cNvSpPr>
            <a:spLocks noGrp="1"/>
          </p:cNvSpPr>
          <p:nvPr>
            <p:ph type="body" sz="quarter" idx="3"/>
          </p:nvPr>
        </p:nvSpPr>
        <p:spPr>
          <a:xfrm>
            <a:off x="4170947" y="1628274"/>
            <a:ext cx="3654285" cy="1764632"/>
          </a:xfrm>
        </p:spPr>
        <p:txBody>
          <a:bodyPr/>
          <a:lstStyle/>
          <a:p>
            <a:endParaRPr lang="pl-PL" dirty="0"/>
          </a:p>
          <a:p>
            <a:endParaRPr lang="pl-PL" dirty="0"/>
          </a:p>
          <a:p>
            <a:endParaRPr lang="pl-PL" dirty="0"/>
          </a:p>
          <a:p>
            <a:endParaRPr lang="pl-PL" dirty="0"/>
          </a:p>
          <a:p>
            <a:pPr lvl="0" eaLnBrk="0" fontAlgn="base" hangingPunct="0">
              <a:lnSpc>
                <a:spcPct val="100000"/>
              </a:lnSpc>
              <a:spcBef>
                <a:spcPct val="0"/>
              </a:spcBef>
              <a:spcAft>
                <a:spcPct val="0"/>
              </a:spcAft>
            </a:pPr>
            <a:endParaRPr lang="cs-CZ" altLang="cs-CZ" b="1"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ct val="0"/>
              </a:spcAft>
            </a:pPr>
            <a:endParaRPr lang="cs-CZ" altLang="cs-CZ" dirty="0"/>
          </a:p>
          <a:p>
            <a:pPr fontAlgn="base">
              <a:spcAft>
                <a:spcPct val="0"/>
              </a:spcAft>
            </a:pPr>
            <a:r>
              <a:rPr lang="cs-CZ" altLang="cs-CZ" dirty="0"/>
              <a:t>Podmíněné příslušností </a:t>
            </a:r>
          </a:p>
          <a:p>
            <a:pPr fontAlgn="base">
              <a:spcAft>
                <a:spcPct val="0"/>
              </a:spcAft>
            </a:pPr>
            <a:r>
              <a:rPr lang="cs-CZ" altLang="cs-CZ" dirty="0"/>
              <a:t>k určité sociální skupině</a:t>
            </a:r>
          </a:p>
          <a:p>
            <a:endParaRPr lang="cs-CZ" dirty="0"/>
          </a:p>
        </p:txBody>
      </p:sp>
      <p:sp>
        <p:nvSpPr>
          <p:cNvPr id="7" name="Zástupný symbol pro text 6"/>
          <p:cNvSpPr>
            <a:spLocks noGrp="1"/>
          </p:cNvSpPr>
          <p:nvPr>
            <p:ph type="body" sz="quarter" idx="13"/>
          </p:nvPr>
        </p:nvSpPr>
        <p:spPr>
          <a:xfrm>
            <a:off x="8237621" y="1965159"/>
            <a:ext cx="3270610" cy="473242"/>
          </a:xfrm>
        </p:spPr>
        <p:txBody>
          <a:bodyPr/>
          <a:lstStyle/>
          <a:p>
            <a:r>
              <a:rPr lang="cs-CZ" dirty="0"/>
              <a:t>Subjektivní </a:t>
            </a:r>
          </a:p>
        </p:txBody>
      </p:sp>
      <p:sp>
        <p:nvSpPr>
          <p:cNvPr id="9" name="Rectangle 1"/>
          <p:cNvSpPr>
            <a:spLocks noGrp="1" noChangeArrowheads="1"/>
          </p:cNvSpPr>
          <p:nvPr>
            <p:ph type="body" sz="half" idx="16"/>
          </p:nvPr>
        </p:nvSpPr>
        <p:spPr bwMode="auto">
          <a:xfrm>
            <a:off x="3986463" y="3506576"/>
            <a:ext cx="3785937"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1200" dirty="0">
                <a:latin typeface="Times New Roman" panose="02020603050405020304" pitchFamily="18" charset="0"/>
                <a:ea typeface="Calibri" panose="020F0502020204030204" pitchFamily="34" charset="0"/>
                <a:cs typeface="Times New Roman" panose="02020603050405020304" pitchFamily="18" charset="0"/>
              </a:rPr>
              <a:t>„</a:t>
            </a:r>
            <a:r>
              <a:rPr lang="cs-CZ" altLang="cs-CZ" sz="3200" dirty="0">
                <a:latin typeface="Times New Roman" panose="02020603050405020304" pitchFamily="18" charset="0"/>
                <a:ea typeface="Calibri" panose="020F0502020204030204" pitchFamily="34" charset="0"/>
              </a:rPr>
              <a:t>skripty opřené o omezenou znalost“</a:t>
            </a:r>
          </a:p>
          <a:p>
            <a:pPr marL="0" marR="0" lvl="0" indent="0" algn="l" defTabSz="914400" rtl="0" eaLnBrk="0" fontAlgn="base" latinLnBrk="0" hangingPunct="0">
              <a:lnSpc>
                <a:spcPct val="100000"/>
              </a:lnSpc>
              <a:spcBef>
                <a:spcPct val="0"/>
              </a:spcBef>
              <a:spcAft>
                <a:spcPct val="0"/>
              </a:spcAft>
              <a:buClrTx/>
              <a:buSzTx/>
              <a:buFontTx/>
              <a:buNone/>
              <a:tabLst/>
            </a:pPr>
            <a:r>
              <a:rPr lang="en-US" altLang="cs-CZ" sz="3200" dirty="0">
                <a:latin typeface="Times New Roman" panose="02020603050405020304" pitchFamily="18" charset="0"/>
                <a:ea typeface="Calibri" panose="020F0502020204030204" pitchFamily="34" charset="0"/>
              </a:rPr>
              <a:t>(</a:t>
            </a:r>
            <a:r>
              <a:rPr lang="cs-CZ" altLang="cs-CZ" sz="3200" dirty="0">
                <a:latin typeface="Times New Roman" panose="02020603050405020304" pitchFamily="18" charset="0"/>
                <a:ea typeface="Calibri" panose="020F0502020204030204" pitchFamily="34" charset="0"/>
              </a:rPr>
              <a:t>„</a:t>
            </a:r>
            <a:r>
              <a:rPr lang="en-US" altLang="cs-CZ" sz="3200" dirty="0">
                <a:latin typeface="Times New Roman" panose="02020603050405020304" pitchFamily="18" charset="0"/>
                <a:ea typeface="Calibri" panose="020F0502020204030204" pitchFamily="34" charset="0"/>
              </a:rPr>
              <a:t>Restricted Knowledge </a:t>
            </a:r>
            <a:endParaRPr lang="cs-CZ" altLang="cs-CZ" sz="3200" dirty="0">
              <a:latin typeface="Times New Roman" panose="02020603050405020304" pitchFamily="18"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cs-CZ" sz="3200" dirty="0">
                <a:latin typeface="Times New Roman" panose="02020603050405020304" pitchFamily="18" charset="0"/>
                <a:ea typeface="Calibri" panose="020F0502020204030204" pitchFamily="34" charset="0"/>
              </a:rPr>
              <a:t>Scripts</a:t>
            </a:r>
            <a:r>
              <a:rPr lang="cs-CZ" altLang="cs-CZ" sz="3200" dirty="0">
                <a:latin typeface="Times New Roman" panose="02020603050405020304" pitchFamily="18" charset="0"/>
                <a:ea typeface="Calibri" panose="020F0502020204030204" pitchFamily="34" charset="0"/>
              </a:rPr>
              <a:t>“</a:t>
            </a:r>
            <a:r>
              <a:rPr lang="en-US" altLang="cs-CZ" sz="3200" dirty="0">
                <a:latin typeface="Times New Roman" panose="02020603050405020304" pitchFamily="18" charset="0"/>
                <a:ea typeface="Calibri" panose="020F0502020204030204" pitchFamily="34" charset="0"/>
              </a:rPr>
              <a:t>)</a:t>
            </a:r>
            <a:r>
              <a:rPr lang="cs-CZ" altLang="cs-CZ" sz="3200" dirty="0">
                <a:latin typeface="Times New Roman" panose="02020603050405020304" pitchFamily="18" charset="0"/>
                <a:ea typeface="Calibri" panose="020F0502020204030204" pitchFamily="34" charset="0"/>
              </a:rPr>
              <a:t> </a:t>
            </a:r>
          </a:p>
        </p:txBody>
      </p:sp>
      <p:sp>
        <p:nvSpPr>
          <p:cNvPr id="10" name="Rectangle 2"/>
          <p:cNvSpPr>
            <a:spLocks noGrp="1" noChangeArrowheads="1"/>
          </p:cNvSpPr>
          <p:nvPr>
            <p:ph type="body" sz="half" idx="17"/>
          </p:nvPr>
        </p:nvSpPr>
        <p:spPr bwMode="auto">
          <a:xfrm>
            <a:off x="8029074" y="3518011"/>
            <a:ext cx="3897645"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eaLnBrk="0" fontAlgn="base" hangingPunct="0">
              <a:lnSpc>
                <a:spcPct val="100000"/>
              </a:lnSpc>
              <a:spcBef>
                <a:spcPct val="0"/>
              </a:spcBef>
              <a:spcAft>
                <a:spcPct val="0"/>
              </a:spcAft>
            </a:pPr>
            <a:r>
              <a:rPr lang="cs-CZ" altLang="cs-CZ" sz="1200" dirty="0">
                <a:latin typeface="Times New Roman" panose="02020603050405020304" pitchFamily="18" charset="0"/>
                <a:ea typeface="Calibri" panose="020F0502020204030204" pitchFamily="34" charset="0"/>
                <a:cs typeface="Times New Roman" panose="02020603050405020304" pitchFamily="18" charset="0"/>
              </a:rPr>
              <a:t>„</a:t>
            </a:r>
            <a:r>
              <a:rPr lang="cs-CZ" altLang="cs-CZ" sz="3200" dirty="0">
                <a:latin typeface="Times New Roman" panose="02020603050405020304" pitchFamily="18" charset="0"/>
                <a:ea typeface="Calibri" panose="020F0502020204030204" pitchFamily="34" charset="0"/>
              </a:rPr>
              <a:t>individuální skripty“ </a:t>
            </a:r>
          </a:p>
          <a:p>
            <a:pPr eaLnBrk="0" fontAlgn="base" hangingPunct="0">
              <a:lnSpc>
                <a:spcPct val="100000"/>
              </a:lnSpc>
              <a:spcBef>
                <a:spcPct val="0"/>
              </a:spcBef>
              <a:spcAft>
                <a:spcPct val="0"/>
              </a:spcAft>
            </a:pPr>
            <a:r>
              <a:rPr lang="en-US" altLang="cs-CZ" sz="3200" dirty="0">
                <a:latin typeface="Times New Roman" panose="02020603050405020304" pitchFamily="18" charset="0"/>
                <a:ea typeface="Calibri" panose="020F0502020204030204" pitchFamily="34" charset="0"/>
              </a:rPr>
              <a:t>(„Individual </a:t>
            </a:r>
            <a:endParaRPr lang="cs-CZ" altLang="cs-CZ" sz="3200" dirty="0">
              <a:latin typeface="Times New Roman" panose="02020603050405020304" pitchFamily="18" charset="0"/>
              <a:ea typeface="Calibri" panose="020F0502020204030204" pitchFamily="34" charset="0"/>
            </a:endParaRPr>
          </a:p>
          <a:p>
            <a:pPr eaLnBrk="0" fontAlgn="base" hangingPunct="0">
              <a:lnSpc>
                <a:spcPct val="100000"/>
              </a:lnSpc>
              <a:spcBef>
                <a:spcPct val="0"/>
              </a:spcBef>
              <a:spcAft>
                <a:spcPct val="0"/>
              </a:spcAft>
            </a:pPr>
            <a:r>
              <a:rPr lang="en-US" altLang="cs-CZ" sz="3200" dirty="0">
                <a:latin typeface="Times New Roman" panose="02020603050405020304" pitchFamily="18" charset="0"/>
                <a:ea typeface="Calibri" panose="020F0502020204030204" pitchFamily="34" charset="0"/>
              </a:rPr>
              <a:t>Scripts</a:t>
            </a:r>
            <a:r>
              <a:rPr lang="cs-CZ" altLang="cs-CZ" sz="3200" dirty="0">
                <a:latin typeface="Times New Roman" panose="02020603050405020304" pitchFamily="18" charset="0"/>
                <a:ea typeface="Calibri" panose="020F0502020204030204" pitchFamily="34" charset="0"/>
              </a:rPr>
              <a:t>“</a:t>
            </a:r>
            <a:r>
              <a:rPr lang="en-US" altLang="cs-CZ" sz="3200" dirty="0">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724483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3979" y="561474"/>
            <a:ext cx="10475495" cy="1018673"/>
          </a:xfrm>
        </p:spPr>
        <p:txBody>
          <a:bodyPr>
            <a:normAutofit fontScale="90000"/>
          </a:bodyPr>
          <a:lstStyle/>
          <a:p>
            <a:r>
              <a:rPr lang="cs-CZ" altLang="cs-CZ" dirty="0"/>
              <a:t>FUNGOVÁNÍ představivosti </a:t>
            </a:r>
            <a:br>
              <a:rPr lang="cs-CZ" altLang="cs-CZ" dirty="0"/>
            </a:br>
            <a:r>
              <a:rPr lang="cs-CZ" altLang="cs-CZ" dirty="0"/>
              <a:t>ve světle teorie konceptuálních metafor </a:t>
            </a:r>
            <a:endParaRPr lang="cs-CZ" dirty="0"/>
          </a:p>
        </p:txBody>
      </p:sp>
      <p:sp>
        <p:nvSpPr>
          <p:cNvPr id="3" name="Zástupný symbol pro obsah 2"/>
          <p:cNvSpPr>
            <a:spLocks noGrp="1"/>
          </p:cNvSpPr>
          <p:nvPr>
            <p:ph idx="1"/>
          </p:nvPr>
        </p:nvSpPr>
        <p:spPr>
          <a:xfrm>
            <a:off x="256674" y="2037346"/>
            <a:ext cx="11726779" cy="4620127"/>
          </a:xfrm>
        </p:spPr>
        <p:txBody>
          <a:bodyPr>
            <a:normAutofit fontScale="25000" lnSpcReduction="20000"/>
          </a:bodyPr>
          <a:lstStyle/>
          <a:p>
            <a:pPr marL="0" indent="0">
              <a:lnSpc>
                <a:spcPct val="110000"/>
              </a:lnSpc>
              <a:buNone/>
            </a:pPr>
            <a:r>
              <a:rPr lang="cs-CZ" sz="9600" dirty="0">
                <a:latin typeface="Times New Roman" panose="02020603050405020304" pitchFamily="18" charset="0"/>
                <a:cs typeface="Times New Roman" panose="02020603050405020304" pitchFamily="18" charset="0"/>
              </a:rPr>
              <a:t>Podle George </a:t>
            </a:r>
            <a:r>
              <a:rPr lang="cs-CZ" sz="9600" dirty="0" err="1">
                <a:latin typeface="Times New Roman" panose="02020603050405020304" pitchFamily="18" charset="0"/>
                <a:cs typeface="Times New Roman" panose="02020603050405020304" pitchFamily="18" charset="0"/>
              </a:rPr>
              <a:t>Lakoffa</a:t>
            </a:r>
            <a:r>
              <a:rPr lang="cs-CZ" sz="9600" dirty="0">
                <a:latin typeface="Times New Roman" panose="02020603050405020304" pitchFamily="18" charset="0"/>
                <a:cs typeface="Times New Roman" panose="02020603050405020304" pitchFamily="18" charset="0"/>
              </a:rPr>
              <a:t> a Marka Johnsona konvenční metafory „dávají strukturu konceptuálnímu systému vlastnímu naší kultuře, který se odráží v našem každodenním životě“ [</a:t>
            </a:r>
            <a:r>
              <a:rPr lang="cs-CZ" sz="9600" dirty="0" err="1">
                <a:latin typeface="Times New Roman" panose="02020603050405020304" pitchFamily="18" charset="0"/>
                <a:cs typeface="Times New Roman" panose="02020603050405020304" pitchFamily="18" charset="0"/>
              </a:rPr>
              <a:t>Lakoff</a:t>
            </a:r>
            <a:r>
              <a:rPr lang="cs-CZ" sz="9600" dirty="0">
                <a:latin typeface="Times New Roman" panose="02020603050405020304" pitchFamily="18" charset="0"/>
                <a:cs typeface="Times New Roman" panose="02020603050405020304" pitchFamily="18" charset="0"/>
              </a:rPr>
              <a:t>, Johnson 2010:191] .V práci </a:t>
            </a:r>
            <a:r>
              <a:rPr lang="cs-CZ" sz="9600" i="1" dirty="0" err="1">
                <a:latin typeface="Times New Roman" panose="02020603050405020304" pitchFamily="18" charset="0"/>
                <a:cs typeface="Times New Roman" panose="02020603050405020304" pitchFamily="18" charset="0"/>
              </a:rPr>
              <a:t>Metaphors</a:t>
            </a:r>
            <a:r>
              <a:rPr lang="cs-CZ" sz="9600" i="1" dirty="0">
                <a:latin typeface="Times New Roman" panose="02020603050405020304" pitchFamily="18" charset="0"/>
                <a:cs typeface="Times New Roman" panose="02020603050405020304" pitchFamily="18" charset="0"/>
              </a:rPr>
              <a:t> </a:t>
            </a:r>
            <a:r>
              <a:rPr lang="cs-CZ" sz="9600" i="1" dirty="0" err="1">
                <a:latin typeface="Times New Roman" panose="02020603050405020304" pitchFamily="18" charset="0"/>
                <a:cs typeface="Times New Roman" panose="02020603050405020304" pitchFamily="18" charset="0"/>
              </a:rPr>
              <a:t>we</a:t>
            </a:r>
            <a:r>
              <a:rPr lang="cs-CZ" sz="9600" i="1" dirty="0">
                <a:latin typeface="Times New Roman" panose="02020603050405020304" pitchFamily="18" charset="0"/>
                <a:cs typeface="Times New Roman" panose="02020603050405020304" pitchFamily="18" charset="0"/>
              </a:rPr>
              <a:t> live by </a:t>
            </a:r>
            <a:r>
              <a:rPr lang="cs-CZ" sz="9600" dirty="0">
                <a:latin typeface="Times New Roman" panose="02020603050405020304" pitchFamily="18" charset="0"/>
                <a:cs typeface="Times New Roman" panose="02020603050405020304" pitchFamily="18" charset="0"/>
              </a:rPr>
              <a:t>(1980) představili svou teorii vycházející  z předpokladu, že komunikace, myšlení a jednání jsou založeny na stejném pojmovém systému [</a:t>
            </a:r>
            <a:r>
              <a:rPr lang="cs-CZ" sz="9600" dirty="0" err="1">
                <a:latin typeface="Times New Roman" panose="02020603050405020304" pitchFamily="18" charset="0"/>
                <a:cs typeface="Times New Roman" panose="02020603050405020304" pitchFamily="18" charset="0"/>
              </a:rPr>
              <a:t>Lakoff</a:t>
            </a:r>
            <a:r>
              <a:rPr lang="cs-CZ" sz="9600" dirty="0">
                <a:latin typeface="Times New Roman" panose="02020603050405020304" pitchFamily="18" charset="0"/>
                <a:cs typeface="Times New Roman" panose="02020603050405020304" pitchFamily="18" charset="0"/>
              </a:rPr>
              <a:t>, Johnson 1988, s. 26].</a:t>
            </a:r>
          </a:p>
          <a:p>
            <a:pPr marL="0" indent="0">
              <a:lnSpc>
                <a:spcPct val="110000"/>
              </a:lnSpc>
              <a:buNone/>
            </a:pPr>
            <a:endParaRPr lang="cs-CZ" sz="9600" dirty="0">
              <a:latin typeface="Times New Roman" panose="02020603050405020304" pitchFamily="18" charset="0"/>
              <a:cs typeface="Times New Roman" panose="02020603050405020304" pitchFamily="18" charset="0"/>
            </a:endParaRPr>
          </a:p>
          <a:p>
            <a:pPr marL="0" indent="0">
              <a:lnSpc>
                <a:spcPct val="110000"/>
              </a:lnSpc>
              <a:buNone/>
            </a:pPr>
            <a:r>
              <a:rPr lang="cs-CZ" sz="9600" dirty="0">
                <a:latin typeface="Times New Roman" panose="02020603050405020304" pitchFamily="18" charset="0"/>
                <a:cs typeface="Times New Roman" panose="02020603050405020304" pitchFamily="18" charset="0"/>
              </a:rPr>
              <a:t>Zvláštní pozornost věnovali metafoře, protože podle jejich názoru má mnoho pojmů klíčových pro naše fungování metaforickou strukturu. Předložili tezi, že metafory založené na fyzické  a kulturní zkušenosti vytvářejí v lidské mysli systém organizovaný kolem těchto pojmů a tyto pojmy tvořící. Podle nich přemýšlíme o určitých třídách věcí a jevů, hlavně o abstraktních předmětech či složitých vztazích, pomocí metafor.  Metafory  vytvářejí v  mysli celé systémy, kulturně relativizované a relativně trvalé, které se však za určitých okolností mohou  i vyvíjet. </a:t>
            </a:r>
          </a:p>
          <a:p>
            <a:pPr marL="0" indent="0">
              <a:buNone/>
            </a:pPr>
            <a:endParaRPr lang="cs-CZ" dirty="0"/>
          </a:p>
        </p:txBody>
      </p:sp>
    </p:spTree>
    <p:extLst>
      <p:ext uri="{BB962C8B-B14F-4D97-AF65-F5344CB8AC3E}">
        <p14:creationId xmlns:p14="http://schemas.microsoft.com/office/powerpoint/2010/main" val="4214392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7621" y="764373"/>
            <a:ext cx="10872538" cy="1293028"/>
          </a:xfrm>
        </p:spPr>
        <p:txBody>
          <a:bodyPr>
            <a:normAutofit fontScale="90000"/>
          </a:bodyPr>
          <a:lstStyle/>
          <a:p>
            <a:r>
              <a:rPr lang="cs-CZ" altLang="cs-CZ" dirty="0"/>
              <a:t>FUNGOVÁNÍ představivosti </a:t>
            </a:r>
            <a:br>
              <a:rPr lang="cs-CZ" altLang="cs-CZ" dirty="0"/>
            </a:br>
            <a:r>
              <a:rPr lang="cs-CZ" altLang="cs-CZ" dirty="0"/>
              <a:t>ve světle teorie konceptuálních metafor II </a:t>
            </a:r>
            <a:endParaRPr lang="cs-CZ" dirty="0"/>
          </a:p>
        </p:txBody>
      </p:sp>
      <p:sp>
        <p:nvSpPr>
          <p:cNvPr id="4" name="Rectangle 1"/>
          <p:cNvSpPr>
            <a:spLocks noGrp="1" noChangeArrowheads="1"/>
          </p:cNvSpPr>
          <p:nvPr>
            <p:ph idx="1"/>
          </p:nvPr>
        </p:nvSpPr>
        <p:spPr bwMode="auto">
          <a:xfrm>
            <a:off x="208547" y="2433315"/>
            <a:ext cx="11863137" cy="374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fontAlgn="base">
              <a:lnSpc>
                <a:spcPct val="100000"/>
              </a:lnSpc>
              <a:spcAft>
                <a:spcPct val="0"/>
              </a:spcAft>
              <a:buClrTx/>
              <a:buSzTx/>
              <a:buNone/>
              <a:tabLst/>
            </a:pPr>
            <a:r>
              <a:rPr lang="cs-CZ" altLang="cs-CZ" sz="2800" dirty="0">
                <a:latin typeface="Times New Roman" panose="02020603050405020304" pitchFamily="18" charset="0"/>
                <a:cs typeface="Times New Roman" panose="02020603050405020304" pitchFamily="18" charset="0"/>
              </a:rPr>
              <a:t>Když jedinec nebo komunita přijme nebo vytvoří novou metaforu, začne vnímat svět v trochu jiných kategoriích a jednat v souladu s nimi, takže proměny v rámci systému konceptuálních metafor jsou důležitým faktorem způsobujícím změny světového názoru a kultury. </a:t>
            </a:r>
          </a:p>
          <a:p>
            <a:pPr marL="0" marR="0" lvl="0" indent="0" fontAlgn="base">
              <a:lnSpc>
                <a:spcPct val="100000"/>
              </a:lnSpc>
              <a:spcAft>
                <a:spcPct val="0"/>
              </a:spcAft>
              <a:buClrTx/>
              <a:buSzTx/>
              <a:buNone/>
              <a:tabLst/>
            </a:pPr>
            <a:r>
              <a:rPr lang="cs-CZ" altLang="cs-CZ" sz="2800" dirty="0">
                <a:latin typeface="Times New Roman" panose="02020603050405020304" pitchFamily="18" charset="0"/>
                <a:cs typeface="Times New Roman" panose="02020603050405020304" pitchFamily="18" charset="0"/>
              </a:rPr>
              <a:t>Kreativní a umělecké metafory mohou hrát v našem vnímání světa i sebe samých specifickou roli, protože „nám umožňují přístup k novému chápání zážitků. Mohou tedy obohatit naši minulost, každodenní jednání i to, co známe a v co věříme, o nové významy“ [</a:t>
            </a:r>
            <a:r>
              <a:rPr lang="cs-CZ" altLang="cs-CZ" sz="2800" dirty="0" err="1">
                <a:latin typeface="Times New Roman" panose="02020603050405020304" pitchFamily="18" charset="0"/>
                <a:cs typeface="Times New Roman" panose="02020603050405020304" pitchFamily="18" charset="0"/>
              </a:rPr>
              <a:t>Lakoff</a:t>
            </a:r>
            <a:r>
              <a:rPr lang="cs-CZ" altLang="cs-CZ" sz="2800" dirty="0">
                <a:latin typeface="Times New Roman" panose="02020603050405020304" pitchFamily="18" charset="0"/>
                <a:cs typeface="Times New Roman" panose="02020603050405020304" pitchFamily="18" charset="0"/>
              </a:rPr>
              <a:t>, Johnson 1988, s. 167]. </a:t>
            </a:r>
          </a:p>
        </p:txBody>
      </p:sp>
    </p:spTree>
    <p:extLst>
      <p:ext uri="{BB962C8B-B14F-4D97-AF65-F5344CB8AC3E}">
        <p14:creationId xmlns:p14="http://schemas.microsoft.com/office/powerpoint/2010/main" val="3591513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1999" y="625642"/>
            <a:ext cx="10948737" cy="1347537"/>
          </a:xfrm>
        </p:spPr>
        <p:txBody>
          <a:bodyPr>
            <a:normAutofit fontScale="90000"/>
          </a:bodyPr>
          <a:lstStyle/>
          <a:p>
            <a:r>
              <a:rPr lang="cs-CZ" altLang="cs-CZ" dirty="0"/>
              <a:t>Fungování představivosti ve světle teorie </a:t>
            </a:r>
            <a:br>
              <a:rPr lang="cs-CZ" altLang="cs-CZ" dirty="0"/>
            </a:br>
            <a:r>
              <a:rPr lang="cs-CZ" altLang="cs-CZ" dirty="0"/>
              <a:t>jazykového a textového obrazu světa </a:t>
            </a:r>
            <a:endParaRPr lang="cs-CZ" dirty="0"/>
          </a:p>
        </p:txBody>
      </p:sp>
      <p:sp>
        <p:nvSpPr>
          <p:cNvPr id="3" name="Zástupný symbol pro obsah 2"/>
          <p:cNvSpPr>
            <a:spLocks noGrp="1"/>
          </p:cNvSpPr>
          <p:nvPr>
            <p:ph idx="1"/>
          </p:nvPr>
        </p:nvSpPr>
        <p:spPr>
          <a:xfrm>
            <a:off x="268448" y="2157663"/>
            <a:ext cx="11723025" cy="4435642"/>
          </a:xfrm>
        </p:spPr>
        <p:txBody>
          <a:bodyPr>
            <a:normAutofit/>
          </a:bodyPr>
          <a:lstStyle/>
          <a:p>
            <a:pPr marL="0" indent="0" fontAlgn="base">
              <a:lnSpc>
                <a:spcPct val="100000"/>
              </a:lnSpc>
              <a:spcAft>
                <a:spcPct val="0"/>
              </a:spcAft>
              <a:buNone/>
            </a:pPr>
            <a:r>
              <a:rPr lang="cs-CZ" altLang="cs-CZ" sz="2400" dirty="0">
                <a:latin typeface="Times New Roman" panose="02020603050405020304" pitchFamily="18" charset="0"/>
                <a:cs typeface="Times New Roman" panose="02020603050405020304" pitchFamily="18" charset="0"/>
              </a:rPr>
              <a:t>„Když se učíme svůj rodný jazyk, získáváme určitý soubor přesvědčení o realitě a o tom, jak  se v ní chovat. Toto poznání získáváme nevědomě – ale dokud si je neuvědomíme, není šance překročit obraz světa fixovaný v jazyce, vidět svět jinak. Rodný jazyk naznačuje nejobecnější principy poznávací analýzy světa, poskytuje a zároveň svým uživatelům vnucuje určitou síť vztahů, v nichž vyjadřují své zkušenosti. […] Mateřský jazyk […] vás k některým věcem nutí a v některých vám brání. Každý jazyk ale něco (každý něco jiného!) usnadňuje, podsouvá či sugeruje a určité kognitivní vzorce jsou v něm již předpřipraveny. Vše ostatní vyžaduje zvýšenou aktivitu subjektu.“  </a:t>
            </a:r>
          </a:p>
          <a:p>
            <a:pPr marL="0" indent="0" fontAlgn="base">
              <a:lnSpc>
                <a:spcPct val="100000"/>
              </a:lnSpc>
              <a:spcAft>
                <a:spcPct val="0"/>
              </a:spcAft>
              <a:buNone/>
            </a:pPr>
            <a:r>
              <a:rPr lang="cs-CZ" altLang="cs-CZ" sz="2400" dirty="0">
                <a:latin typeface="Times New Roman" panose="02020603050405020304" pitchFamily="18" charset="0"/>
                <a:cs typeface="Times New Roman" panose="02020603050405020304" pitchFamily="18" charset="0"/>
              </a:rPr>
              <a:t>[</a:t>
            </a:r>
            <a:r>
              <a:rPr lang="cs-CZ" altLang="cs-CZ" sz="2400" dirty="0" err="1">
                <a:latin typeface="Times New Roman" panose="02020603050405020304" pitchFamily="18" charset="0"/>
                <a:cs typeface="Times New Roman" panose="02020603050405020304" pitchFamily="18" charset="0"/>
              </a:rPr>
              <a:t>Pajdzińska</a:t>
            </a:r>
            <a:r>
              <a:rPr lang="cs-CZ" altLang="cs-CZ" sz="2400" dirty="0">
                <a:latin typeface="Times New Roman" panose="02020603050405020304" pitchFamily="18" charset="0"/>
                <a:cs typeface="Times New Roman" panose="02020603050405020304" pitchFamily="18" charset="0"/>
              </a:rPr>
              <a:t> 2010: 52-53] </a:t>
            </a:r>
          </a:p>
          <a:p>
            <a:pPr marL="0" indent="0">
              <a:buNone/>
            </a:pPr>
            <a:endParaRPr lang="cs-CZ" dirty="0"/>
          </a:p>
        </p:txBody>
      </p:sp>
    </p:spTree>
    <p:extLst>
      <p:ext uri="{BB962C8B-B14F-4D97-AF65-F5344CB8AC3E}">
        <p14:creationId xmlns:p14="http://schemas.microsoft.com/office/powerpoint/2010/main" val="544424270"/>
      </p:ext>
    </p:extLst>
  </p:cSld>
  <p:clrMapOvr>
    <a:masterClrMapping/>
  </p:clrMapOvr>
</p:sld>
</file>

<file path=ppt/theme/theme1.xml><?xml version="1.0" encoding="utf-8"?>
<a:theme xmlns:a="http://schemas.openxmlformats.org/drawingml/2006/main" name="Para">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Para</Template>
  <TotalTime>8665</TotalTime>
  <Words>1561</Words>
  <Application>Microsoft Office PowerPoint</Application>
  <PresentationFormat>Širokoúhlá obrazovka</PresentationFormat>
  <Paragraphs>128</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Century Gothic</vt:lpstr>
      <vt:lpstr>Times New Roman</vt:lpstr>
      <vt:lpstr>Para</vt:lpstr>
      <vt:lpstr>Jazyková představivost </vt:lpstr>
      <vt:lpstr>Výzkumný problém – úvod </vt:lpstr>
      <vt:lpstr>Jak Rozumím „jazykové představivosti“? </vt:lpstr>
      <vt:lpstr>Výzkumná paradigmata  zohledňující problematiku  jazykové představivosti </vt:lpstr>
      <vt:lpstr>FUNGOVÁNí představivosti je  operací se scénáři:  teorie R. C. Schanka, R. P. Abelsona a V. Raskina </vt:lpstr>
      <vt:lpstr> Typy skriptů</vt:lpstr>
      <vt:lpstr>FUNGOVÁNÍ představivosti  ve světle teorie konceptuálních metafor </vt:lpstr>
      <vt:lpstr>FUNGOVÁNÍ představivosti  ve světle teorie konceptuálních metafor II </vt:lpstr>
      <vt:lpstr>Fungování představivosti ve světle teorie  jazykového a textového obrazu světa </vt:lpstr>
      <vt:lpstr>Fungování představivosti ve světle  epistemických teorií uměleckého stylu </vt:lpstr>
      <vt:lpstr>Fungování představivosti ve světle teorie konceptuální integrace </vt:lpstr>
      <vt:lpstr>Fungování představivosti ve světle teorie konceptuální integrace </vt:lpstr>
      <vt:lpstr>Komplementarita teoretických přístupů  – na příkladu jedné básně </vt:lpstr>
      <vt:lpstr>Conclusions I</vt:lpstr>
      <vt:lpstr>Conclusions II</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Wyobraźnia językowa</dc:title>
  <dc:creator>Wysocka Aneta</dc:creator>
  <cp:lastModifiedBy>Lenovo Allinone</cp:lastModifiedBy>
  <cp:revision>82</cp:revision>
  <cp:lastPrinted>2023-10-24T08:38:34Z</cp:lastPrinted>
  <dcterms:created xsi:type="dcterms:W3CDTF">2023-09-28T13:52:45Z</dcterms:created>
  <dcterms:modified xsi:type="dcterms:W3CDTF">2023-11-19T14:55:22Z</dcterms:modified>
</cp:coreProperties>
</file>