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05" r:id="rId5"/>
    <p:sldId id="296" r:id="rId6"/>
    <p:sldId id="306" r:id="rId7"/>
    <p:sldId id="314" r:id="rId8"/>
    <p:sldId id="317" r:id="rId9"/>
    <p:sldId id="313" r:id="rId10"/>
    <p:sldId id="318" r:id="rId11"/>
    <p:sldId id="323" r:id="rId12"/>
    <p:sldId id="324" r:id="rId13"/>
    <p:sldId id="325" r:id="rId14"/>
    <p:sldId id="326" r:id="rId15"/>
    <p:sldId id="327" r:id="rId16"/>
    <p:sldId id="333" r:id="rId17"/>
    <p:sldId id="332" r:id="rId18"/>
    <p:sldId id="320" r:id="rId19"/>
    <p:sldId id="322" r:id="rId20"/>
    <p:sldId id="319" r:id="rId21"/>
    <p:sldId id="328" r:id="rId22"/>
    <p:sldId id="330" r:id="rId23"/>
    <p:sldId id="331" r:id="rId24"/>
    <p:sldId id="321" r:id="rId25"/>
    <p:sldId id="329" r:id="rId26"/>
    <p:sldId id="310" r:id="rId27"/>
    <p:sldId id="316" r:id="rId28"/>
  </p:sldIdLst>
  <p:sldSz cx="12192000" cy="6858000"/>
  <p:notesSz cx="6858000" cy="9144000"/>
  <p:defaultTextStyle>
    <a:defPPr rtl="0">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2A50599-3A76-15EF-2950-8606A0B3A858}" name="Michaela Lišková" initials="ML" userId="S::liskova@ujc.cas.cz::be2a43d6-5f86-421a-8fe4-d5d7f2e32d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879" autoAdjust="0"/>
  </p:normalViewPr>
  <p:slideViewPr>
    <p:cSldViewPr snapToGrid="0">
      <p:cViewPr varScale="1">
        <p:scale>
          <a:sx n="110" d="100"/>
          <a:sy n="110" d="100"/>
        </p:scale>
        <p:origin x="552"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3" d="100"/>
          <a:sy n="93" d="100"/>
        </p:scale>
        <p:origin x="37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a:p>
        </p:txBody>
      </p:sp>
      <p:sp>
        <p:nvSpPr>
          <p:cNvPr id="3" name="Data — symbol zastępczy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pl-PL" sz="1200"/>
            </a:lvl1pPr>
          </a:lstStyle>
          <a:p>
            <a:pPr rtl="0"/>
            <a:fld id="{342549CC-E68C-44B6-B233-A8B7059D75FF}" type="datetime1">
              <a:rPr lang="pl-PL" smtClean="0"/>
              <a:t>27.11.2023</a:t>
            </a:fld>
            <a:endParaRPr lang="pl-PL"/>
          </a:p>
        </p:txBody>
      </p:sp>
      <p:sp>
        <p:nvSpPr>
          <p:cNvPr id="4" name="Stopka — symbol zastępczy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a:p>
        </p:txBody>
      </p:sp>
      <p:sp>
        <p:nvSpPr>
          <p:cNvPr id="5" name="Numer slajdu — symbol zastępczy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17369B77-94AB-0344-9EBF-9DB9EE8D3ABC}" type="slidenum">
              <a:rPr lang="pl-PL" smtClean="0"/>
              <a:t>‹#›</a:t>
            </a:fld>
            <a:endParaRPr lang="pl-PL"/>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pl-PL" sz="1200"/>
            </a:lvl1pPr>
          </a:lstStyle>
          <a:p>
            <a:fld id="{0B55C3A6-4C59-4324-B766-716A7069F88C}" type="datetime1">
              <a:rPr lang="pl-PL" smtClean="0"/>
              <a:pPr/>
              <a:t>27.11.2023</a:t>
            </a:fld>
            <a:endParaRPr lang="pl-PL"/>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pl-PL"/>
            </a:defPP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0775476F-A808-1F46-A368-07984F6DA22E}" type="slidenum">
              <a:rPr lang="pl-PL" noProof="0" smtClean="0"/>
              <a:t>‹#›</a:t>
            </a:fld>
            <a:endParaRPr lang="pl-PL" noProof="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pl-PL" sz="1200" kern="1200">
        <a:solidFill>
          <a:schemeClr val="tx1"/>
        </a:solidFill>
        <a:latin typeface="+mn-lt"/>
        <a:ea typeface="+mn-ea"/>
        <a:cs typeface="+mn-cs"/>
      </a:defRPr>
    </a:lvl1pPr>
    <a:lvl2pPr marL="457200" algn="l" defTabSz="914400" rtl="0" eaLnBrk="1" latinLnBrk="0" hangingPunct="1">
      <a:defRPr lang="pl-PL" sz="1200" kern="1200">
        <a:solidFill>
          <a:schemeClr val="tx1"/>
        </a:solidFill>
        <a:latin typeface="+mn-lt"/>
        <a:ea typeface="+mn-ea"/>
        <a:cs typeface="+mn-cs"/>
      </a:defRPr>
    </a:lvl2pPr>
    <a:lvl3pPr marL="914400" algn="l" defTabSz="914400" rtl="0" eaLnBrk="1" latinLnBrk="0" hangingPunct="1">
      <a:defRPr lang="pl-PL" sz="1200" kern="1200">
        <a:solidFill>
          <a:schemeClr val="tx1"/>
        </a:solidFill>
        <a:latin typeface="+mn-lt"/>
        <a:ea typeface="+mn-ea"/>
        <a:cs typeface="+mn-cs"/>
      </a:defRPr>
    </a:lvl3pPr>
    <a:lvl4pPr marL="1371600" algn="l" defTabSz="914400" rtl="0" eaLnBrk="1" latinLnBrk="0" hangingPunct="1">
      <a:defRPr lang="pl-PL" sz="1200" kern="1200">
        <a:solidFill>
          <a:schemeClr val="tx1"/>
        </a:solidFill>
        <a:latin typeface="+mn-lt"/>
        <a:ea typeface="+mn-ea"/>
        <a:cs typeface="+mn-cs"/>
      </a:defRPr>
    </a:lvl4pPr>
    <a:lvl5pPr marL="1828800" algn="l" defTabSz="914400" rtl="0" eaLnBrk="1" latinLnBrk="0" hangingPunct="1">
      <a:defRPr lang="pl-PL" sz="1200" kern="1200">
        <a:solidFill>
          <a:schemeClr val="tx1"/>
        </a:solidFill>
        <a:latin typeface="+mn-lt"/>
        <a:ea typeface="+mn-ea"/>
        <a:cs typeface="+mn-cs"/>
      </a:defRPr>
    </a:lvl5pPr>
    <a:lvl6pPr marL="2286000" algn="l" defTabSz="914400" rtl="0" eaLnBrk="1" latinLnBrk="0" hangingPunct="1">
      <a:defRPr lang="pl-PL" sz="1200" kern="1200">
        <a:solidFill>
          <a:schemeClr val="tx1"/>
        </a:solidFill>
        <a:latin typeface="+mn-lt"/>
        <a:ea typeface="+mn-ea"/>
        <a:cs typeface="+mn-cs"/>
      </a:defRPr>
    </a:lvl6pPr>
    <a:lvl7pPr marL="2743200" algn="l" defTabSz="914400" rtl="0" eaLnBrk="1" latinLnBrk="0" hangingPunct="1">
      <a:defRPr lang="pl-PL" sz="1200" kern="1200">
        <a:solidFill>
          <a:schemeClr val="tx1"/>
        </a:solidFill>
        <a:latin typeface="+mn-lt"/>
        <a:ea typeface="+mn-ea"/>
        <a:cs typeface="+mn-cs"/>
      </a:defRPr>
    </a:lvl7pPr>
    <a:lvl8pPr marL="3200400" algn="l" defTabSz="914400" rtl="0" eaLnBrk="1" latinLnBrk="0" hangingPunct="1">
      <a:defRPr lang="pl-PL" sz="1200" kern="1200">
        <a:solidFill>
          <a:schemeClr val="tx1"/>
        </a:solidFill>
        <a:latin typeface="+mn-lt"/>
        <a:ea typeface="+mn-ea"/>
        <a:cs typeface="+mn-cs"/>
      </a:defRPr>
    </a:lvl8pPr>
    <a:lvl9pPr marL="3657600" algn="l" defTabSz="914400" rtl="0" eaLnBrk="1" latinLnBrk="0" hangingPunct="1">
      <a:defRPr lang="pl-P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0775476F-A808-1F46-A368-07984F6DA22E}" type="slidenum">
              <a:rPr lang="pl-PL" smtClean="0"/>
              <a:t>1</a:t>
            </a:fld>
            <a:endParaRPr lang="pl-PL"/>
          </a:p>
        </p:txBody>
      </p:sp>
    </p:spTree>
    <p:extLst>
      <p:ext uri="{BB962C8B-B14F-4D97-AF65-F5344CB8AC3E}">
        <p14:creationId xmlns:p14="http://schemas.microsoft.com/office/powerpoint/2010/main" val="416908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a:p>
        </p:txBody>
      </p:sp>
      <p:sp>
        <p:nvSpPr>
          <p:cNvPr id="4" name="Numer slajdu — symbol zastępczy 3"/>
          <p:cNvSpPr>
            <a:spLocks noGrp="1"/>
          </p:cNvSpPr>
          <p:nvPr>
            <p:ph type="sldNum" sz="quarter" idx="5"/>
          </p:nvPr>
        </p:nvSpPr>
        <p:spPr/>
        <p:txBody>
          <a:bodyPr rtlCol="0"/>
          <a:lstStyle>
            <a:defPPr>
              <a:defRPr lang="pl-PL"/>
            </a:defPPr>
          </a:lstStyle>
          <a:p>
            <a:pPr rtl="0"/>
            <a:fld id="{0775476F-A808-1F46-A368-07984F6DA22E}" type="slidenum">
              <a:rPr lang="pl-PL" smtClean="0"/>
              <a:t>2</a:t>
            </a:fld>
            <a:endParaRPr lang="pl-PL"/>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0775476F-A808-1F46-A368-07984F6DA22E}" type="slidenum">
              <a:rPr lang="pl-PL" smtClean="0"/>
              <a:t>3</a:t>
            </a:fld>
            <a:endParaRPr lang="pl-PL"/>
          </a:p>
        </p:txBody>
      </p:sp>
    </p:spTree>
    <p:extLst>
      <p:ext uri="{BB962C8B-B14F-4D97-AF65-F5344CB8AC3E}">
        <p14:creationId xmlns:p14="http://schemas.microsoft.com/office/powerpoint/2010/main" val="728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0775476F-A808-1F46-A368-07984F6DA22E}" type="slidenum">
              <a:rPr lang="pl-PL" smtClean="0"/>
              <a:t>4</a:t>
            </a:fld>
            <a:endParaRPr lang="pl-PL"/>
          </a:p>
        </p:txBody>
      </p:sp>
    </p:spTree>
    <p:extLst>
      <p:ext uri="{BB962C8B-B14F-4D97-AF65-F5344CB8AC3E}">
        <p14:creationId xmlns:p14="http://schemas.microsoft.com/office/powerpoint/2010/main" val="341948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0775476F-A808-1F46-A368-07984F6DA22E}" type="slidenum">
              <a:rPr lang="pl-PL" smtClean="0"/>
              <a:t>5</a:t>
            </a:fld>
            <a:endParaRPr lang="pl-PL"/>
          </a:p>
        </p:txBody>
      </p:sp>
    </p:spTree>
    <p:extLst>
      <p:ext uri="{BB962C8B-B14F-4D97-AF65-F5344CB8AC3E}">
        <p14:creationId xmlns:p14="http://schemas.microsoft.com/office/powerpoint/2010/main" val="290720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0775476F-A808-1F46-A368-07984F6DA22E}" type="slidenum">
              <a:rPr lang="pl-PL" smtClean="0"/>
              <a:t>6</a:t>
            </a:fld>
            <a:endParaRPr lang="pl-PL"/>
          </a:p>
        </p:txBody>
      </p:sp>
    </p:spTree>
    <p:extLst>
      <p:ext uri="{BB962C8B-B14F-4D97-AF65-F5344CB8AC3E}">
        <p14:creationId xmlns:p14="http://schemas.microsoft.com/office/powerpoint/2010/main" val="81256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0775476F-A808-1F46-A368-07984F6DA22E}" type="slidenum">
              <a:rPr lang="pl-PL" smtClean="0"/>
              <a:t>23</a:t>
            </a:fld>
            <a:endParaRPr lang="pl-PL"/>
          </a:p>
        </p:txBody>
      </p:sp>
    </p:spTree>
    <p:extLst>
      <p:ext uri="{BB962C8B-B14F-4D97-AF65-F5344CB8AC3E}">
        <p14:creationId xmlns:p14="http://schemas.microsoft.com/office/powerpoint/2010/main" val="306038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a:p>
        </p:txBody>
      </p:sp>
      <p:sp>
        <p:nvSpPr>
          <p:cNvPr id="4" name="Numer slajdu — symbol zastępczy 3"/>
          <p:cNvSpPr>
            <a:spLocks noGrp="1"/>
          </p:cNvSpPr>
          <p:nvPr>
            <p:ph type="sldNum" sz="quarter" idx="5"/>
          </p:nvPr>
        </p:nvSpPr>
        <p:spPr/>
        <p:txBody>
          <a:bodyPr rtlCol="0"/>
          <a:lstStyle>
            <a:defPPr>
              <a:defRPr lang="pl-PL"/>
            </a:defPPr>
          </a:lstStyle>
          <a:p>
            <a:pPr rtl="0"/>
            <a:fld id="{0775476F-A808-1F46-A368-07984F6DA22E}" type="slidenum">
              <a:rPr lang="pl-PL" smtClean="0"/>
              <a:t>24</a:t>
            </a:fld>
            <a:endParaRPr lang="pl-PL"/>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tx2"/>
        </a:solidFill>
        <a:effectLst/>
      </p:bgPr>
    </p:bg>
    <p:spTree>
      <p:nvGrpSpPr>
        <p:cNvPr id="1" name=""/>
        <p:cNvGrpSpPr/>
        <p:nvPr/>
      </p:nvGrpSpPr>
      <p:grpSpPr>
        <a:xfrm>
          <a:off x="0" y="0"/>
          <a:ext cx="0" cy="0"/>
          <a:chOff x="0" y="0"/>
          <a:chExt cx="0" cy="0"/>
        </a:xfrm>
      </p:grpSpPr>
      <p:pic>
        <p:nvPicPr>
          <p:cNvPr id="5" name="Obraz 4" descr="Obraz zawierający tekst, roślina&#10;&#10;Opis wygenerowany automatycznie">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w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cxnSp>
        <p:nvCxnSpPr>
          <p:cNvPr id="9" name="Łącznik prosty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Obraz 10" descr="Obraz zawierający tekst&#10;&#10;Opis wygenerowany automatycznie">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w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3" name="Obraz 12" descr="Obraz zawierający ceramikę, porcelanę&#10;&#10;Opis wygenerowany automatycznie">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Obraz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ytuł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2749296" y="2660904"/>
            <a:ext cx="6693408" cy="1088136"/>
          </a:xfrm>
        </p:spPr>
        <p:txBody>
          <a:bodyPr rtlCol="0" anchor="b">
            <a:noAutofit/>
          </a:bodyPr>
          <a:lstStyle>
            <a:lvl1pPr algn="ctr">
              <a:defRPr lang="pl-PL" sz="4600"/>
            </a:lvl1pPr>
          </a:lstStyle>
          <a:p>
            <a:pPr rtl="0"/>
            <a:r>
              <a:rPr lang="pl-PL" noProof="0"/>
              <a:t>Kliknij, aby edytować styl wzorca tytułu</a:t>
            </a:r>
          </a:p>
        </p:txBody>
      </p:sp>
      <p:sp>
        <p:nvSpPr>
          <p:cNvPr id="3" name="Podtytuł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pl-PL" sz="2400"/>
            </a:lvl1pPr>
            <a:lvl2pPr marL="457200" indent="0" algn="ctr">
              <a:buNone/>
              <a:defRPr lang="pl-PL" sz="2000"/>
            </a:lvl2pPr>
            <a:lvl3pPr marL="914400" indent="0" algn="ctr">
              <a:buNone/>
              <a:defRPr lang="pl-PL" sz="1800"/>
            </a:lvl3pPr>
            <a:lvl4pPr marL="1371600" indent="0" algn="ctr">
              <a:buNone/>
              <a:defRPr lang="pl-PL" sz="1600"/>
            </a:lvl4pPr>
            <a:lvl5pPr marL="1828800" indent="0" algn="ctr">
              <a:buNone/>
              <a:defRPr lang="pl-PL" sz="1600"/>
            </a:lvl5pPr>
            <a:lvl6pPr marL="2286000" indent="0" algn="ctr">
              <a:buNone/>
              <a:defRPr lang="pl-PL" sz="1600"/>
            </a:lvl6pPr>
            <a:lvl7pPr marL="2743200" indent="0" algn="ctr">
              <a:buNone/>
              <a:defRPr lang="pl-PL" sz="1600"/>
            </a:lvl7pPr>
            <a:lvl8pPr marL="3200400" indent="0" algn="ctr">
              <a:buNone/>
              <a:defRPr lang="pl-PL" sz="1600"/>
            </a:lvl8pPr>
            <a:lvl9pPr marL="3657600" indent="0" algn="ctr">
              <a:buNone/>
              <a:defRPr lang="pl-PL" sz="1600"/>
            </a:lvl9pPr>
          </a:lstStyle>
          <a:p>
            <a:pPr rtl="0"/>
            <a:r>
              <a:rPr lang="pl-PL" noProof="0"/>
              <a:t>Kliknij, aby edytować styl wzorca podtytułu</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ytuł i zawartość">
    <p:bg>
      <p:bgPr>
        <a:solidFill>
          <a:schemeClr val="tx2"/>
        </a:solidFill>
        <a:effectLst/>
      </p:bgPr>
    </p:bg>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9" name="Obraz 8" descr="Obraz przedstawiający grzyba&#10;&#10;Opis wygenerowany automatycznie">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Prostokąt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3" name="Obraz 12" descr="Obraz zawierający kwiat, roślinę&#10;&#10;Opis wygenerowany automatycznie">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ytuł 1">
            <a:extLst>
              <a:ext uri="{FF2B5EF4-FFF2-40B4-BE49-F238E27FC236}">
                <a16:creationId xmlns:a16="http://schemas.microsoft.com/office/drawing/2014/main" id="{3CD97974-B93C-4C96-B3F6-F69E3D6DE6CA}"/>
              </a:ext>
            </a:extLst>
          </p:cNvPr>
          <p:cNvSpPr>
            <a:spLocks noGrp="1"/>
          </p:cNvSpPr>
          <p:nvPr>
            <p:ph type="title" hasCustomPrompt="1"/>
          </p:nvPr>
        </p:nvSpPr>
        <p:spPr>
          <a:xfrm>
            <a:off x="838200" y="484632"/>
            <a:ext cx="10515600" cy="1133856"/>
          </a:xfrm>
        </p:spPr>
        <p:txBody>
          <a:bodyPr rtlCol="0"/>
          <a:lstStyle>
            <a:lvl1pPr algn="ctr">
              <a:defRPr lang="pl-PL">
                <a:latin typeface="Times New Roman" panose="02020603050405020304" pitchFamily="18" charset="0"/>
                <a:ea typeface="Times New Roman" panose="02020603050405020304" pitchFamily="18" charset="0"/>
              </a:defRPr>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pl-PL">
                <a:latin typeface="Gill Sans Nova Light" panose="020F0302020204030204" pitchFamily="34" charset="0"/>
                <a:cs typeface="Gill Sans Nova Light" panose="020F0302020204030204" pitchFamily="34" charset="0"/>
              </a:defRPr>
            </a:lvl1pPr>
            <a:lvl2pPr>
              <a:defRPr lang="pl-PL">
                <a:latin typeface="Gill Sans Nova Light" panose="020F0302020204030204" pitchFamily="34" charset="0"/>
                <a:cs typeface="Gill Sans Nova Light" panose="020F0302020204030204" pitchFamily="34" charset="0"/>
              </a:defRPr>
            </a:lvl2pPr>
            <a:lvl3pPr>
              <a:defRPr lang="pl-PL">
                <a:latin typeface="Gill Sans Nova Light" panose="020F0302020204030204" pitchFamily="34" charset="0"/>
                <a:cs typeface="Gill Sans Nova Light" panose="020F0302020204030204" pitchFamily="34" charset="0"/>
              </a:defRPr>
            </a:lvl3pPr>
            <a:lvl4pPr>
              <a:defRPr lang="pl-PL">
                <a:latin typeface="Gill Sans Nova Light" panose="020F0302020204030204" pitchFamily="34" charset="0"/>
                <a:cs typeface="Gill Sans Nova Light" panose="020F0302020204030204" pitchFamily="34" charset="0"/>
              </a:defRPr>
            </a:lvl4pPr>
            <a:lvl5pPr>
              <a:defRPr lang="pl-PL">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4" name="Stopka — symbol zastępczy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15" name="Numer slajdu — symbol zastępczy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8" name="Prostokąt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0" name="Obraz 9" descr="Obraz zawierający mięczaka, owada&#10;&#10;Opis wygenerowany automatycznie">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ytuł 1">
            <a:extLst>
              <a:ext uri="{FF2B5EF4-FFF2-40B4-BE49-F238E27FC236}">
                <a16:creationId xmlns:a16="http://schemas.microsoft.com/office/drawing/2014/main" id="{B8562BF3-1BFC-6948-02E0-8A1C121C387A}"/>
              </a:ext>
            </a:extLst>
          </p:cNvPr>
          <p:cNvSpPr>
            <a:spLocks noGrp="1"/>
          </p:cNvSpPr>
          <p:nvPr>
            <p:ph type="title" hasCustomPrompt="1"/>
          </p:nvPr>
        </p:nvSpPr>
        <p:spPr>
          <a:xfrm>
            <a:off x="381000" y="381000"/>
            <a:ext cx="11430000" cy="1325563"/>
          </a:xfrm>
        </p:spPr>
        <p:txBody>
          <a:bodyPr rtlCol="0"/>
          <a:lstStyle>
            <a:lvl1pPr algn="ctr">
              <a:defRPr lang="pl-PL"/>
            </a:lvl1pPr>
          </a:lstStyle>
          <a:p>
            <a:pPr rtl="0"/>
            <a:r>
              <a:rPr lang="pl-PL" noProof="0"/>
              <a:t>Kliknij, aby edytować styl wzorca tytułu</a:t>
            </a:r>
          </a:p>
        </p:txBody>
      </p:sp>
      <p:sp>
        <p:nvSpPr>
          <p:cNvPr id="3" name="Stopka — symbol zastępczy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4" name="Numer slajdu — symbol zastępczy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
        <p:nvSpPr>
          <p:cNvPr id="12" name="Zawartość — symbol zastępczy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36" name="Obraz 35" descr="Zbliżenie na drzewo&#10;&#10;Automatycznie generowany opis ze średnim poziomem pewności">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ytuł 1">
            <a:extLst>
              <a:ext uri="{FF2B5EF4-FFF2-40B4-BE49-F238E27FC236}">
                <a16:creationId xmlns:a16="http://schemas.microsoft.com/office/drawing/2014/main" id="{5A0D1FF5-7EF8-4250-A259-43050ABBD3B6}"/>
              </a:ext>
            </a:extLst>
          </p:cNvPr>
          <p:cNvSpPr>
            <a:spLocks noGrp="1"/>
          </p:cNvSpPr>
          <p:nvPr>
            <p:ph type="title" hasCustomPrompt="1"/>
          </p:nvPr>
        </p:nvSpPr>
        <p:spPr>
          <a:xfrm>
            <a:off x="6291072" y="978408"/>
            <a:ext cx="4974336" cy="1325880"/>
          </a:xfrm>
        </p:spPr>
        <p:txBody>
          <a:bodyPr rtlCol="0"/>
          <a:lstStyle>
            <a:defPPr>
              <a:defRPr lang="pl-PL"/>
            </a:defPPr>
          </a:lstStyle>
          <a:p>
            <a:pPr rtl="0"/>
            <a:r>
              <a:rPr lang="pl-PL" noProof="0"/>
              <a:t>Kliknij, aby edytować styl wzorca tytułu</a:t>
            </a:r>
          </a:p>
        </p:txBody>
      </p:sp>
      <p:sp>
        <p:nvSpPr>
          <p:cNvPr id="8" name="Stopka — symbol zastępczy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9" name="Numer slajdu — symbol zastępczy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
        <p:nvSpPr>
          <p:cNvPr id="29" name="Tekst — symbol zastępczy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30" name="Zawartość — symbol zastępczy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pl-PL" sz="1600"/>
            </a:lvl1pPr>
            <a:lvl2pPr marL="685800" indent="-228600">
              <a:buClr>
                <a:srgbClr val="73292A"/>
              </a:buClr>
              <a:buFont typeface="Arial" panose="020B0604020202020204" pitchFamily="34" charset="0"/>
              <a:buChar char="•"/>
              <a:defRPr lang="pl-PL" sz="1400"/>
            </a:lvl2pPr>
            <a:lvl3pPr marL="1143000" indent="-228600">
              <a:buClr>
                <a:srgbClr val="73292A"/>
              </a:buClr>
              <a:buFont typeface="Arial" panose="020B0604020202020204" pitchFamily="34" charset="0"/>
              <a:buChar char="•"/>
              <a:defRPr lang="pl-PL" sz="1200"/>
            </a:lvl3pPr>
            <a:lvl4pPr marL="1600200" indent="-228600">
              <a:buClr>
                <a:srgbClr val="73292A"/>
              </a:buClr>
              <a:buFont typeface="Arial" panose="020B0604020202020204" pitchFamily="34" charset="0"/>
              <a:buChar char="•"/>
              <a:defRPr lang="pl-PL" sz="1100"/>
            </a:lvl4pPr>
            <a:lvl5pPr marL="2057400" indent="-228600">
              <a:buClr>
                <a:srgbClr val="73292A"/>
              </a:buClr>
              <a:buFont typeface="Arial" panose="020B0604020202020204" pitchFamily="34" charset="0"/>
              <a:buChar cha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31" name="Tekst — symbol zastępczy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32" name="Zawartość — symbol zastępczy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pl-PL" sz="1600"/>
            </a:lvl1pPr>
            <a:lvl2pPr>
              <a:buClr>
                <a:srgbClr val="73292A"/>
              </a:buClr>
              <a:defRPr lang="pl-PL" sz="1400"/>
            </a:lvl2pPr>
            <a:lvl3pPr>
              <a:buClr>
                <a:srgbClr val="73292A"/>
              </a:buClr>
              <a:defRPr lang="pl-PL" sz="1200"/>
            </a:lvl3pPr>
            <a:lvl4pPr>
              <a:buClr>
                <a:srgbClr val="73292A"/>
              </a:buClr>
              <a:defRPr lang="pl-PL" sz="1100"/>
            </a:lvl4pPr>
            <a:lvl5pPr>
              <a:buClr>
                <a:srgbClr val="73292A"/>
              </a:buCl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pic>
        <p:nvPicPr>
          <p:cNvPr id="38" name="Obraz 37" descr="Grupa kwiatów&#10;&#10;Opis generowany automatycznie z niskim poziomem pewności">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kst — symbol zastępczy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pl-PL" sz="30000">
                <a:solidFill>
                  <a:schemeClr val="bg1"/>
                </a:solidFill>
                <a:latin typeface="Times New Roman" panose="02020603050405020304" pitchFamily="18" charset="0"/>
                <a:cs typeface="+mj-cs"/>
              </a:defRPr>
            </a:lvl1pPr>
          </a:lstStyle>
          <a:p>
            <a:pPr lvl="0" rtl="0"/>
            <a:r>
              <a:rPr lang="pl-PL" noProof="0"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Porównanie">
    <p:bg>
      <p:bgPr>
        <a:solidFill>
          <a:schemeClr val="tx2"/>
        </a:solidFill>
        <a:effectLst/>
      </p:bgPr>
    </p:bg>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cxnSp>
        <p:nvCxnSpPr>
          <p:cNvPr id="12" name="Łącznik prosty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Obraz 13" descr="Obraz zawierający mięczaka, owada&#10;&#10;Opis wygenerowany automatycznie">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ytuł 1">
            <a:extLst>
              <a:ext uri="{FF2B5EF4-FFF2-40B4-BE49-F238E27FC236}">
                <a16:creationId xmlns:a16="http://schemas.microsoft.com/office/drawing/2014/main" id="{5A0D1FF5-7EF8-4250-A259-43050ABBD3B6}"/>
              </a:ext>
            </a:extLst>
          </p:cNvPr>
          <p:cNvSpPr>
            <a:spLocks noGrp="1"/>
          </p:cNvSpPr>
          <p:nvPr>
            <p:ph type="title" hasCustomPrompt="1"/>
          </p:nvPr>
        </p:nvSpPr>
        <p:spPr>
          <a:xfrm>
            <a:off x="839788" y="365125"/>
            <a:ext cx="10515600" cy="1325563"/>
          </a:xfrm>
        </p:spPr>
        <p:txBody>
          <a:bodyPr rtlCol="0"/>
          <a:lstStyle>
            <a:lvl1pPr algn="ctr">
              <a:defRPr lang="pl-PL"/>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4" name="Zawartość — symbol zastępczy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pl-PL" sz="1600"/>
            </a:lvl1pPr>
            <a:lvl2pPr marL="685800" indent="-228600">
              <a:buClr>
                <a:srgbClr val="73292A"/>
              </a:buClr>
              <a:buFont typeface="Arial" panose="020B0604020202020204" pitchFamily="34" charset="0"/>
              <a:buChar char="•"/>
              <a:defRPr lang="pl-PL" sz="1400"/>
            </a:lvl2pPr>
            <a:lvl3pPr marL="1143000" indent="-228600">
              <a:buClr>
                <a:srgbClr val="73292A"/>
              </a:buClr>
              <a:buFont typeface="Arial" panose="020B0604020202020204" pitchFamily="34" charset="0"/>
              <a:buChar char="•"/>
              <a:defRPr lang="pl-PL" sz="1200"/>
            </a:lvl3pPr>
            <a:lvl4pPr marL="1600200" indent="-228600">
              <a:buClr>
                <a:srgbClr val="73292A"/>
              </a:buClr>
              <a:buFont typeface="Arial" panose="020B0604020202020204" pitchFamily="34" charset="0"/>
              <a:buChar char="•"/>
              <a:defRPr lang="pl-PL" sz="1100"/>
            </a:lvl4pPr>
            <a:lvl5pPr marL="2057400" indent="-228600">
              <a:buClr>
                <a:srgbClr val="73292A"/>
              </a:buClr>
              <a:buFont typeface="Arial" panose="020B0604020202020204" pitchFamily="34" charset="0"/>
              <a:buChar cha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6" name="Zawartość — symbol zastępczy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pl-PL" sz="1600"/>
            </a:lvl1pPr>
            <a:lvl2pPr>
              <a:buClr>
                <a:srgbClr val="73292A"/>
              </a:buClr>
              <a:defRPr lang="pl-PL" sz="1400"/>
            </a:lvl2pPr>
            <a:lvl3pPr>
              <a:buClr>
                <a:srgbClr val="73292A"/>
              </a:buClr>
              <a:defRPr lang="pl-PL" sz="1200"/>
            </a:lvl3pPr>
            <a:lvl4pPr>
              <a:buClr>
                <a:srgbClr val="73292A"/>
              </a:buClr>
              <a:defRPr lang="pl-PL" sz="1100"/>
            </a:lvl4pPr>
            <a:lvl5pPr>
              <a:buClr>
                <a:srgbClr val="73292A"/>
              </a:buCl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8" name="Stopka — symbol zastępczy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9" name="Numer slajdu — symbol zastępczy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
        <p:nvSpPr>
          <p:cNvPr id="15" name="Tekst — symbol zastępczy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pl-PL" sz="2000" b="0">
                <a:latin typeface="Times New Roman" panose="02020603050405020304" pitchFamily="18" charset="0"/>
                <a:cs typeface="+mj-cs"/>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noProof="0"/>
              <a:t>Kliknij, aby edytować style wzorca tekstu</a:t>
            </a:r>
          </a:p>
        </p:txBody>
      </p:sp>
      <p:sp>
        <p:nvSpPr>
          <p:cNvPr id="16" name="Zawartość — symbol zastępczy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pl-PL" sz="1600"/>
            </a:lvl1pPr>
            <a:lvl2pPr>
              <a:buClr>
                <a:srgbClr val="73292A"/>
              </a:buClr>
              <a:defRPr lang="pl-PL" sz="1400"/>
            </a:lvl2pPr>
            <a:lvl3pPr>
              <a:buClr>
                <a:srgbClr val="73292A"/>
              </a:buClr>
              <a:defRPr lang="pl-PL" sz="1200"/>
            </a:lvl3pPr>
            <a:lvl4pPr>
              <a:buClr>
                <a:srgbClr val="73292A"/>
              </a:buClr>
              <a:defRPr lang="pl-PL" sz="1100"/>
            </a:lvl4pPr>
            <a:lvl5pPr>
              <a:buClr>
                <a:srgbClr val="73292A"/>
              </a:buClr>
              <a:defRPr lang="pl-PL" sz="11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pic>
        <p:nvPicPr>
          <p:cNvPr id="6" name="Obraz 5" descr="Obraz przedstawiający grzyba&#10;&#10;Opis wygenerowany automatycznie">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Prostokąt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8" name="Obraz 7" descr="Obraz zawierający kwiat, roślinę&#10;&#10;Opis wygenerowany automatycznie">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Obraz 9" descr="Zbliżenie na kwiat&#10;&#10;Opis generowany automatycznie z niskim poziomem pewności">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Obraz 11" descr="Zbliżenie na kwiat&#10;&#10;Opis generowany automatycznie z niskim poziomem pewności">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Prostokąt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16" name="Prostokąt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2" name="Tytuł 1">
            <a:extLst>
              <a:ext uri="{FF2B5EF4-FFF2-40B4-BE49-F238E27FC236}">
                <a16:creationId xmlns:a16="http://schemas.microsoft.com/office/drawing/2014/main" id="{D9D91551-9B41-0ACF-0BE6-9D174E6957FD}"/>
              </a:ext>
            </a:extLst>
          </p:cNvPr>
          <p:cNvSpPr>
            <a:spLocks noGrp="1"/>
          </p:cNvSpPr>
          <p:nvPr>
            <p:ph type="title" hasCustomPrompt="1"/>
          </p:nvPr>
        </p:nvSpPr>
        <p:spPr>
          <a:xfrm>
            <a:off x="1472184" y="2889504"/>
            <a:ext cx="2852928" cy="1088136"/>
          </a:xfrm>
        </p:spPr>
        <p:txBody>
          <a:bodyPr rtlCol="0"/>
          <a:lstStyle>
            <a:lvl1pPr algn="ctr">
              <a:defRPr lang="pl-PL"/>
            </a:lvl1pPr>
          </a:lstStyle>
          <a:p>
            <a:pPr rtl="0"/>
            <a:r>
              <a:rPr lang="pl-PL" noProof="0"/>
              <a:t>Kliknij, aby edytować styl wzorca tytułu</a:t>
            </a:r>
          </a:p>
        </p:txBody>
      </p:sp>
      <p:sp>
        <p:nvSpPr>
          <p:cNvPr id="19" name="Zawartość — symbol zastępczy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pl-PL" sz="2400">
                <a:latin typeface="Gill Sans Nova Light" panose="020F0302020204030204" pitchFamily="34" charset="0"/>
                <a:cs typeface="Gill Sans Nova Light" panose="020F0302020204030204" pitchFamily="34" charset="0"/>
              </a:defRPr>
            </a:lvl1pPr>
            <a:lvl2pPr algn="l">
              <a:lnSpc>
                <a:spcPct val="150000"/>
              </a:lnSpc>
              <a:defRPr lang="pl-PL" sz="2000">
                <a:latin typeface="Gill Sans Nova Light" panose="020F0302020204030204" pitchFamily="34" charset="0"/>
                <a:cs typeface="Gill Sans Nova Light" panose="020F0302020204030204" pitchFamily="34" charset="0"/>
              </a:defRPr>
            </a:lvl2pPr>
            <a:lvl3pPr algn="ctr">
              <a:defRPr lang="pl-PL" sz="1600">
                <a:latin typeface="Gill Sans Nova Light" panose="020F0302020204030204" pitchFamily="34" charset="0"/>
                <a:cs typeface="Gill Sans Nova Light" panose="020F0302020204030204" pitchFamily="34" charset="0"/>
              </a:defRPr>
            </a:lvl3pPr>
            <a:lvl4pPr algn="ctr">
              <a:defRPr lang="pl-PL" sz="1400">
                <a:latin typeface="Gill Sans Nova Light" panose="020F0302020204030204" pitchFamily="34" charset="0"/>
                <a:cs typeface="Gill Sans Nova Light" panose="020F0302020204030204" pitchFamily="34" charset="0"/>
              </a:defRPr>
            </a:lvl4pPr>
            <a:lvl5pPr algn="ctr">
              <a:defRPr lang="pl-PL" sz="1400">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10" name="Prostokąt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1" name="Obraz 10" descr="Obraz zawierający mięczaka, owada&#10;&#10;Opis wygenerowany automatycznie">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ytuł 1">
            <a:extLst>
              <a:ext uri="{FF2B5EF4-FFF2-40B4-BE49-F238E27FC236}">
                <a16:creationId xmlns:a16="http://schemas.microsoft.com/office/drawing/2014/main" id="{C48BE494-2D3C-A618-4422-6EA9496986DA}"/>
              </a:ext>
            </a:extLst>
          </p:cNvPr>
          <p:cNvSpPr>
            <a:spLocks noGrp="1"/>
          </p:cNvSpPr>
          <p:nvPr>
            <p:ph type="title" hasCustomPrompt="1"/>
          </p:nvPr>
        </p:nvSpPr>
        <p:spPr>
          <a:xfrm>
            <a:off x="381000" y="381000"/>
            <a:ext cx="11430000" cy="1325563"/>
          </a:xfrm>
        </p:spPr>
        <p:txBody>
          <a:bodyPr rtlCol="0"/>
          <a:lstStyle>
            <a:lvl1pPr algn="ctr">
              <a:defRPr lang="pl-PL"/>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Zawartość — symbol zastępczy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Stopka — symbol zastępczy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8" name="Numer slajdu — symbol zastępczy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6" name="Prostokąt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7" name="Obraz 6" descr="Obraz zawierający mięczaka, owada&#10;&#10;Opis wygenerowany automatycznie">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ytuł 1">
            <a:extLst>
              <a:ext uri="{FF2B5EF4-FFF2-40B4-BE49-F238E27FC236}">
                <a16:creationId xmlns:a16="http://schemas.microsoft.com/office/drawing/2014/main" id="{5B38128B-385C-B928-A4A8-BD98929D3DD4}"/>
              </a:ext>
            </a:extLst>
          </p:cNvPr>
          <p:cNvSpPr>
            <a:spLocks noGrp="1"/>
          </p:cNvSpPr>
          <p:nvPr>
            <p:ph type="title" hasCustomPrompt="1"/>
          </p:nvPr>
        </p:nvSpPr>
        <p:spPr>
          <a:xfrm>
            <a:off x="381000" y="381000"/>
            <a:ext cx="11430000" cy="1325563"/>
          </a:xfrm>
        </p:spPr>
        <p:txBody>
          <a:bodyPr rtlCol="0"/>
          <a:lstStyle>
            <a:lvl1pPr algn="ctr">
              <a:defRPr lang="pl-PL"/>
            </a:lvl1pPr>
          </a:lstStyle>
          <a:p>
            <a:pPr rtl="0"/>
            <a:r>
              <a:rPr lang="pl-PL" noProof="0"/>
              <a:t>Kliknij, aby edytować styl wzorca tytułu</a:t>
            </a:r>
          </a:p>
        </p:txBody>
      </p:sp>
      <p:sp>
        <p:nvSpPr>
          <p:cNvPr id="4" name="Stopka — symbol zastępczy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5" name="Numer slajdu — symbol zastępczy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bg>
      <p:bgPr>
        <a:solidFill>
          <a:schemeClr val="tx2"/>
        </a:solidFill>
        <a:effectLst/>
      </p:bgPr>
    </p:bg>
    <p:spTree>
      <p:nvGrpSpPr>
        <p:cNvPr id="1" name=""/>
        <p:cNvGrpSpPr/>
        <p:nvPr/>
      </p:nvGrpSpPr>
      <p:grpSpPr>
        <a:xfrm>
          <a:off x="0" y="0"/>
          <a:ext cx="0" cy="0"/>
          <a:chOff x="0" y="0"/>
          <a:chExt cx="0" cy="0"/>
        </a:xfrm>
      </p:grpSpPr>
      <p:sp>
        <p:nvSpPr>
          <p:cNvPr id="3" name="Stopka — symbol zastępczy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4" name="Numer slajdu — symbol zastępczy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5BD6A3-F987-4FCC-A6EF-2EF0D33C0888}"/>
              </a:ext>
            </a:extLst>
          </p:cNvPr>
          <p:cNvSpPr>
            <a:spLocks noGrp="1"/>
          </p:cNvSpPr>
          <p:nvPr>
            <p:ph type="title" hasCustomPrompt="1"/>
          </p:nvPr>
        </p:nvSpPr>
        <p:spPr>
          <a:xfrm>
            <a:off x="839788" y="457200"/>
            <a:ext cx="3932237" cy="1600200"/>
          </a:xfrm>
        </p:spPr>
        <p:txBody>
          <a:bodyPr rtlCol="0" anchor="b"/>
          <a:lstStyle>
            <a:lvl1pPr>
              <a:defRPr lang="pl-PL" sz="32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pl-PL" sz="3200"/>
            </a:lvl1pPr>
            <a:lvl2pPr>
              <a:defRPr lang="pl-PL" sz="2800"/>
            </a:lvl2pPr>
            <a:lvl3pPr>
              <a:defRPr lang="pl-PL" sz="2400"/>
            </a:lvl3pPr>
            <a:lvl4pPr>
              <a:defRPr lang="pl-PL" sz="2000"/>
            </a:lvl4pPr>
            <a:lvl5pPr>
              <a:defRPr lang="pl-PL" sz="2000"/>
            </a:lvl5pPr>
            <a:lvl6pPr>
              <a:defRPr lang="pl-PL" sz="2000"/>
            </a:lvl6pPr>
            <a:lvl7pPr>
              <a:defRPr lang="pl-PL" sz="2000"/>
            </a:lvl7pPr>
            <a:lvl8pPr>
              <a:defRPr lang="pl-PL" sz="2000"/>
            </a:lvl8pPr>
            <a:lvl9pPr>
              <a:defRPr lang="pl-PL" sz="20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Tekst — symbol zastępczy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pl-PL" sz="1600"/>
            </a:lvl1pPr>
            <a:lvl2pPr marL="457200" indent="0">
              <a:buNone/>
              <a:defRPr lang="pl-PL" sz="1400"/>
            </a:lvl2pPr>
            <a:lvl3pPr marL="914400" indent="0">
              <a:buNone/>
              <a:defRPr lang="pl-PL" sz="1200"/>
            </a:lvl3pPr>
            <a:lvl4pPr marL="1371600" indent="0">
              <a:buNone/>
              <a:defRPr lang="pl-PL" sz="1000"/>
            </a:lvl4pPr>
            <a:lvl5pPr marL="1828800" indent="0">
              <a:buNone/>
              <a:defRPr lang="pl-PL" sz="1000"/>
            </a:lvl5pPr>
            <a:lvl6pPr marL="2286000" indent="0">
              <a:buNone/>
              <a:defRPr lang="pl-PL" sz="1000"/>
            </a:lvl6pPr>
            <a:lvl7pPr marL="2743200" indent="0">
              <a:buNone/>
              <a:defRPr lang="pl-PL" sz="1000"/>
            </a:lvl7pPr>
            <a:lvl8pPr marL="3200400" indent="0">
              <a:buNone/>
              <a:defRPr lang="pl-PL" sz="1000"/>
            </a:lvl8pPr>
            <a:lvl9pPr marL="3657600" indent="0">
              <a:buNone/>
              <a:defRPr lang="pl-PL" sz="1000"/>
            </a:lvl9pPr>
          </a:lstStyle>
          <a:p>
            <a:pPr lvl="0" rtl="0"/>
            <a:r>
              <a:rPr lang="pl-PL" noProof="0"/>
              <a:t>Kliknij, aby edytować style wzorca tekstu</a:t>
            </a:r>
          </a:p>
        </p:txBody>
      </p:sp>
      <p:sp>
        <p:nvSpPr>
          <p:cNvPr id="6" name="Stopka — symbol zastępczy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7" name="Numer slajdu — symbol zastępczy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308F2A-1C19-4116-80DF-E24EDDF283FF}"/>
              </a:ext>
            </a:extLst>
          </p:cNvPr>
          <p:cNvSpPr>
            <a:spLocks noGrp="1"/>
          </p:cNvSpPr>
          <p:nvPr>
            <p:ph type="title" hasCustomPrompt="1"/>
          </p:nvPr>
        </p:nvSpPr>
        <p:spPr>
          <a:xfrm>
            <a:off x="839788" y="457200"/>
            <a:ext cx="3932237" cy="1600200"/>
          </a:xfrm>
        </p:spPr>
        <p:txBody>
          <a:bodyPr rtlCol="0" anchor="b"/>
          <a:lstStyle>
            <a:lvl1pPr>
              <a:defRPr lang="pl-PL" sz="3200"/>
            </a:lvl1pPr>
          </a:lstStyle>
          <a:p>
            <a:pPr rtl="0"/>
            <a:r>
              <a:rPr lang="pl-PL" noProof="0"/>
              <a:t>Kliknij, aby edytować styl wzorca tytułu</a:t>
            </a:r>
          </a:p>
        </p:txBody>
      </p:sp>
      <p:sp>
        <p:nvSpPr>
          <p:cNvPr id="3" name="Obraz — symbol zastępczy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pl-PL" sz="3200"/>
            </a:lvl1pPr>
            <a:lvl2pPr marL="457200" indent="0">
              <a:buNone/>
              <a:defRPr lang="pl-PL" sz="2800"/>
            </a:lvl2pPr>
            <a:lvl3pPr marL="914400" indent="0">
              <a:buNone/>
              <a:defRPr lang="pl-PL" sz="2400"/>
            </a:lvl3pPr>
            <a:lvl4pPr marL="1371600" indent="0">
              <a:buNone/>
              <a:defRPr lang="pl-PL" sz="2000"/>
            </a:lvl4pPr>
            <a:lvl5pPr marL="1828800" indent="0">
              <a:buNone/>
              <a:defRPr lang="pl-PL" sz="2000"/>
            </a:lvl5pPr>
            <a:lvl6pPr marL="2286000" indent="0">
              <a:buNone/>
              <a:defRPr lang="pl-PL" sz="2000"/>
            </a:lvl6pPr>
            <a:lvl7pPr marL="2743200" indent="0">
              <a:buNone/>
              <a:defRPr lang="pl-PL" sz="2000"/>
            </a:lvl7pPr>
            <a:lvl8pPr marL="3200400" indent="0">
              <a:buNone/>
              <a:defRPr lang="pl-PL" sz="2000"/>
            </a:lvl8pPr>
            <a:lvl9pPr marL="3657600" indent="0">
              <a:buNone/>
              <a:defRPr lang="pl-PL" sz="2000"/>
            </a:lvl9pPr>
          </a:lstStyle>
          <a:p>
            <a:pPr rtl="0"/>
            <a:r>
              <a:rPr lang="pl-PL" noProof="0"/>
              <a:t>Kliknij ikonę, aby dodać obraz</a:t>
            </a:r>
          </a:p>
        </p:txBody>
      </p:sp>
      <p:sp>
        <p:nvSpPr>
          <p:cNvPr id="4" name="Tekst — symbol zastępczy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pl-PL" sz="1600"/>
            </a:lvl1pPr>
            <a:lvl2pPr marL="457200" indent="0">
              <a:buNone/>
              <a:defRPr lang="pl-PL" sz="1400"/>
            </a:lvl2pPr>
            <a:lvl3pPr marL="914400" indent="0">
              <a:buNone/>
              <a:defRPr lang="pl-PL" sz="1200"/>
            </a:lvl3pPr>
            <a:lvl4pPr marL="1371600" indent="0">
              <a:buNone/>
              <a:defRPr lang="pl-PL" sz="1000"/>
            </a:lvl4pPr>
            <a:lvl5pPr marL="1828800" indent="0">
              <a:buNone/>
              <a:defRPr lang="pl-PL" sz="1000"/>
            </a:lvl5pPr>
            <a:lvl6pPr marL="2286000" indent="0">
              <a:buNone/>
              <a:defRPr lang="pl-PL" sz="1000"/>
            </a:lvl6pPr>
            <a:lvl7pPr marL="2743200" indent="0">
              <a:buNone/>
              <a:defRPr lang="pl-PL" sz="1000"/>
            </a:lvl7pPr>
            <a:lvl8pPr marL="3200400" indent="0">
              <a:buNone/>
              <a:defRPr lang="pl-PL" sz="1000"/>
            </a:lvl8pPr>
            <a:lvl9pPr marL="3657600" indent="0">
              <a:buNone/>
              <a:defRPr lang="pl-PL" sz="1000"/>
            </a:lvl9pPr>
          </a:lstStyle>
          <a:p>
            <a:pPr lvl="0" rtl="0"/>
            <a:r>
              <a:rPr lang="pl-PL" noProof="0"/>
              <a:t>Kliknij, aby edytować style wzorca tekstu</a:t>
            </a:r>
          </a:p>
        </p:txBody>
      </p:sp>
      <p:sp>
        <p:nvSpPr>
          <p:cNvPr id="6" name="Stopka — symbol zastępczy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7" name="Numer slajdu — symbol zastępczy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orównanie">
    <p:spTree>
      <p:nvGrpSpPr>
        <p:cNvPr id="1" name=""/>
        <p:cNvGrpSpPr/>
        <p:nvPr/>
      </p:nvGrpSpPr>
      <p:grpSpPr>
        <a:xfrm>
          <a:off x="0" y="0"/>
          <a:ext cx="0" cy="0"/>
          <a:chOff x="0" y="0"/>
          <a:chExt cx="0" cy="0"/>
        </a:xfrm>
      </p:grpSpPr>
      <p:pic>
        <p:nvPicPr>
          <p:cNvPr id="4" name="Obraz 3" descr="Obraz przedstawiający grzyba&#10;&#10;Opis wygenerowany automatycznie">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Prostokąt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3" name="Obraz 12" descr="Grupa kwiatów&#10;&#10;Opis generowany automatycznie z niskim poziomem pewności">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ytuł 1">
            <a:extLst>
              <a:ext uri="{FF2B5EF4-FFF2-40B4-BE49-F238E27FC236}">
                <a16:creationId xmlns:a16="http://schemas.microsoft.com/office/drawing/2014/main" id="{5A0D1FF5-7EF8-4250-A259-43050ABBD3B6}"/>
              </a:ext>
            </a:extLst>
          </p:cNvPr>
          <p:cNvSpPr>
            <a:spLocks noGrp="1"/>
          </p:cNvSpPr>
          <p:nvPr>
            <p:ph type="title" hasCustomPrompt="1"/>
          </p:nvPr>
        </p:nvSpPr>
        <p:spPr>
          <a:xfrm>
            <a:off x="8183880" y="978408"/>
            <a:ext cx="3749040" cy="1325880"/>
          </a:xfrm>
        </p:spPr>
        <p:txBody>
          <a:bodyPr rtlCol="0"/>
          <a:lstStyle>
            <a:defPPr>
              <a:defRPr lang="pl-PL"/>
            </a:defPPr>
          </a:lstStyle>
          <a:p>
            <a:pPr rtl="0"/>
            <a:r>
              <a:rPr lang="pl-PL" noProof="0"/>
              <a:t>Kliknij, aby edytować styl wzorca tytułu</a:t>
            </a:r>
          </a:p>
        </p:txBody>
      </p:sp>
      <p:sp>
        <p:nvSpPr>
          <p:cNvPr id="8" name="Stopka — symbol zastępczy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pl-PL"/>
            </a:defPPr>
          </a:lstStyle>
          <a:p>
            <a:pPr rtl="0"/>
            <a:r>
              <a:rPr lang="pl-PL" noProof="0"/>
              <a:t>Tytuł prezentacji</a:t>
            </a:r>
          </a:p>
        </p:txBody>
      </p:sp>
      <p:sp>
        <p:nvSpPr>
          <p:cNvPr id="9" name="Numer slajdu — symbol zastępczy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pl-PL"/>
            </a:defPPr>
          </a:lstStyle>
          <a:p>
            <a:pPr rtl="0"/>
            <a:fld id="{294A09A9-5501-47C1-A89A-A340965A2BE2}" type="slidenum">
              <a:rPr lang="pl-PL" noProof="0" smtClean="0"/>
              <a:t>‹#›</a:t>
            </a:fld>
            <a:endParaRPr lang="pl-PL" noProof="0"/>
          </a:p>
        </p:txBody>
      </p:sp>
      <p:sp>
        <p:nvSpPr>
          <p:cNvPr id="32" name="Zawartość — symbol zastępczy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pl-PL" sz="2400"/>
            </a:lvl1pPr>
            <a:lvl2pPr marL="228600">
              <a:buClr>
                <a:srgbClr val="73292A"/>
              </a:buClr>
              <a:defRPr lang="pl-PL" sz="2000"/>
            </a:lvl2pPr>
            <a:lvl3pPr marL="685800">
              <a:buClr>
                <a:srgbClr val="73292A"/>
              </a:buClr>
              <a:defRPr lang="pl-PL" sz="1800"/>
            </a:lvl3pPr>
            <a:lvl4pPr marL="1143000">
              <a:buClr>
                <a:srgbClr val="73292A"/>
              </a:buClr>
              <a:defRPr lang="pl-PL" sz="1600"/>
            </a:lvl4pPr>
            <a:lvl5pPr marL="1600200">
              <a:buClr>
                <a:srgbClr val="73292A"/>
              </a:buClr>
              <a:defRPr lang="pl-PL" sz="16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pic>
        <p:nvPicPr>
          <p:cNvPr id="6" name="Obraz 5" descr="Obraz zawierający kwiat, roślinę&#10;&#10;Opis wygenerowany automatycznie">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kst — symbol zastępczy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pl-PL" sz="30000">
                <a:solidFill>
                  <a:schemeClr val="bg1"/>
                </a:solidFill>
                <a:latin typeface="Times New Roman" panose="02020603050405020304" pitchFamily="18" charset="0"/>
                <a:cs typeface="+mj-cs"/>
              </a:defRPr>
            </a:lvl1pPr>
          </a:lstStyle>
          <a:p>
            <a:pPr lvl="0" rtl="0"/>
            <a:r>
              <a:rPr lang="pl-PL" noProof="0"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ytuł i zawartość">
    <p:bg>
      <p:bgPr>
        <a:solidFill>
          <a:schemeClr val="tx2"/>
        </a:solidFill>
        <a:effectLst/>
      </p:bgPr>
    </p:bg>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solidFill>
                <a:schemeClr val="bg1"/>
              </a:solidFill>
            </a:endParaRPr>
          </a:p>
        </p:txBody>
      </p:sp>
      <p:sp>
        <p:nvSpPr>
          <p:cNvPr id="9" name="Prostokąt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1" name="Obraz 10" descr="Obraz zawierający mięczaka, owada&#10;&#10;Opis wygenerowany automatycznie">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Obraz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ytuł 1">
            <a:extLst>
              <a:ext uri="{FF2B5EF4-FFF2-40B4-BE49-F238E27FC236}">
                <a16:creationId xmlns:a16="http://schemas.microsoft.com/office/drawing/2014/main" id="{3CD97974-B93C-4C96-B3F6-F69E3D6DE6CA}"/>
              </a:ext>
            </a:extLst>
          </p:cNvPr>
          <p:cNvSpPr>
            <a:spLocks noGrp="1"/>
          </p:cNvSpPr>
          <p:nvPr>
            <p:ph type="title" hasCustomPrompt="1"/>
          </p:nvPr>
        </p:nvSpPr>
        <p:spPr>
          <a:xfrm>
            <a:off x="1748028" y="1389888"/>
            <a:ext cx="8695944" cy="1325880"/>
          </a:xfrm>
        </p:spPr>
        <p:txBody>
          <a:bodyPr rtlCol="0"/>
          <a:lstStyle>
            <a:lvl1pPr algn="ctr">
              <a:defRPr lang="pl-PL">
                <a:latin typeface="Times New Roman" panose="02020603050405020304" pitchFamily="18" charset="0"/>
                <a:ea typeface="Times New Roman" panose="02020603050405020304" pitchFamily="18" charset="0"/>
              </a:defRPr>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pl-PL" sz="2000">
                <a:latin typeface="Gill Sans Nova Light" panose="020F0302020204030204" pitchFamily="34" charset="0"/>
                <a:cs typeface="Gill Sans Nova Light" panose="020F0302020204030204" pitchFamily="34" charset="0"/>
              </a:defRPr>
            </a:lvl1pPr>
            <a:lvl2pPr algn="ctr">
              <a:lnSpc>
                <a:spcPct val="100000"/>
              </a:lnSpc>
              <a:defRPr lang="pl-PL" sz="1800">
                <a:latin typeface="Gill Sans Nova Light" panose="020F0302020204030204" pitchFamily="34" charset="0"/>
                <a:cs typeface="Gill Sans Nova Light" panose="020F0302020204030204" pitchFamily="34" charset="0"/>
              </a:defRPr>
            </a:lvl2pPr>
            <a:lvl3pPr algn="ctr">
              <a:defRPr lang="pl-PL" sz="1600">
                <a:latin typeface="Gill Sans Nova Light" panose="020F0302020204030204" pitchFamily="34" charset="0"/>
                <a:cs typeface="Gill Sans Nova Light" panose="020F0302020204030204" pitchFamily="34" charset="0"/>
              </a:defRPr>
            </a:lvl3pPr>
            <a:lvl4pPr algn="ctr">
              <a:defRPr lang="pl-PL" sz="1400">
                <a:latin typeface="Gill Sans Nova Light" panose="020F0302020204030204" pitchFamily="34" charset="0"/>
                <a:cs typeface="Gill Sans Nova Light" panose="020F0302020204030204" pitchFamily="34" charset="0"/>
              </a:defRPr>
            </a:lvl4pPr>
            <a:lvl5pPr algn="ctr">
              <a:defRPr lang="pl-PL" sz="1400">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a:p>
            <a:pPr lvl="1" rtl="0"/>
            <a:r>
              <a:rPr lang="pl-PL" noProof="0"/>
              <a:t>Drugi poziom</a:t>
            </a:r>
          </a:p>
        </p:txBody>
      </p:sp>
      <p:sp>
        <p:nvSpPr>
          <p:cNvPr id="14" name="Stopka — symbol zastępczy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15" name="Numer slajdu — symbol zastępczy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tx2"/>
        </a:solidFill>
        <a:effectLst/>
      </p:bgPr>
    </p:bg>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1" name="Obraz 10" descr="Zbliżenie na roślinę&#10;&#10;Opis generowany automatycznie z niskim poziomem pewności">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Obraz 8" descr="Obraz zawierający ozdoby, sieć szkieletową&#10;&#10;Opis wygenerowany automatycznie">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Prostokąt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latin typeface="Gill Sans Light" panose="020B0302020104020203" pitchFamily="34" charset="-79"/>
              <a:cs typeface="Gill Sans Light" panose="020B0302020104020203" pitchFamily="34" charset="-79"/>
            </a:endParaRPr>
          </a:p>
        </p:txBody>
      </p:sp>
      <p:pic>
        <p:nvPicPr>
          <p:cNvPr id="15" name="Obraz 14" descr="Obraz zawierający ceramikę, porcelanę&#10;&#10;Opis wygenerowany automatycznie">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Obraz 16" descr="Obraz zawierający tekst&#10;&#10;Opis wygenerowany automatycznie">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ytuł 1">
            <a:extLst>
              <a:ext uri="{FF2B5EF4-FFF2-40B4-BE49-F238E27FC236}">
                <a16:creationId xmlns:a16="http://schemas.microsoft.com/office/drawing/2014/main" id="{A2DFA2E8-50A1-4465-AC33-6FAC0E7736E9}"/>
              </a:ext>
            </a:extLst>
          </p:cNvPr>
          <p:cNvSpPr>
            <a:spLocks noGrp="1"/>
          </p:cNvSpPr>
          <p:nvPr userDrawn="1">
            <p:ph type="title" hasCustomPrompt="1"/>
          </p:nvPr>
        </p:nvSpPr>
        <p:spPr>
          <a:xfrm>
            <a:off x="1153668" y="3977640"/>
            <a:ext cx="9884664" cy="731520"/>
          </a:xfrm>
        </p:spPr>
        <p:txBody>
          <a:bodyPr rtlCol="0" anchor="b">
            <a:normAutofit/>
          </a:bodyPr>
          <a:lstStyle>
            <a:lvl1pPr algn="ctr">
              <a:defRPr lang="pl-PL" sz="4400"/>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pl-PL" sz="2400">
                <a:solidFill>
                  <a:schemeClr val="tx1">
                    <a:tint val="75000"/>
                  </a:schemeClr>
                </a:solidFill>
              </a:defRPr>
            </a:lvl1pPr>
            <a:lvl2pPr marL="457200" indent="0">
              <a:buNone/>
              <a:defRPr lang="pl-PL" sz="2000">
                <a:solidFill>
                  <a:schemeClr val="tx1">
                    <a:tint val="75000"/>
                  </a:schemeClr>
                </a:solidFill>
              </a:defRPr>
            </a:lvl2pPr>
            <a:lvl3pPr marL="914400" indent="0">
              <a:buNone/>
              <a:defRPr lang="pl-PL" sz="1800">
                <a:solidFill>
                  <a:schemeClr val="tx1">
                    <a:tint val="75000"/>
                  </a:schemeClr>
                </a:solidFill>
              </a:defRPr>
            </a:lvl3pPr>
            <a:lvl4pPr marL="1371600" indent="0">
              <a:buNone/>
              <a:defRPr lang="pl-PL" sz="1600">
                <a:solidFill>
                  <a:schemeClr val="tx1">
                    <a:tint val="75000"/>
                  </a:schemeClr>
                </a:solidFill>
              </a:defRPr>
            </a:lvl4pPr>
            <a:lvl5pPr marL="1828800" indent="0">
              <a:buNone/>
              <a:defRPr lang="pl-PL" sz="1600">
                <a:solidFill>
                  <a:schemeClr val="tx1">
                    <a:tint val="75000"/>
                  </a:schemeClr>
                </a:solidFill>
              </a:defRPr>
            </a:lvl5pPr>
            <a:lvl6pPr marL="2286000" indent="0">
              <a:buNone/>
              <a:defRPr lang="pl-PL" sz="1600">
                <a:solidFill>
                  <a:schemeClr val="tx1">
                    <a:tint val="75000"/>
                  </a:schemeClr>
                </a:solidFill>
              </a:defRPr>
            </a:lvl6pPr>
            <a:lvl7pPr marL="2743200" indent="0">
              <a:buNone/>
              <a:defRPr lang="pl-PL" sz="1600">
                <a:solidFill>
                  <a:schemeClr val="tx1">
                    <a:tint val="75000"/>
                  </a:schemeClr>
                </a:solidFill>
              </a:defRPr>
            </a:lvl7pPr>
            <a:lvl8pPr marL="3200400" indent="0">
              <a:buNone/>
              <a:defRPr lang="pl-PL" sz="1600">
                <a:solidFill>
                  <a:schemeClr val="tx1">
                    <a:tint val="75000"/>
                  </a:schemeClr>
                </a:solidFill>
              </a:defRPr>
            </a:lvl8pPr>
            <a:lvl9pPr marL="3657600" indent="0">
              <a:buNone/>
              <a:defRPr lang="pl-PL" sz="1600">
                <a:solidFill>
                  <a:schemeClr val="tx1">
                    <a:tint val="75000"/>
                  </a:schemeClr>
                </a:solidFill>
              </a:defRPr>
            </a:lvl9pPr>
          </a:lstStyle>
          <a:p>
            <a:pPr lvl="0" rtl="0"/>
            <a:r>
              <a:rPr lang="pl-PL" noProof="0"/>
              <a:t>Kliknij, aby edytować style wzorca tekstu</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97974-B93C-4C96-B3F6-F69E3D6DE6CA}"/>
              </a:ext>
            </a:extLst>
          </p:cNvPr>
          <p:cNvSpPr>
            <a:spLocks noGrp="1"/>
          </p:cNvSpPr>
          <p:nvPr>
            <p:ph type="title" hasCustomPrompt="1"/>
          </p:nvPr>
        </p:nvSpPr>
        <p:spPr>
          <a:xfrm>
            <a:off x="838200" y="380999"/>
            <a:ext cx="10515600" cy="1325880"/>
          </a:xfrm>
        </p:spPr>
        <p:txBody>
          <a:bodyPr rtlCol="0"/>
          <a:lstStyle>
            <a:lvl1pPr algn="ctr">
              <a:defRPr lang="pl-PL">
                <a:latin typeface="Times New Roman" panose="02020603050405020304" pitchFamily="18" charset="0"/>
                <a:ea typeface="Times New Roman" panose="02020603050405020304" pitchFamily="18" charset="0"/>
              </a:defRPr>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pl-PL">
                <a:latin typeface="Gill Sans Nova Light" panose="020F0302020204030204" pitchFamily="34" charset="0"/>
                <a:cs typeface="Gill Sans Nova Light" panose="020F0302020204030204" pitchFamily="34" charset="0"/>
              </a:defRPr>
            </a:lvl1pPr>
            <a:lvl2pPr>
              <a:defRPr lang="pl-PL">
                <a:latin typeface="Gill Sans Nova Light" panose="020F0302020204030204" pitchFamily="34" charset="0"/>
                <a:cs typeface="Gill Sans Nova Light" panose="020F0302020204030204" pitchFamily="34" charset="0"/>
              </a:defRPr>
            </a:lvl2pPr>
            <a:lvl3pPr>
              <a:defRPr lang="pl-PL">
                <a:latin typeface="Gill Sans Nova Light" panose="020F0302020204030204" pitchFamily="34" charset="0"/>
                <a:cs typeface="Gill Sans Nova Light" panose="020F0302020204030204" pitchFamily="34" charset="0"/>
              </a:defRPr>
            </a:lvl3pPr>
            <a:lvl4pPr>
              <a:defRPr lang="pl-PL">
                <a:latin typeface="Gill Sans Nova Light" panose="020F0302020204030204" pitchFamily="34" charset="0"/>
                <a:cs typeface="Gill Sans Nova Light" panose="020F0302020204030204" pitchFamily="34" charset="0"/>
              </a:defRPr>
            </a:lvl4pPr>
            <a:lvl5pPr>
              <a:defRPr lang="pl-PL">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7" name="Numer slajdu — symbol zastępczy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rótki tytuł i zawartość">
    <p:bg>
      <p:bgPr>
        <a:solidFill>
          <a:schemeClr val="tx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97974-B93C-4C96-B3F6-F69E3D6DE6CA}"/>
              </a:ext>
            </a:extLst>
          </p:cNvPr>
          <p:cNvSpPr>
            <a:spLocks noGrp="1"/>
          </p:cNvSpPr>
          <p:nvPr>
            <p:ph type="title" hasCustomPrompt="1"/>
          </p:nvPr>
        </p:nvSpPr>
        <p:spPr>
          <a:xfrm>
            <a:off x="838200" y="380999"/>
            <a:ext cx="10515600" cy="1325880"/>
          </a:xfrm>
        </p:spPr>
        <p:txBody>
          <a:bodyPr rtlCol="0"/>
          <a:lstStyle>
            <a:lvl1pPr algn="ctr">
              <a:defRPr lang="pl-PL">
                <a:latin typeface="Times New Roman" panose="02020603050405020304" pitchFamily="18" charset="0"/>
                <a:ea typeface="Times New Roman" panose="02020603050405020304" pitchFamily="18" charset="0"/>
              </a:defRPr>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pl-PL">
                <a:latin typeface="Gill Sans Nova Light" panose="020F0302020204030204" pitchFamily="34" charset="0"/>
                <a:cs typeface="Gill Sans Nova Light" panose="020F0302020204030204" pitchFamily="34" charset="0"/>
              </a:defRPr>
            </a:lvl1pPr>
            <a:lvl2pPr>
              <a:defRPr lang="pl-PL">
                <a:latin typeface="Gill Sans Nova Light" panose="020F0302020204030204" pitchFamily="34" charset="0"/>
                <a:cs typeface="Gill Sans Nova Light" panose="020F0302020204030204" pitchFamily="34" charset="0"/>
              </a:defRPr>
            </a:lvl2pPr>
            <a:lvl3pPr>
              <a:defRPr lang="pl-PL">
                <a:latin typeface="Gill Sans Nova Light" panose="020F0302020204030204" pitchFamily="34" charset="0"/>
                <a:cs typeface="Gill Sans Nova Light" panose="020F0302020204030204" pitchFamily="34" charset="0"/>
              </a:defRPr>
            </a:lvl3pPr>
            <a:lvl4pPr>
              <a:defRPr lang="pl-PL">
                <a:latin typeface="Gill Sans Nova Light" panose="020F0302020204030204" pitchFamily="34" charset="0"/>
                <a:cs typeface="Gill Sans Nova Light" panose="020F0302020204030204" pitchFamily="34" charset="0"/>
              </a:defRPr>
            </a:lvl4pPr>
            <a:lvl5pPr>
              <a:defRPr lang="pl-PL">
                <a:latin typeface="Gill Sans Nova Light" panose="020F0302020204030204" pitchFamily="34" charset="0"/>
                <a:cs typeface="Gill Sans Nova Light" panose="020F0302020204030204" pitchFamily="34" charset="0"/>
              </a:defRPr>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7" name="Numer slajdu — symbol zastępczy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agłówek sekcji">
    <p:bg>
      <p:bgPr>
        <a:solidFill>
          <a:schemeClr val="tx2"/>
        </a:solid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8" name="Obraz 7" descr="Obraz przedstawiający grzyba&#10;&#10;Opis wygenerowany automatycznie">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Prostokąt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6" name="Obraz 15" descr="Obraz zawierający kwiat, roślinę&#10;&#10;Opis wygenerowany automatycznie">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Obraz 18" descr="Obraz zawierający mięczaka, owada&#10;&#10;Opis wygenerowany automatycznie">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ytuł 1">
            <a:extLst>
              <a:ext uri="{FF2B5EF4-FFF2-40B4-BE49-F238E27FC236}">
                <a16:creationId xmlns:a16="http://schemas.microsoft.com/office/drawing/2014/main" id="{A2DFA2E8-50A1-4465-AC33-6FAC0E7736E9}"/>
              </a:ext>
            </a:extLst>
          </p:cNvPr>
          <p:cNvSpPr>
            <a:spLocks noGrp="1"/>
          </p:cNvSpPr>
          <p:nvPr>
            <p:ph type="title" hasCustomPrompt="1"/>
          </p:nvPr>
        </p:nvSpPr>
        <p:spPr>
          <a:xfrm>
            <a:off x="1743456" y="2404872"/>
            <a:ext cx="8705088" cy="2002536"/>
          </a:xfrm>
        </p:spPr>
        <p:txBody>
          <a:bodyPr rtlCol="0" anchor="t">
            <a:normAutofit/>
          </a:bodyPr>
          <a:lstStyle>
            <a:lvl1pPr algn="ctr">
              <a:defRPr lang="pl-PL" sz="4400"/>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pl-PL" sz="2400">
                <a:solidFill>
                  <a:schemeClr val="accent3"/>
                </a:solidFill>
              </a:defRPr>
            </a:lvl1pPr>
            <a:lvl2pPr marL="457200" indent="0">
              <a:buNone/>
              <a:defRPr lang="pl-PL" sz="2000">
                <a:solidFill>
                  <a:schemeClr val="tx1">
                    <a:tint val="75000"/>
                  </a:schemeClr>
                </a:solidFill>
              </a:defRPr>
            </a:lvl2pPr>
            <a:lvl3pPr marL="914400" indent="0">
              <a:buNone/>
              <a:defRPr lang="pl-PL" sz="1800">
                <a:solidFill>
                  <a:schemeClr val="tx1">
                    <a:tint val="75000"/>
                  </a:schemeClr>
                </a:solidFill>
              </a:defRPr>
            </a:lvl3pPr>
            <a:lvl4pPr marL="1371600" indent="0">
              <a:buNone/>
              <a:defRPr lang="pl-PL" sz="1600">
                <a:solidFill>
                  <a:schemeClr val="tx1">
                    <a:tint val="75000"/>
                  </a:schemeClr>
                </a:solidFill>
              </a:defRPr>
            </a:lvl4pPr>
            <a:lvl5pPr marL="1828800" indent="0">
              <a:buNone/>
              <a:defRPr lang="pl-PL" sz="1600">
                <a:solidFill>
                  <a:schemeClr val="tx1">
                    <a:tint val="75000"/>
                  </a:schemeClr>
                </a:solidFill>
              </a:defRPr>
            </a:lvl5pPr>
            <a:lvl6pPr marL="2286000" indent="0">
              <a:buNone/>
              <a:defRPr lang="pl-PL" sz="1600">
                <a:solidFill>
                  <a:schemeClr val="tx1">
                    <a:tint val="75000"/>
                  </a:schemeClr>
                </a:solidFill>
              </a:defRPr>
            </a:lvl6pPr>
            <a:lvl7pPr marL="2743200" indent="0">
              <a:buNone/>
              <a:defRPr lang="pl-PL" sz="1600">
                <a:solidFill>
                  <a:schemeClr val="tx1">
                    <a:tint val="75000"/>
                  </a:schemeClr>
                </a:solidFill>
              </a:defRPr>
            </a:lvl7pPr>
            <a:lvl8pPr marL="3200400" indent="0">
              <a:buNone/>
              <a:defRPr lang="pl-PL" sz="1600">
                <a:solidFill>
                  <a:schemeClr val="tx1">
                    <a:tint val="75000"/>
                  </a:schemeClr>
                </a:solidFill>
              </a:defRPr>
            </a:lvl8pPr>
            <a:lvl9pPr marL="3657600" indent="0">
              <a:buNone/>
              <a:defRPr lang="pl-PL" sz="1600">
                <a:solidFill>
                  <a:schemeClr val="tx1">
                    <a:tint val="75000"/>
                  </a:schemeClr>
                </a:solidFill>
              </a:defRPr>
            </a:lvl9pPr>
          </a:lstStyle>
          <a:p>
            <a:pPr lvl="0" rtl="0"/>
            <a:r>
              <a:rPr lang="pl-PL" noProof="0"/>
              <a:t>Kliknij, aby edytować style wzorca tekstu</a:t>
            </a:r>
          </a:p>
        </p:txBody>
      </p:sp>
      <p:sp>
        <p:nvSpPr>
          <p:cNvPr id="27" name="Tekst — symbol zastępczy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pl-PL" sz="14000" b="1">
                <a:solidFill>
                  <a:schemeClr val="tx2"/>
                </a:solidFill>
                <a:latin typeface="Times New Roman" panose="02020603050405020304" pitchFamily="18" charset="0"/>
                <a:cs typeface="+mj-cs"/>
              </a:defRPr>
            </a:lvl1pPr>
          </a:lstStyle>
          <a:p>
            <a:pPr lvl="0" rtl="0"/>
            <a:r>
              <a:rPr lang="pl-PL" noProof="0" dirty="0"/>
              <a:t>”</a:t>
            </a:r>
          </a:p>
        </p:txBody>
      </p:sp>
      <p:sp>
        <p:nvSpPr>
          <p:cNvPr id="28" name="Tekst — symbol zastępczy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pl-PL" sz="14000" b="1">
                <a:solidFill>
                  <a:schemeClr val="tx2"/>
                </a:solidFill>
                <a:latin typeface="Times New Roman" panose="02020603050405020304" pitchFamily="18" charset="0"/>
                <a:cs typeface="+mj-cs"/>
              </a:defRPr>
            </a:lvl1pPr>
          </a:lstStyle>
          <a:p>
            <a:pPr lvl="0" rtl="0"/>
            <a:r>
              <a:rPr lang="pl-PL" noProof="0"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solidFill>
          <a:schemeClr val="tx2"/>
        </a:solid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8" name="Prostokąt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0" name="Obraz 9" descr="Obraz zawierający mięczaka, owada&#10;&#10;Opis wygenerowany automatyczni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ytuł 1">
            <a:extLst>
              <a:ext uri="{FF2B5EF4-FFF2-40B4-BE49-F238E27FC236}">
                <a16:creationId xmlns:a16="http://schemas.microsoft.com/office/drawing/2014/main" id="{115CA519-6BA6-FAC8-3545-2E7E3CBDE2A9}"/>
              </a:ext>
            </a:extLst>
          </p:cNvPr>
          <p:cNvSpPr>
            <a:spLocks noGrp="1"/>
          </p:cNvSpPr>
          <p:nvPr>
            <p:ph type="title" hasCustomPrompt="1"/>
          </p:nvPr>
        </p:nvSpPr>
        <p:spPr/>
        <p:txBody>
          <a:bodyPr rtlCol="0"/>
          <a:lstStyle>
            <a:lvl1pPr algn="ctr">
              <a:defRPr lang="pl-PL"/>
            </a:lvl1pPr>
          </a:lstStyle>
          <a:p>
            <a:pPr rtl="0"/>
            <a:r>
              <a:rPr lang="pl-PL" noProof="0"/>
              <a:t>Kliknij, aby edytować styl wzorca tytułu</a:t>
            </a:r>
          </a:p>
        </p:txBody>
      </p:sp>
      <p:sp>
        <p:nvSpPr>
          <p:cNvPr id="22" name="Obraz — symbol zastępczy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pl-PL" sz="1800"/>
            </a:lvl1pPr>
          </a:lstStyle>
          <a:p>
            <a:pPr rtl="0"/>
            <a:r>
              <a:rPr lang="pl-PL" noProof="0"/>
              <a:t>Kliknij ikonę, aby dodać obraz</a:t>
            </a:r>
          </a:p>
        </p:txBody>
      </p:sp>
      <p:sp>
        <p:nvSpPr>
          <p:cNvPr id="20" name="Tekst — symbol zastępczy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pl-PL" sz="2000">
                <a:latin typeface="Gill Sans Nova" panose="020B0602020104020203" pitchFamily="34" charset="0"/>
              </a:defRPr>
            </a:lvl1pPr>
          </a:lstStyle>
          <a:p>
            <a:pPr lvl="0" rtl="0"/>
            <a:r>
              <a:rPr lang="pl-PL" noProof="0"/>
              <a:t>Kliknij, aby edytować style wzorca tekstu</a:t>
            </a:r>
          </a:p>
        </p:txBody>
      </p:sp>
      <p:sp>
        <p:nvSpPr>
          <p:cNvPr id="21" name="Tekst — symbol zastępczy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pl-PL" sz="1600">
                <a:latin typeface="+mn-lt"/>
              </a:defRPr>
            </a:lvl1pPr>
          </a:lstStyle>
          <a:p>
            <a:pPr lvl="0" rtl="0"/>
            <a:r>
              <a:rPr lang="pl-PL" noProof="0"/>
              <a:t>Kliknij, aby edytować style wzorca tekstu</a:t>
            </a:r>
          </a:p>
        </p:txBody>
      </p:sp>
      <p:sp>
        <p:nvSpPr>
          <p:cNvPr id="31" name="Obraz — symbol zastępczy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pl-PL" sz="1800"/>
            </a:lvl1pPr>
          </a:lstStyle>
          <a:p>
            <a:pPr rtl="0"/>
            <a:r>
              <a:rPr lang="pl-PL" noProof="0"/>
              <a:t>Kliknij ikonę, aby dodać obraz</a:t>
            </a:r>
          </a:p>
        </p:txBody>
      </p:sp>
      <p:sp>
        <p:nvSpPr>
          <p:cNvPr id="33" name="Tekst — symbol zastępczy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pl-PL" sz="2000">
                <a:latin typeface="Gill Sans Nova" panose="020B0602020104020203" pitchFamily="34" charset="0"/>
              </a:defRPr>
            </a:lvl1pPr>
          </a:lstStyle>
          <a:p>
            <a:pPr lvl="0" rtl="0"/>
            <a:r>
              <a:rPr lang="pl-PL" noProof="0"/>
              <a:t>Kliknij, aby edytować style wzorca tekstu</a:t>
            </a:r>
          </a:p>
        </p:txBody>
      </p:sp>
      <p:sp>
        <p:nvSpPr>
          <p:cNvPr id="32" name="Tekst — symbol zastępczy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pl-PL" sz="1600">
                <a:latin typeface="+mn-lt"/>
              </a:defRPr>
            </a:lvl1pPr>
          </a:lstStyle>
          <a:p>
            <a:pPr lvl="0" rtl="0"/>
            <a:r>
              <a:rPr lang="pl-PL" noProof="0"/>
              <a:t>Kliknij, aby edytować style wzorca tekstu</a:t>
            </a:r>
          </a:p>
        </p:txBody>
      </p:sp>
      <p:sp>
        <p:nvSpPr>
          <p:cNvPr id="30" name="Obraz — symbol zastępczy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pl-PL" sz="1800"/>
            </a:lvl1pPr>
          </a:lstStyle>
          <a:p>
            <a:pPr rtl="0"/>
            <a:r>
              <a:rPr lang="pl-PL" noProof="0"/>
              <a:t>Kliknij ikonę, aby dodać obraz</a:t>
            </a:r>
          </a:p>
        </p:txBody>
      </p:sp>
      <p:sp>
        <p:nvSpPr>
          <p:cNvPr id="35" name="Tekst — symbol zastępczy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pl-PL" sz="2000">
                <a:latin typeface="Gill Sans Nova" panose="020B0602020104020203" pitchFamily="34" charset="0"/>
              </a:defRPr>
            </a:lvl1pPr>
          </a:lstStyle>
          <a:p>
            <a:pPr lvl="0" rtl="0"/>
            <a:r>
              <a:rPr lang="pl-PL" noProof="0"/>
              <a:t>Kliknij, aby edytować style wzorca tekstu</a:t>
            </a:r>
          </a:p>
        </p:txBody>
      </p:sp>
      <p:sp>
        <p:nvSpPr>
          <p:cNvPr id="34" name="Tekst — symbol zastępczy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pl-PL" sz="1600">
                <a:latin typeface="+mn-lt"/>
              </a:defRPr>
            </a:lvl1pPr>
          </a:lstStyle>
          <a:p>
            <a:pPr lvl="0" rtl="0"/>
            <a:r>
              <a:rPr lang="pl-PL" noProof="0"/>
              <a:t>Kliknij, aby edytować style wzorca tekstu</a:t>
            </a:r>
          </a:p>
        </p:txBody>
      </p:sp>
      <p:sp>
        <p:nvSpPr>
          <p:cNvPr id="29" name="Obraz — symbol zastępczy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pl-PL" sz="1800"/>
            </a:lvl1pPr>
          </a:lstStyle>
          <a:p>
            <a:pPr rtl="0"/>
            <a:r>
              <a:rPr lang="pl-PL" noProof="0"/>
              <a:t>Kliknij ikonę, aby dodać obraz</a:t>
            </a:r>
          </a:p>
        </p:txBody>
      </p:sp>
      <p:sp>
        <p:nvSpPr>
          <p:cNvPr id="37" name="Tekst — symbol zastępczy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pl-PL" sz="2000">
                <a:latin typeface="Gill Sans Nova" panose="020B0602020104020203" pitchFamily="34" charset="0"/>
              </a:defRPr>
            </a:lvl1pPr>
          </a:lstStyle>
          <a:p>
            <a:pPr lvl="0" rtl="0"/>
            <a:r>
              <a:rPr lang="pl-PL" noProof="0"/>
              <a:t>Kliknij, aby edytować style wzorca tekstu</a:t>
            </a:r>
          </a:p>
        </p:txBody>
      </p:sp>
      <p:sp>
        <p:nvSpPr>
          <p:cNvPr id="36" name="Tekst — symbol zastępczy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pl-PL" sz="1600">
                <a:latin typeface="+mn-lt"/>
              </a:defRPr>
            </a:lvl1pPr>
          </a:lstStyle>
          <a:p>
            <a:pPr lvl="0" rtl="0"/>
            <a:r>
              <a:rPr lang="pl-PL" noProof="0"/>
              <a:t>Kliknij, aby edytować style wzorca tekstu</a:t>
            </a:r>
          </a:p>
        </p:txBody>
      </p:sp>
      <p:sp>
        <p:nvSpPr>
          <p:cNvPr id="3" name="Stopka — symbol zastępczy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4" name="Numer slajdu — symbol zastępczy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solidFill>
          <a:schemeClr val="tx2"/>
        </a:solid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8" name="Prostokąt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10" name="Obraz 9" descr="Obraz zawierający mięczaka, owada&#10;&#10;Opis wygenerowany automatyczni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ytuł 1">
            <a:extLst>
              <a:ext uri="{FF2B5EF4-FFF2-40B4-BE49-F238E27FC236}">
                <a16:creationId xmlns:a16="http://schemas.microsoft.com/office/drawing/2014/main" id="{115CA519-6BA6-FAC8-3545-2E7E3CBDE2A9}"/>
              </a:ext>
            </a:extLst>
          </p:cNvPr>
          <p:cNvSpPr>
            <a:spLocks noGrp="1"/>
          </p:cNvSpPr>
          <p:nvPr>
            <p:ph type="title" hasCustomPrompt="1"/>
          </p:nvPr>
        </p:nvSpPr>
        <p:spPr/>
        <p:txBody>
          <a:bodyPr rtlCol="0"/>
          <a:lstStyle>
            <a:lvl1pPr algn="ctr">
              <a:defRPr lang="pl-PL"/>
            </a:lvl1pPr>
          </a:lstStyle>
          <a:p>
            <a:pPr rtl="0"/>
            <a:r>
              <a:rPr lang="pl-PL" noProof="0"/>
              <a:t>Kliknij, aby edytować styl wzorca tytułu</a:t>
            </a:r>
          </a:p>
        </p:txBody>
      </p:sp>
      <p:sp>
        <p:nvSpPr>
          <p:cNvPr id="22" name="Obraz — symbol zastępczy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20" name="Tekst — symbol zastępczy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21" name="Tekst — symbol zastępczy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46" name="Obraz — symbol zastępczy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45" name="Tekst — symbol zastępczy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44" name="Tekst — symbol zastępczy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31" name="Obraz — symbol zastępczy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33" name="Tekst — symbol zastępczy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32" name="Tekst — symbol zastępczy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16" name="Obraz — symbol zastępczy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23" name="Tekst — symbol zastępczy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18" name="Tekst — symbol zastępczy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30" name="Obraz — symbol zastępczy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35" name="Tekst — symbol zastępczy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34" name="Tekst — symbol zastępczy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14" name="Obraz — symbol zastępczy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27" name="Tekst — symbol zastępczy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25" name="Tekst — symbol zastępczy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29" name="Obraz — symbol zastępczy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37" name="Tekst — symbol zastępczy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36" name="Tekst — symbol zastępczy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47" name="Obraz — symbol zastępczy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pl-PL" sz="1800"/>
            </a:lvl1pPr>
          </a:lstStyle>
          <a:p>
            <a:pPr rtl="0"/>
            <a:r>
              <a:rPr lang="pl-PL" noProof="0"/>
              <a:t>Kliknij ikonę, aby dodać obraz</a:t>
            </a:r>
          </a:p>
        </p:txBody>
      </p:sp>
      <p:sp>
        <p:nvSpPr>
          <p:cNvPr id="42" name="Tekst — symbol zastępczy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pl-PL" sz="1600" spc="20" baseline="0">
                <a:latin typeface="Gill Sans Nova" panose="020B0602020104020203" pitchFamily="34" charset="0"/>
              </a:defRPr>
            </a:lvl1pPr>
          </a:lstStyle>
          <a:p>
            <a:pPr lvl="0" rtl="0"/>
            <a:r>
              <a:rPr lang="pl-PL" noProof="0"/>
              <a:t>Kliknij, aby edytować style wzorca tekstu</a:t>
            </a:r>
          </a:p>
        </p:txBody>
      </p:sp>
      <p:sp>
        <p:nvSpPr>
          <p:cNvPr id="41" name="Tekst — symbol zastępczy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pl-PL" sz="1400" spc="20" baseline="0">
                <a:latin typeface="+mn-lt"/>
              </a:defRPr>
            </a:lvl1pPr>
          </a:lstStyle>
          <a:p>
            <a:pPr lvl="0" rtl="0"/>
            <a:r>
              <a:rPr lang="pl-PL" noProof="0"/>
              <a:t>Kliknij, aby edytować style wzorca tekstu</a:t>
            </a:r>
          </a:p>
        </p:txBody>
      </p:sp>
      <p:sp>
        <p:nvSpPr>
          <p:cNvPr id="3" name="Stopka — symbol zastępczy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pl-PL"/>
            </a:defPPr>
          </a:lstStyle>
          <a:p>
            <a:pPr rtl="0"/>
            <a:r>
              <a:rPr lang="pl-PL" noProof="0"/>
              <a:t>Tytuł prezentacji</a:t>
            </a:r>
          </a:p>
        </p:txBody>
      </p:sp>
      <p:sp>
        <p:nvSpPr>
          <p:cNvPr id="4" name="Numer slajdu — symbol zastępczy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pl-PL"/>
            </a:def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ytuł — symbol zastępczy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pl-PL"/>
            </a:defPPr>
          </a:lstStyle>
          <a:p>
            <a:pPr rtl="0"/>
            <a:r>
              <a:rPr lang="pl-PL" noProof="0" dirty="0"/>
              <a:t>Kliknij, aby edytować styl wzorca tytułu</a:t>
            </a:r>
          </a:p>
        </p:txBody>
      </p:sp>
      <p:sp>
        <p:nvSpPr>
          <p:cNvPr id="3" name="Tekst — symbol zastępczy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Stopka — symbol zastępczy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pl-PL" sz="1200">
                <a:solidFill>
                  <a:schemeClr val="tx1"/>
                </a:solidFill>
                <a:latin typeface="Gill Sans Nova Light" panose="020F0302020204030204" pitchFamily="34" charset="0"/>
                <a:cs typeface="Gill Sans Nova Light" panose="020F0302020204030204" pitchFamily="34" charset="0"/>
              </a:defRPr>
            </a:lvl1pPr>
          </a:lstStyle>
          <a:p>
            <a:pPr rtl="0"/>
            <a:r>
              <a:rPr lang="pl-PL" noProof="0"/>
              <a:t>Tytuł prezentacji</a:t>
            </a:r>
          </a:p>
        </p:txBody>
      </p:sp>
      <p:sp>
        <p:nvSpPr>
          <p:cNvPr id="6" name="Numer slajdu — symbol zastępczy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pl-PL"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pl-PL" noProof="0" smtClean="0"/>
              <a:pPr/>
              <a:t>‹#›</a:t>
            </a:fld>
            <a:endParaRPr lang="pl-PL"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pl-PL" sz="4400" kern="1200">
          <a:solidFill>
            <a:schemeClr val="accent3"/>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pl-PL"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pl-PL"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pl-PL"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pl-PL"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pl-PL"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9pPr>
    </p:bodyStyle>
    <p:otherStyle>
      <a:defPPr>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pl-PL"/>
            </a:defPPr>
          </a:lstStyle>
          <a:p>
            <a:r>
              <a:rPr lang="pl-PL" sz="3200" b="1" i="1" dirty="0"/>
              <a:t>Jazyk emocí:</a:t>
            </a:r>
            <a:br>
              <a:rPr lang="pl-PL" sz="4800" b="1" i="1" dirty="0"/>
            </a:br>
            <a:r>
              <a:rPr lang="pl-PL" sz="1800" b="1" i="1" dirty="0" err="1"/>
              <a:t>univerzalismus</a:t>
            </a:r>
            <a:r>
              <a:rPr lang="pl-PL" sz="1800" b="1" i="1" dirty="0"/>
              <a:t>, </a:t>
            </a:r>
            <a:r>
              <a:rPr lang="pl-PL" sz="1800" b="1" i="1" dirty="0" err="1"/>
              <a:t>relativismus</a:t>
            </a:r>
            <a:r>
              <a:rPr lang="pl-PL" sz="1800" b="1" i="1" dirty="0"/>
              <a:t>, </a:t>
            </a:r>
            <a:r>
              <a:rPr lang="pl-PL" sz="1800" b="1" i="1" dirty="0" err="1"/>
              <a:t>subjektivismus</a:t>
            </a:r>
            <a:endParaRPr lang="pl-PL" sz="1400" b="1" i="1" dirty="0"/>
          </a:p>
        </p:txBody>
      </p:sp>
      <p:sp>
        <p:nvSpPr>
          <p:cNvPr id="3" name="Podtytuł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pl-PL"/>
            </a:defPPr>
          </a:lstStyle>
          <a:p>
            <a:pPr rtl="0"/>
            <a:r>
              <a:rPr lang="pl-PL"/>
              <a:t>Aneta Wysocka</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78BB44-6690-4BB2-3FB6-B6889853699A}"/>
              </a:ext>
            </a:extLst>
          </p:cNvPr>
          <p:cNvSpPr>
            <a:spLocks noGrp="1"/>
          </p:cNvSpPr>
          <p:nvPr>
            <p:ph type="title"/>
          </p:nvPr>
        </p:nvSpPr>
        <p:spPr/>
        <p:txBody>
          <a:bodyPr>
            <a:noAutofit/>
          </a:bodyPr>
          <a:lstStyle/>
          <a:p>
            <a:pPr algn="l"/>
            <a:r>
              <a:rPr lang="pl-PL" sz="3200" err="1"/>
              <a:t>Interpretations</a:t>
            </a:r>
            <a:r>
              <a:rPr lang="pl-PL" sz="3200"/>
              <a:t> of </a:t>
            </a:r>
            <a:r>
              <a:rPr lang="pl-PL" sz="3200" err="1"/>
              <a:t>anger-like</a:t>
            </a:r>
            <a:r>
              <a:rPr lang="pl-PL" sz="3200"/>
              <a:t> </a:t>
            </a:r>
            <a:r>
              <a:rPr lang="pl-PL" sz="3200" err="1"/>
              <a:t>emotions</a:t>
            </a:r>
            <a:r>
              <a:rPr lang="pl-PL" sz="3200"/>
              <a:t> in </a:t>
            </a:r>
            <a:r>
              <a:rPr lang="pl-PL" sz="3200" err="1"/>
              <a:t>language</a:t>
            </a:r>
            <a:r>
              <a:rPr lang="pl-PL" sz="3200"/>
              <a:t>: </a:t>
            </a:r>
            <a:r>
              <a:rPr lang="pl-PL" sz="2800" err="1"/>
              <a:t>categorization</a:t>
            </a:r>
            <a:r>
              <a:rPr lang="pl-PL" sz="2800"/>
              <a:t>, </a:t>
            </a:r>
            <a:r>
              <a:rPr lang="pl-PL" sz="2800" err="1"/>
              <a:t>name</a:t>
            </a:r>
            <a:r>
              <a:rPr lang="pl-PL" sz="2800"/>
              <a:t> </a:t>
            </a:r>
            <a:r>
              <a:rPr lang="pl-PL" sz="2800" err="1"/>
              <a:t>giving</a:t>
            </a:r>
            <a:r>
              <a:rPr lang="pl-PL" sz="2800"/>
              <a:t>, </a:t>
            </a:r>
            <a:r>
              <a:rPr lang="pl-PL" sz="2800" err="1"/>
              <a:t>valuation</a:t>
            </a:r>
            <a:r>
              <a:rPr lang="pl-PL" sz="2800"/>
              <a:t>, </a:t>
            </a:r>
            <a:r>
              <a:rPr lang="pl-PL" sz="2800" err="1"/>
              <a:t>structuring</a:t>
            </a:r>
            <a:r>
              <a:rPr lang="pl-PL" sz="2800"/>
              <a:t> the </a:t>
            </a:r>
            <a:r>
              <a:rPr lang="pl-PL" sz="2800" err="1"/>
              <a:t>lexical</a:t>
            </a:r>
            <a:r>
              <a:rPr lang="pl-PL" sz="2800"/>
              <a:t> field.</a:t>
            </a:r>
            <a:endParaRPr lang="pl-PL" sz="3200"/>
          </a:p>
        </p:txBody>
      </p:sp>
      <p:sp>
        <p:nvSpPr>
          <p:cNvPr id="4" name="Symbol zastępczy stopki 3">
            <a:extLst>
              <a:ext uri="{FF2B5EF4-FFF2-40B4-BE49-F238E27FC236}">
                <a16:creationId xmlns:a16="http://schemas.microsoft.com/office/drawing/2014/main" id="{3759C1D8-0247-541F-CF86-D3C6A3859FAF}"/>
              </a:ext>
            </a:extLst>
          </p:cNvPr>
          <p:cNvSpPr>
            <a:spLocks noGrp="1"/>
          </p:cNvSpPr>
          <p:nvPr>
            <p:ph type="ftr" sz="quarter" idx="10"/>
          </p:nvPr>
        </p:nvSpPr>
        <p:spPr>
          <a:xfrm>
            <a:off x="228600" y="6035040"/>
            <a:ext cx="2057400" cy="686435"/>
          </a:xfrm>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EF8CE666-D16A-66F1-6811-26378244EF49}"/>
              </a:ext>
            </a:extLst>
          </p:cNvPr>
          <p:cNvSpPr>
            <a:spLocks noGrp="1"/>
          </p:cNvSpPr>
          <p:nvPr>
            <p:ph type="sldNum" sz="quarter" idx="11"/>
          </p:nvPr>
        </p:nvSpPr>
        <p:spPr/>
        <p:txBody>
          <a:bodyPr/>
          <a:lstStyle/>
          <a:p>
            <a:pPr rtl="0"/>
            <a:fld id="{294A09A9-5501-47C1-A89A-A340965A2BE2}" type="slidenum">
              <a:rPr lang="pl-PL" noProof="0" smtClean="0"/>
              <a:pPr rtl="0"/>
              <a:t>10</a:t>
            </a:fld>
            <a:endParaRPr lang="pl-PL" noProof="0"/>
          </a:p>
        </p:txBody>
      </p:sp>
      <p:pic>
        <p:nvPicPr>
          <p:cNvPr id="9" name="Symbol zastępczy zawartości 8">
            <a:extLst>
              <a:ext uri="{FF2B5EF4-FFF2-40B4-BE49-F238E27FC236}">
                <a16:creationId xmlns:a16="http://schemas.microsoft.com/office/drawing/2014/main" id="{22A62B1A-32C5-62C8-9FBD-35499050E18F}"/>
              </a:ext>
            </a:extLst>
          </p:cNvPr>
          <p:cNvPicPr>
            <a:picLocks noGrp="1" noChangeAspect="1"/>
          </p:cNvPicPr>
          <p:nvPr>
            <p:ph idx="1"/>
          </p:nvPr>
        </p:nvPicPr>
        <p:blipFill>
          <a:blip r:embed="rId2"/>
          <a:stretch>
            <a:fillRect/>
          </a:stretch>
        </p:blipFill>
        <p:spPr>
          <a:xfrm>
            <a:off x="2286000" y="1600200"/>
            <a:ext cx="9724807" cy="4572000"/>
          </a:xfrm>
        </p:spPr>
      </p:pic>
      <p:sp>
        <p:nvSpPr>
          <p:cNvPr id="10" name="pole tekstowe 9">
            <a:extLst>
              <a:ext uri="{FF2B5EF4-FFF2-40B4-BE49-F238E27FC236}">
                <a16:creationId xmlns:a16="http://schemas.microsoft.com/office/drawing/2014/main" id="{8F4FDB02-ADF2-97E0-8025-617B1F0702D6}"/>
              </a:ext>
            </a:extLst>
          </p:cNvPr>
          <p:cNvSpPr txBox="1"/>
          <p:nvPr/>
        </p:nvSpPr>
        <p:spPr>
          <a:xfrm>
            <a:off x="240792" y="1600201"/>
            <a:ext cx="1813091" cy="4247317"/>
          </a:xfrm>
          <a:prstGeom prst="rect">
            <a:avLst/>
          </a:prstGeom>
          <a:noFill/>
        </p:spPr>
        <p:txBody>
          <a:bodyPr wrap="square" rtlCol="0">
            <a:spAutoFit/>
          </a:bodyPr>
          <a:lstStyle/>
          <a:p>
            <a:r>
              <a:rPr lang="pl-PL"/>
              <a:t>„Złość” </a:t>
            </a:r>
            <a:r>
              <a:rPr lang="pl-PL" err="1"/>
              <a:t>is</a:t>
            </a:r>
            <a:r>
              <a:rPr lang="pl-PL"/>
              <a:t> </a:t>
            </a:r>
            <a:r>
              <a:rPr lang="pl-PL" err="1"/>
              <a:t>potentially</a:t>
            </a:r>
            <a:r>
              <a:rPr lang="pl-PL"/>
              <a:t> less </a:t>
            </a:r>
            <a:r>
              <a:rPr lang="pl-PL" err="1"/>
              <a:t>dangerous</a:t>
            </a:r>
            <a:r>
              <a:rPr lang="pl-PL"/>
              <a:t> and </a:t>
            </a:r>
            <a:r>
              <a:rPr lang="pl-PL" err="1"/>
              <a:t>destructive</a:t>
            </a:r>
            <a:r>
              <a:rPr lang="pl-PL"/>
              <a:t> </a:t>
            </a:r>
            <a:r>
              <a:rPr lang="pl-PL" err="1"/>
              <a:t>than</a:t>
            </a:r>
            <a:r>
              <a:rPr lang="pl-PL"/>
              <a:t> „gniew”, but </a:t>
            </a:r>
            <a:r>
              <a:rPr lang="pl-PL" err="1"/>
              <a:t>it</a:t>
            </a:r>
            <a:r>
              <a:rPr lang="pl-PL"/>
              <a:t> </a:t>
            </a:r>
            <a:r>
              <a:rPr lang="pl-PL" err="1"/>
              <a:t>is</a:t>
            </a:r>
            <a:r>
              <a:rPr lang="pl-PL"/>
              <a:t> </a:t>
            </a:r>
            <a:r>
              <a:rPr lang="pl-PL" err="1"/>
              <a:t>always</a:t>
            </a:r>
            <a:r>
              <a:rPr lang="pl-PL"/>
              <a:t> </a:t>
            </a:r>
            <a:r>
              <a:rPr lang="pl-PL" err="1"/>
              <a:t>an</a:t>
            </a:r>
            <a:r>
              <a:rPr lang="pl-PL"/>
              <a:t> </a:t>
            </a:r>
            <a:r>
              <a:rPr lang="pl-PL" err="1"/>
              <a:t>undesirable</a:t>
            </a:r>
            <a:r>
              <a:rPr lang="pl-PL"/>
              <a:t> and </a:t>
            </a:r>
            <a:r>
              <a:rPr lang="pl-PL" err="1"/>
              <a:t>shameful</a:t>
            </a:r>
            <a:r>
              <a:rPr lang="pl-PL"/>
              <a:t> </a:t>
            </a:r>
            <a:r>
              <a:rPr lang="pl-PL" err="1"/>
              <a:t>emotion</a:t>
            </a:r>
            <a:r>
              <a:rPr lang="pl-PL"/>
              <a:t> for </a:t>
            </a:r>
            <a:r>
              <a:rPr lang="pl-PL" err="1"/>
              <a:t>those</a:t>
            </a:r>
            <a:r>
              <a:rPr lang="pl-PL"/>
              <a:t> </a:t>
            </a:r>
            <a:r>
              <a:rPr lang="pl-PL" err="1"/>
              <a:t>who</a:t>
            </a:r>
            <a:r>
              <a:rPr lang="pl-PL"/>
              <a:t> </a:t>
            </a:r>
            <a:r>
              <a:rPr lang="pl-PL" err="1"/>
              <a:t>feel</a:t>
            </a:r>
            <a:r>
              <a:rPr lang="pl-PL"/>
              <a:t> </a:t>
            </a:r>
            <a:r>
              <a:rPr lang="pl-PL" err="1"/>
              <a:t>it</a:t>
            </a:r>
            <a:r>
              <a:rPr lang="pl-PL"/>
              <a:t>. In </a:t>
            </a:r>
            <a:r>
              <a:rPr lang="pl-PL" err="1"/>
              <a:t>traditional</a:t>
            </a:r>
            <a:r>
              <a:rPr lang="pl-PL"/>
              <a:t> </a:t>
            </a:r>
            <a:r>
              <a:rPr lang="pl-PL" err="1"/>
              <a:t>Polish</a:t>
            </a:r>
            <a:r>
              <a:rPr lang="pl-PL"/>
              <a:t> </a:t>
            </a:r>
            <a:r>
              <a:rPr lang="pl-PL" err="1"/>
              <a:t>culture</a:t>
            </a:r>
            <a:r>
              <a:rPr lang="pl-PL"/>
              <a:t>, </a:t>
            </a:r>
            <a:r>
              <a:rPr lang="pl-PL" err="1"/>
              <a:t>it</a:t>
            </a:r>
            <a:r>
              <a:rPr lang="pl-PL"/>
              <a:t> </a:t>
            </a:r>
            <a:r>
              <a:rPr lang="pl-PL" err="1"/>
              <a:t>is</a:t>
            </a:r>
            <a:r>
              <a:rPr lang="pl-PL"/>
              <a:t> </a:t>
            </a:r>
            <a:r>
              <a:rPr lang="pl-PL" err="1"/>
              <a:t>more</a:t>
            </a:r>
            <a:r>
              <a:rPr lang="pl-PL"/>
              <a:t> </a:t>
            </a:r>
            <a:r>
              <a:rPr lang="pl-PL" err="1"/>
              <a:t>often</a:t>
            </a:r>
            <a:r>
              <a:rPr lang="pl-PL"/>
              <a:t> </a:t>
            </a:r>
            <a:r>
              <a:rPr lang="pl-PL" err="1"/>
              <a:t>associated</a:t>
            </a:r>
            <a:r>
              <a:rPr lang="pl-PL"/>
              <a:t> with </a:t>
            </a:r>
            <a:r>
              <a:rPr lang="pl-PL" err="1"/>
              <a:t>feminity</a:t>
            </a:r>
            <a:r>
              <a:rPr lang="pl-PL"/>
              <a:t> and </a:t>
            </a:r>
            <a:r>
              <a:rPr lang="pl-PL" err="1"/>
              <a:t>childhood</a:t>
            </a:r>
            <a:r>
              <a:rPr lang="pl-PL"/>
              <a:t>. </a:t>
            </a:r>
          </a:p>
        </p:txBody>
      </p:sp>
    </p:spTree>
    <p:extLst>
      <p:ext uri="{BB962C8B-B14F-4D97-AF65-F5344CB8AC3E}">
        <p14:creationId xmlns:p14="http://schemas.microsoft.com/office/powerpoint/2010/main" val="236496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4E1A51-DFE5-3523-83FA-ED247F9614AD}"/>
              </a:ext>
            </a:extLst>
          </p:cNvPr>
          <p:cNvSpPr>
            <a:spLocks noGrp="1"/>
          </p:cNvSpPr>
          <p:nvPr>
            <p:ph type="title"/>
          </p:nvPr>
        </p:nvSpPr>
        <p:spPr>
          <a:xfrm>
            <a:off x="838200" y="253219"/>
            <a:ext cx="10515600" cy="1346982"/>
          </a:xfrm>
        </p:spPr>
        <p:txBody>
          <a:bodyPr/>
          <a:lstStyle/>
          <a:p>
            <a:r>
              <a:rPr lang="pl-PL" err="1"/>
              <a:t>Pragmatics</a:t>
            </a:r>
            <a:r>
              <a:rPr lang="pl-PL"/>
              <a:t> of </a:t>
            </a:r>
            <a:r>
              <a:rPr lang="pl-PL" err="1"/>
              <a:t>emotions</a:t>
            </a:r>
            <a:r>
              <a:rPr lang="pl-PL"/>
              <a:t>: </a:t>
            </a:r>
            <a:r>
              <a:rPr lang="pl-PL" err="1"/>
              <a:t>cultural</a:t>
            </a:r>
            <a:r>
              <a:rPr lang="pl-PL"/>
              <a:t> </a:t>
            </a:r>
            <a:r>
              <a:rPr lang="pl-PL" err="1"/>
              <a:t>regulators</a:t>
            </a:r>
            <a:r>
              <a:rPr lang="pl-PL"/>
              <a:t> of </a:t>
            </a:r>
            <a:r>
              <a:rPr lang="pl-PL" err="1"/>
              <a:t>communication</a:t>
            </a:r>
            <a:r>
              <a:rPr lang="pl-PL"/>
              <a:t> </a:t>
            </a:r>
            <a:r>
              <a:rPr lang="pl-PL" err="1"/>
              <a:t>interactions</a:t>
            </a:r>
            <a:r>
              <a:rPr lang="pl-PL"/>
              <a:t>. </a:t>
            </a:r>
            <a:r>
              <a:rPr lang="pl-PL" i="1"/>
              <a:t>Casus</a:t>
            </a:r>
            <a:r>
              <a:rPr lang="pl-PL"/>
              <a:t> !Kung</a:t>
            </a:r>
          </a:p>
        </p:txBody>
      </p:sp>
      <p:sp>
        <p:nvSpPr>
          <p:cNvPr id="3" name="Symbol zastępczy zawartości 2">
            <a:extLst>
              <a:ext uri="{FF2B5EF4-FFF2-40B4-BE49-F238E27FC236}">
                <a16:creationId xmlns:a16="http://schemas.microsoft.com/office/drawing/2014/main" id="{CEB9BABD-7E88-0E83-4EB3-328E45C677C0}"/>
              </a:ext>
            </a:extLst>
          </p:cNvPr>
          <p:cNvSpPr>
            <a:spLocks noGrp="1"/>
          </p:cNvSpPr>
          <p:nvPr>
            <p:ph idx="1"/>
          </p:nvPr>
        </p:nvSpPr>
        <p:spPr/>
        <p:txBody>
          <a:bodyPr>
            <a:normAutofit/>
          </a:bodyPr>
          <a:lstStyle/>
          <a:p>
            <a:pPr marL="0" indent="0">
              <a:buNone/>
            </a:pPr>
            <a:r>
              <a:rPr lang="pl-PL"/>
              <a:t>“The </a:t>
            </a:r>
            <a:r>
              <a:rPr lang="pl-PL" err="1"/>
              <a:t>outbursts</a:t>
            </a:r>
            <a:r>
              <a:rPr lang="pl-PL"/>
              <a:t> of </a:t>
            </a:r>
            <a:r>
              <a:rPr lang="pl-PL" err="1"/>
              <a:t>bad</a:t>
            </a:r>
            <a:r>
              <a:rPr lang="pl-PL"/>
              <a:t> temper [of !Kung-</a:t>
            </a:r>
            <a:r>
              <a:rPr lang="pl-PL" err="1"/>
              <a:t>Bushmen</a:t>
            </a:r>
            <a:r>
              <a:rPr lang="pl-PL"/>
              <a:t> </a:t>
            </a:r>
            <a:r>
              <a:rPr lang="pl-PL" err="1"/>
              <a:t>children</a:t>
            </a:r>
            <a:r>
              <a:rPr lang="pl-PL"/>
              <a:t>] do not </a:t>
            </a:r>
            <a:r>
              <a:rPr lang="pl-PL" err="1"/>
              <a:t>resemble</a:t>
            </a:r>
            <a:r>
              <a:rPr lang="pl-PL"/>
              <a:t> the </a:t>
            </a:r>
            <a:r>
              <a:rPr lang="pl-PL" err="1"/>
              <a:t>passive</a:t>
            </a:r>
            <a:r>
              <a:rPr lang="pl-PL"/>
              <a:t> </a:t>
            </a:r>
            <a:r>
              <a:rPr lang="pl-PL" err="1"/>
              <a:t>aggression</a:t>
            </a:r>
            <a:r>
              <a:rPr lang="pl-PL"/>
              <a:t> </a:t>
            </a:r>
            <a:r>
              <a:rPr lang="pl-PL" err="1"/>
              <a:t>so</a:t>
            </a:r>
            <a:r>
              <a:rPr lang="pl-PL"/>
              <a:t> </a:t>
            </a:r>
            <a:r>
              <a:rPr lang="pl-PL" err="1"/>
              <a:t>well</a:t>
            </a:r>
            <a:r>
              <a:rPr lang="pl-PL"/>
              <a:t> </a:t>
            </a:r>
            <a:r>
              <a:rPr lang="pl-PL" err="1"/>
              <a:t>known</a:t>
            </a:r>
            <a:r>
              <a:rPr lang="pl-PL"/>
              <a:t> in the West. </a:t>
            </a:r>
            <a:r>
              <a:rPr lang="pl-PL" err="1"/>
              <a:t>This</a:t>
            </a:r>
            <a:r>
              <a:rPr lang="pl-PL"/>
              <a:t> </a:t>
            </a:r>
            <a:r>
              <a:rPr lang="pl-PL" err="1"/>
              <a:t>often</a:t>
            </a:r>
            <a:r>
              <a:rPr lang="pl-PL"/>
              <a:t> </a:t>
            </a:r>
            <a:r>
              <a:rPr lang="pl-PL" err="1"/>
              <a:t>involves</a:t>
            </a:r>
            <a:r>
              <a:rPr lang="pl-PL"/>
              <a:t> </a:t>
            </a:r>
            <a:r>
              <a:rPr lang="pl-PL" err="1"/>
              <a:t>hitting</a:t>
            </a:r>
            <a:r>
              <a:rPr lang="pl-PL"/>
              <a:t>, </a:t>
            </a:r>
            <a:r>
              <a:rPr lang="pl-PL" err="1"/>
              <a:t>throwing</a:t>
            </a:r>
            <a:r>
              <a:rPr lang="pl-PL"/>
              <a:t>, and </a:t>
            </a:r>
            <a:r>
              <a:rPr lang="pl-PL" err="1"/>
              <a:t>beating</a:t>
            </a:r>
            <a:r>
              <a:rPr lang="pl-PL"/>
              <a:t> </a:t>
            </a:r>
            <a:r>
              <a:rPr lang="pl-PL" err="1"/>
              <a:t>objects</a:t>
            </a:r>
            <a:r>
              <a:rPr lang="pl-PL"/>
              <a:t>, </a:t>
            </a:r>
            <a:r>
              <a:rPr lang="pl-PL" err="1"/>
              <a:t>all</a:t>
            </a:r>
            <a:r>
              <a:rPr lang="pl-PL"/>
              <a:t> </a:t>
            </a:r>
            <a:r>
              <a:rPr lang="pl-PL" err="1"/>
              <a:t>directed</a:t>
            </a:r>
            <a:r>
              <a:rPr lang="pl-PL"/>
              <a:t> </a:t>
            </a:r>
            <a:r>
              <a:rPr lang="pl-PL" err="1"/>
              <a:t>at</a:t>
            </a:r>
            <a:r>
              <a:rPr lang="pl-PL"/>
              <a:t> the </a:t>
            </a:r>
            <a:r>
              <a:rPr lang="pl-PL" err="1"/>
              <a:t>mother</a:t>
            </a:r>
            <a:r>
              <a:rPr lang="pl-PL"/>
              <a:t>, as </a:t>
            </a:r>
            <a:r>
              <a:rPr lang="pl-PL" err="1"/>
              <a:t>well</a:t>
            </a:r>
            <a:r>
              <a:rPr lang="pl-PL"/>
              <a:t> as </a:t>
            </a:r>
            <a:r>
              <a:rPr lang="pl-PL" err="1"/>
              <a:t>grimacing</a:t>
            </a:r>
            <a:r>
              <a:rPr lang="pl-PL"/>
              <a:t> and </a:t>
            </a:r>
            <a:r>
              <a:rPr lang="pl-PL" err="1"/>
              <a:t>crying</a:t>
            </a:r>
            <a:r>
              <a:rPr lang="pl-PL"/>
              <a:t>. </a:t>
            </a:r>
            <a:r>
              <a:rPr lang="pl-PL" err="1"/>
              <a:t>During</a:t>
            </a:r>
            <a:r>
              <a:rPr lang="pl-PL"/>
              <a:t> </a:t>
            </a:r>
            <a:r>
              <a:rPr lang="pl-PL" err="1"/>
              <a:t>such</a:t>
            </a:r>
            <a:r>
              <a:rPr lang="pl-PL"/>
              <a:t> </a:t>
            </a:r>
            <a:r>
              <a:rPr lang="pl-PL" err="1"/>
              <a:t>an</a:t>
            </a:r>
            <a:r>
              <a:rPr lang="pl-PL"/>
              <a:t> </a:t>
            </a:r>
            <a:r>
              <a:rPr lang="pl-PL" err="1"/>
              <a:t>attack</a:t>
            </a:r>
            <a:r>
              <a:rPr lang="pl-PL"/>
              <a:t>, </a:t>
            </a:r>
            <a:r>
              <a:rPr lang="pl-PL" err="1"/>
              <a:t>mothers</a:t>
            </a:r>
            <a:r>
              <a:rPr lang="pl-PL"/>
              <a:t> </a:t>
            </a:r>
            <a:r>
              <a:rPr lang="pl-PL" err="1"/>
              <a:t>behave</a:t>
            </a:r>
            <a:r>
              <a:rPr lang="pl-PL"/>
              <a:t> </a:t>
            </a:r>
            <a:r>
              <a:rPr lang="pl-PL" err="1"/>
              <a:t>cheerfully</a:t>
            </a:r>
            <a:r>
              <a:rPr lang="pl-PL"/>
              <a:t>, </a:t>
            </a:r>
            <a:r>
              <a:rPr lang="pl-PL" err="1"/>
              <a:t>often</a:t>
            </a:r>
            <a:r>
              <a:rPr lang="pl-PL"/>
              <a:t> </a:t>
            </a:r>
            <a:r>
              <a:rPr lang="pl-PL" err="1"/>
              <a:t>laugh</a:t>
            </a:r>
            <a:r>
              <a:rPr lang="pl-PL"/>
              <a:t> and talk to </a:t>
            </a:r>
            <a:r>
              <a:rPr lang="pl-PL" err="1"/>
              <a:t>other</a:t>
            </a:r>
            <a:r>
              <a:rPr lang="pl-PL"/>
              <a:t> </a:t>
            </a:r>
            <a:r>
              <a:rPr lang="pl-PL" err="1"/>
              <a:t>adults</a:t>
            </a:r>
            <a:r>
              <a:rPr lang="pl-PL"/>
              <a:t>, and </a:t>
            </a:r>
            <a:r>
              <a:rPr lang="pl-PL" err="1"/>
              <a:t>at</a:t>
            </a:r>
            <a:r>
              <a:rPr lang="pl-PL"/>
              <a:t> the same </a:t>
            </a:r>
            <a:r>
              <a:rPr lang="pl-PL" err="1"/>
              <a:t>time</a:t>
            </a:r>
            <a:r>
              <a:rPr lang="pl-PL"/>
              <a:t> </a:t>
            </a:r>
            <a:r>
              <a:rPr lang="pl-PL" err="1"/>
              <a:t>shield</a:t>
            </a:r>
            <a:r>
              <a:rPr lang="pl-PL"/>
              <a:t> </a:t>
            </a:r>
            <a:r>
              <a:rPr lang="pl-PL" err="1"/>
              <a:t>themselves</a:t>
            </a:r>
            <a:r>
              <a:rPr lang="pl-PL"/>
              <a:t> from </a:t>
            </a:r>
            <a:r>
              <a:rPr lang="pl-PL" err="1"/>
              <a:t>weak</a:t>
            </a:r>
            <a:r>
              <a:rPr lang="pl-PL"/>
              <a:t> </a:t>
            </a:r>
            <a:r>
              <a:rPr lang="pl-PL" err="1"/>
              <a:t>blows</a:t>
            </a:r>
            <a:r>
              <a:rPr lang="pl-PL"/>
              <a:t>. </a:t>
            </a:r>
            <a:r>
              <a:rPr lang="pl-PL" err="1"/>
              <a:t>They</a:t>
            </a:r>
            <a:r>
              <a:rPr lang="pl-PL"/>
              <a:t> do not </a:t>
            </a:r>
            <a:r>
              <a:rPr lang="pl-PL" err="1"/>
              <a:t>react</a:t>
            </a:r>
            <a:r>
              <a:rPr lang="pl-PL"/>
              <a:t> with the immediate </a:t>
            </a:r>
            <a:r>
              <a:rPr lang="pl-PL" err="1"/>
              <a:t>anger</a:t>
            </a:r>
            <a:r>
              <a:rPr lang="pl-PL"/>
              <a:t> </a:t>
            </a:r>
            <a:r>
              <a:rPr lang="pl-PL" err="1"/>
              <a:t>typical</a:t>
            </a:r>
            <a:r>
              <a:rPr lang="pl-PL"/>
              <a:t> of Western </a:t>
            </a:r>
            <a:r>
              <a:rPr lang="pl-PL" err="1"/>
              <a:t>mothers</a:t>
            </a:r>
            <a:r>
              <a:rPr lang="pl-PL"/>
              <a:t> </a:t>
            </a:r>
            <a:r>
              <a:rPr lang="pl-PL" err="1"/>
              <a:t>struck</a:t>
            </a:r>
            <a:r>
              <a:rPr lang="pl-PL"/>
              <a:t> by </a:t>
            </a:r>
            <a:r>
              <a:rPr lang="pl-PL" err="1"/>
              <a:t>their</a:t>
            </a:r>
            <a:r>
              <a:rPr lang="pl-PL"/>
              <a:t> </a:t>
            </a:r>
            <a:r>
              <a:rPr lang="pl-PL" err="1"/>
              <a:t>children</a:t>
            </a:r>
            <a:r>
              <a:rPr lang="pl-PL"/>
              <a:t>, but most </a:t>
            </a:r>
            <a:r>
              <a:rPr lang="pl-PL" err="1"/>
              <a:t>often</a:t>
            </a:r>
            <a:r>
              <a:rPr lang="pl-PL"/>
              <a:t> </a:t>
            </a:r>
            <a:r>
              <a:rPr lang="pl-PL" err="1"/>
              <a:t>let</a:t>
            </a:r>
            <a:r>
              <a:rPr lang="pl-PL"/>
              <a:t> </a:t>
            </a:r>
            <a:r>
              <a:rPr lang="pl-PL" err="1"/>
              <a:t>everything</a:t>
            </a:r>
            <a:r>
              <a:rPr lang="pl-PL"/>
              <a:t> </a:t>
            </a:r>
            <a:r>
              <a:rPr lang="pl-PL" err="1"/>
              <a:t>take</a:t>
            </a:r>
            <a:r>
              <a:rPr lang="pl-PL"/>
              <a:t> </a:t>
            </a:r>
            <a:r>
              <a:rPr lang="pl-PL" err="1"/>
              <a:t>its</a:t>
            </a:r>
            <a:r>
              <a:rPr lang="pl-PL"/>
              <a:t> </a:t>
            </a:r>
            <a:r>
              <a:rPr lang="pl-PL" err="1"/>
              <a:t>course</a:t>
            </a:r>
            <a:r>
              <a:rPr lang="pl-PL"/>
              <a:t>. [</a:t>
            </a:r>
            <a:r>
              <a:rPr lang="pl-PL" err="1"/>
              <a:t>Kooner</a:t>
            </a:r>
            <a:r>
              <a:rPr lang="pl-PL"/>
              <a:t> 1972, </a:t>
            </a:r>
            <a:r>
              <a:rPr lang="pl-PL" err="1"/>
              <a:t>cited</a:t>
            </a:r>
            <a:r>
              <a:rPr lang="pl-PL"/>
              <a:t> in: </a:t>
            </a:r>
            <a:r>
              <a:rPr lang="pl-PL" err="1"/>
              <a:t>Saarni</a:t>
            </a:r>
            <a:r>
              <a:rPr lang="pl-PL"/>
              <a:t> 2005] "</a:t>
            </a:r>
            <a:r>
              <a:rPr lang="pl-PL" err="1"/>
              <a:t>Aggression</a:t>
            </a:r>
            <a:r>
              <a:rPr lang="pl-PL"/>
              <a:t> </a:t>
            </a:r>
            <a:r>
              <a:rPr lang="pl-PL" err="1"/>
              <a:t>among</a:t>
            </a:r>
            <a:r>
              <a:rPr lang="pl-PL"/>
              <a:t> </a:t>
            </a:r>
            <a:r>
              <a:rPr lang="pl-PL" err="1"/>
              <a:t>peers</a:t>
            </a:r>
            <a:r>
              <a:rPr lang="pl-PL"/>
              <a:t> was </a:t>
            </a:r>
            <a:r>
              <a:rPr lang="pl-PL" err="1"/>
              <a:t>rare</a:t>
            </a:r>
            <a:r>
              <a:rPr lang="pl-PL"/>
              <a:t>." “[A]</a:t>
            </a:r>
            <a:r>
              <a:rPr lang="pl-PL" err="1"/>
              <a:t>ggression</a:t>
            </a:r>
            <a:r>
              <a:rPr lang="pl-PL"/>
              <a:t> </a:t>
            </a:r>
            <a:r>
              <a:rPr lang="pl-PL" err="1"/>
              <a:t>towards</a:t>
            </a:r>
            <a:r>
              <a:rPr lang="pl-PL"/>
              <a:t> </a:t>
            </a:r>
            <a:r>
              <a:rPr lang="pl-PL" err="1"/>
              <a:t>animals</a:t>
            </a:r>
            <a:r>
              <a:rPr lang="pl-PL"/>
              <a:t> was </a:t>
            </a:r>
            <a:r>
              <a:rPr lang="pl-PL" err="1"/>
              <a:t>also</a:t>
            </a:r>
            <a:r>
              <a:rPr lang="pl-PL"/>
              <a:t> </a:t>
            </a:r>
            <a:r>
              <a:rPr lang="pl-PL" err="1"/>
              <a:t>accepted</a:t>
            </a:r>
            <a:r>
              <a:rPr lang="pl-PL"/>
              <a:t> and </a:t>
            </a:r>
            <a:r>
              <a:rPr lang="pl-PL" err="1"/>
              <a:t>treated</a:t>
            </a:r>
            <a:r>
              <a:rPr lang="pl-PL"/>
              <a:t> as a </a:t>
            </a:r>
            <a:r>
              <a:rPr lang="pl-PL" err="1"/>
              <a:t>desirable</a:t>
            </a:r>
            <a:r>
              <a:rPr lang="pl-PL"/>
              <a:t> </a:t>
            </a:r>
            <a:r>
              <a:rPr lang="pl-PL" err="1"/>
              <a:t>imitation</a:t>
            </a:r>
            <a:r>
              <a:rPr lang="pl-PL"/>
              <a:t> of </a:t>
            </a:r>
            <a:r>
              <a:rPr lang="pl-PL" err="1"/>
              <a:t>adult</a:t>
            </a:r>
            <a:r>
              <a:rPr lang="pl-PL"/>
              <a:t> </a:t>
            </a:r>
            <a:r>
              <a:rPr lang="pl-PL" err="1"/>
              <a:t>behavior</a:t>
            </a:r>
            <a:r>
              <a:rPr lang="pl-PL"/>
              <a:t> </a:t>
            </a:r>
            <a:r>
              <a:rPr lang="pl-PL" err="1"/>
              <a:t>necessary</a:t>
            </a:r>
            <a:r>
              <a:rPr lang="pl-PL"/>
              <a:t> for </a:t>
            </a:r>
            <a:r>
              <a:rPr lang="pl-PL" err="1"/>
              <a:t>hunting</a:t>
            </a:r>
            <a:r>
              <a:rPr lang="pl-PL"/>
              <a:t>. [It </a:t>
            </a:r>
            <a:r>
              <a:rPr lang="pl-PL" err="1"/>
              <a:t>is</a:t>
            </a:r>
            <a:r>
              <a:rPr lang="pl-PL"/>
              <a:t>] </a:t>
            </a:r>
            <a:r>
              <a:rPr lang="pl-PL" err="1"/>
              <a:t>an</a:t>
            </a:r>
            <a:r>
              <a:rPr lang="pl-PL"/>
              <a:t> </a:t>
            </a:r>
            <a:r>
              <a:rPr lang="pl-PL" err="1"/>
              <a:t>adaptive</a:t>
            </a:r>
            <a:r>
              <a:rPr lang="pl-PL"/>
              <a:t> </a:t>
            </a:r>
            <a:r>
              <a:rPr lang="pl-PL" err="1"/>
              <a:t>necessity</a:t>
            </a:r>
            <a:r>
              <a:rPr lang="pl-PL"/>
              <a:t> in a </a:t>
            </a:r>
            <a:r>
              <a:rPr lang="pl-PL" err="1"/>
              <a:t>nomadic</a:t>
            </a:r>
            <a:r>
              <a:rPr lang="pl-PL"/>
              <a:t> </a:t>
            </a:r>
            <a:r>
              <a:rPr lang="pl-PL" err="1"/>
              <a:t>society</a:t>
            </a:r>
            <a:r>
              <a:rPr lang="pl-PL"/>
              <a:t> </a:t>
            </a:r>
            <a:r>
              <a:rPr lang="pl-PL" err="1"/>
              <a:t>whose</a:t>
            </a:r>
            <a:r>
              <a:rPr lang="pl-PL"/>
              <a:t> </a:t>
            </a:r>
            <a:r>
              <a:rPr lang="pl-PL" err="1"/>
              <a:t>economy</a:t>
            </a:r>
            <a:r>
              <a:rPr lang="pl-PL"/>
              <a:t> </a:t>
            </a:r>
            <a:r>
              <a:rPr lang="pl-PL" err="1"/>
              <a:t>is</a:t>
            </a:r>
            <a:r>
              <a:rPr lang="pl-PL"/>
              <a:t> </a:t>
            </a:r>
            <a:r>
              <a:rPr lang="pl-PL" err="1"/>
              <a:t>based</a:t>
            </a:r>
            <a:r>
              <a:rPr lang="pl-PL"/>
              <a:t> on </a:t>
            </a:r>
            <a:r>
              <a:rPr lang="pl-PL" err="1"/>
              <a:t>hunting-gathering</a:t>
            </a:r>
            <a:r>
              <a:rPr lang="pl-PL"/>
              <a:t>”. [</a:t>
            </a:r>
            <a:r>
              <a:rPr lang="pl-PL" err="1"/>
              <a:t>Saarni</a:t>
            </a:r>
            <a:r>
              <a:rPr lang="pl-PL"/>
              <a:t> 2005]</a:t>
            </a:r>
          </a:p>
        </p:txBody>
      </p:sp>
      <p:sp>
        <p:nvSpPr>
          <p:cNvPr id="4" name="Symbol zastępczy stopki 3">
            <a:extLst>
              <a:ext uri="{FF2B5EF4-FFF2-40B4-BE49-F238E27FC236}">
                <a16:creationId xmlns:a16="http://schemas.microsoft.com/office/drawing/2014/main" id="{C241074A-7BD4-C0ED-D321-27F63723990E}"/>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3937552A-45C1-3201-9CA9-99E0E030C3BF}"/>
              </a:ext>
            </a:extLst>
          </p:cNvPr>
          <p:cNvSpPr>
            <a:spLocks noGrp="1"/>
          </p:cNvSpPr>
          <p:nvPr>
            <p:ph type="sldNum" sz="quarter" idx="11"/>
          </p:nvPr>
        </p:nvSpPr>
        <p:spPr/>
        <p:txBody>
          <a:bodyPr/>
          <a:lstStyle/>
          <a:p>
            <a:pPr rtl="0"/>
            <a:fld id="{294A09A9-5501-47C1-A89A-A340965A2BE2}" type="slidenum">
              <a:rPr lang="pl-PL" noProof="0" smtClean="0"/>
              <a:pPr rtl="0"/>
              <a:t>11</a:t>
            </a:fld>
            <a:endParaRPr lang="pl-PL" noProof="0"/>
          </a:p>
        </p:txBody>
      </p:sp>
    </p:spTree>
    <p:extLst>
      <p:ext uri="{BB962C8B-B14F-4D97-AF65-F5344CB8AC3E}">
        <p14:creationId xmlns:p14="http://schemas.microsoft.com/office/powerpoint/2010/main" val="375589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4E1A51-DFE5-3523-83FA-ED247F9614AD}"/>
              </a:ext>
            </a:extLst>
          </p:cNvPr>
          <p:cNvSpPr>
            <a:spLocks noGrp="1"/>
          </p:cNvSpPr>
          <p:nvPr>
            <p:ph type="title"/>
          </p:nvPr>
        </p:nvSpPr>
        <p:spPr>
          <a:xfrm>
            <a:off x="838200" y="253219"/>
            <a:ext cx="10515600" cy="1346982"/>
          </a:xfrm>
        </p:spPr>
        <p:txBody>
          <a:bodyPr/>
          <a:lstStyle/>
          <a:p>
            <a:r>
              <a:rPr lang="pl-PL" err="1"/>
              <a:t>Pragmatics</a:t>
            </a:r>
            <a:r>
              <a:rPr lang="pl-PL"/>
              <a:t> of </a:t>
            </a:r>
            <a:r>
              <a:rPr lang="pl-PL" err="1"/>
              <a:t>emotions</a:t>
            </a:r>
            <a:r>
              <a:rPr lang="pl-PL"/>
              <a:t>: </a:t>
            </a:r>
            <a:r>
              <a:rPr lang="pl-PL" err="1"/>
              <a:t>cultural</a:t>
            </a:r>
            <a:r>
              <a:rPr lang="pl-PL"/>
              <a:t> </a:t>
            </a:r>
            <a:r>
              <a:rPr lang="pl-PL" err="1"/>
              <a:t>regulators</a:t>
            </a:r>
            <a:r>
              <a:rPr lang="pl-PL"/>
              <a:t> of </a:t>
            </a:r>
            <a:r>
              <a:rPr lang="pl-PL" err="1"/>
              <a:t>communication</a:t>
            </a:r>
            <a:r>
              <a:rPr lang="pl-PL"/>
              <a:t> </a:t>
            </a:r>
            <a:r>
              <a:rPr lang="pl-PL" err="1"/>
              <a:t>interactions</a:t>
            </a:r>
            <a:r>
              <a:rPr lang="pl-PL"/>
              <a:t>. </a:t>
            </a:r>
            <a:r>
              <a:rPr lang="pl-PL" i="1"/>
              <a:t>Casus</a:t>
            </a:r>
            <a:r>
              <a:rPr lang="pl-PL"/>
              <a:t> Hindi</a:t>
            </a:r>
          </a:p>
        </p:txBody>
      </p:sp>
      <p:sp>
        <p:nvSpPr>
          <p:cNvPr id="3" name="Symbol zastępczy zawartości 2">
            <a:extLst>
              <a:ext uri="{FF2B5EF4-FFF2-40B4-BE49-F238E27FC236}">
                <a16:creationId xmlns:a16="http://schemas.microsoft.com/office/drawing/2014/main" id="{CEB9BABD-7E88-0E83-4EB3-328E45C677C0}"/>
              </a:ext>
            </a:extLst>
          </p:cNvPr>
          <p:cNvSpPr>
            <a:spLocks noGrp="1"/>
          </p:cNvSpPr>
          <p:nvPr>
            <p:ph idx="1"/>
          </p:nvPr>
        </p:nvSpPr>
        <p:spPr>
          <a:xfrm>
            <a:off x="609600" y="1814732"/>
            <a:ext cx="10972800" cy="4357468"/>
          </a:xfrm>
        </p:spPr>
        <p:txBody>
          <a:bodyPr>
            <a:normAutofit lnSpcReduction="10000"/>
          </a:bodyPr>
          <a:lstStyle/>
          <a:p>
            <a:pPr marL="0" indent="0">
              <a:buNone/>
            </a:pPr>
            <a:r>
              <a:rPr lang="pl-PL" err="1"/>
              <a:t>Humiliated</a:t>
            </a:r>
            <a:r>
              <a:rPr lang="pl-PL"/>
              <a:t>, „Kali </a:t>
            </a:r>
            <a:r>
              <a:rPr lang="pl-PL" err="1"/>
              <a:t>began</a:t>
            </a:r>
            <a:r>
              <a:rPr lang="pl-PL"/>
              <a:t> to </a:t>
            </a:r>
            <a:r>
              <a:rPr lang="pl-PL" err="1"/>
              <a:t>spread</a:t>
            </a:r>
            <a:r>
              <a:rPr lang="pl-PL"/>
              <a:t> </a:t>
            </a:r>
            <a:r>
              <a:rPr lang="pl-PL" err="1"/>
              <a:t>destruction</a:t>
            </a:r>
            <a:r>
              <a:rPr lang="pl-PL"/>
              <a:t>, </a:t>
            </a:r>
            <a:r>
              <a:rPr lang="pl-PL" err="1"/>
              <a:t>devouring</a:t>
            </a:r>
            <a:r>
              <a:rPr lang="pl-PL"/>
              <a:t> </a:t>
            </a:r>
            <a:r>
              <a:rPr lang="pl-PL" err="1"/>
              <a:t>every</a:t>
            </a:r>
            <a:r>
              <a:rPr lang="pl-PL"/>
              <a:t> </a:t>
            </a:r>
            <a:r>
              <a:rPr lang="pl-PL" err="1"/>
              <a:t>living</a:t>
            </a:r>
            <a:r>
              <a:rPr lang="pl-PL"/>
              <a:t> </a:t>
            </a:r>
            <a:r>
              <a:rPr lang="pl-PL" err="1"/>
              <a:t>creature</a:t>
            </a:r>
            <a:r>
              <a:rPr lang="pl-PL"/>
              <a:t> </a:t>
            </a:r>
            <a:r>
              <a:rPr lang="pl-PL" err="1"/>
              <a:t>she</a:t>
            </a:r>
            <a:r>
              <a:rPr lang="pl-PL"/>
              <a:t> </a:t>
            </a:r>
            <a:r>
              <a:rPr lang="pl-PL" err="1"/>
              <a:t>encountered</a:t>
            </a:r>
            <a:r>
              <a:rPr lang="pl-PL"/>
              <a:t>. […] In the </a:t>
            </a:r>
            <a:r>
              <a:rPr lang="pl-PL" err="1"/>
              <a:t>heat</a:t>
            </a:r>
            <a:r>
              <a:rPr lang="pl-PL"/>
              <a:t> of </a:t>
            </a:r>
            <a:r>
              <a:rPr lang="pl-PL" err="1"/>
              <a:t>her</a:t>
            </a:r>
            <a:r>
              <a:rPr lang="pl-PL"/>
              <a:t> </a:t>
            </a:r>
            <a:r>
              <a:rPr lang="pl-PL" err="1"/>
              <a:t>wild</a:t>
            </a:r>
            <a:r>
              <a:rPr lang="pl-PL"/>
              <a:t> dance of </a:t>
            </a:r>
            <a:r>
              <a:rPr lang="pl-PL" err="1"/>
              <a:t>destruction</a:t>
            </a:r>
            <a:r>
              <a:rPr lang="pl-PL"/>
              <a:t>, Kali </a:t>
            </a:r>
            <a:r>
              <a:rPr lang="pl-PL" err="1"/>
              <a:t>unintentionally</a:t>
            </a:r>
            <a:r>
              <a:rPr lang="pl-PL"/>
              <a:t> </a:t>
            </a:r>
            <a:r>
              <a:rPr lang="pl-PL" err="1"/>
              <a:t>stepped</a:t>
            </a:r>
            <a:r>
              <a:rPr lang="pl-PL"/>
              <a:t> on </a:t>
            </a:r>
            <a:r>
              <a:rPr lang="pl-PL" err="1"/>
              <a:t>Siva</a:t>
            </a:r>
            <a:r>
              <a:rPr lang="pl-PL"/>
              <a:t>, </a:t>
            </a:r>
            <a:r>
              <a:rPr lang="pl-PL" err="1"/>
              <a:t>placing</a:t>
            </a:r>
            <a:r>
              <a:rPr lang="pl-PL"/>
              <a:t> </a:t>
            </a:r>
            <a:r>
              <a:rPr lang="pl-PL" err="1"/>
              <a:t>her</a:t>
            </a:r>
            <a:r>
              <a:rPr lang="pl-PL"/>
              <a:t> </a:t>
            </a:r>
            <a:r>
              <a:rPr lang="pl-PL" err="1"/>
              <a:t>foot</a:t>
            </a:r>
            <a:r>
              <a:rPr lang="pl-PL"/>
              <a:t> on </a:t>
            </a:r>
            <a:r>
              <a:rPr lang="pl-PL" err="1"/>
              <a:t>her</a:t>
            </a:r>
            <a:r>
              <a:rPr lang="pl-PL"/>
              <a:t> </a:t>
            </a:r>
            <a:r>
              <a:rPr lang="pl-PL" err="1"/>
              <a:t>husband's</a:t>
            </a:r>
            <a:r>
              <a:rPr lang="pl-PL"/>
              <a:t> </a:t>
            </a:r>
            <a:r>
              <a:rPr lang="pl-PL" err="1"/>
              <a:t>chest</a:t>
            </a:r>
            <a:r>
              <a:rPr lang="pl-PL"/>
              <a:t>, </a:t>
            </a:r>
            <a:r>
              <a:rPr lang="pl-PL" err="1"/>
              <a:t>which</a:t>
            </a:r>
            <a:r>
              <a:rPr lang="pl-PL"/>
              <a:t> </a:t>
            </a:r>
            <a:r>
              <a:rPr lang="pl-PL" err="1"/>
              <a:t>is</a:t>
            </a:r>
            <a:r>
              <a:rPr lang="pl-PL"/>
              <a:t> </a:t>
            </a:r>
            <a:r>
              <a:rPr lang="pl-PL" err="1"/>
              <a:t>an</a:t>
            </a:r>
            <a:r>
              <a:rPr lang="pl-PL"/>
              <a:t> </a:t>
            </a:r>
            <a:r>
              <a:rPr lang="pl-PL" err="1"/>
              <a:t>incredible</a:t>
            </a:r>
            <a:r>
              <a:rPr lang="pl-PL"/>
              <a:t> </a:t>
            </a:r>
            <a:r>
              <a:rPr lang="pl-PL" err="1"/>
              <a:t>insult</a:t>
            </a:r>
            <a:r>
              <a:rPr lang="pl-PL"/>
              <a:t>. </a:t>
            </a:r>
            <a:r>
              <a:rPr lang="pl-PL" err="1"/>
              <a:t>When</a:t>
            </a:r>
            <a:r>
              <a:rPr lang="pl-PL"/>
              <a:t> </a:t>
            </a:r>
            <a:r>
              <a:rPr lang="pl-PL" err="1"/>
              <a:t>she</a:t>
            </a:r>
            <a:r>
              <a:rPr lang="pl-PL"/>
              <a:t> </a:t>
            </a:r>
            <a:r>
              <a:rPr lang="pl-PL" err="1"/>
              <a:t>looked</a:t>
            </a:r>
            <a:r>
              <a:rPr lang="pl-PL"/>
              <a:t> down </a:t>
            </a:r>
            <a:r>
              <a:rPr lang="pl-PL" err="1"/>
              <a:t>at</a:t>
            </a:r>
            <a:r>
              <a:rPr lang="pl-PL"/>
              <a:t> </a:t>
            </a:r>
            <a:r>
              <a:rPr lang="pl-PL" err="1"/>
              <a:t>her</a:t>
            </a:r>
            <a:r>
              <a:rPr lang="pl-PL"/>
              <a:t> </a:t>
            </a:r>
            <a:r>
              <a:rPr lang="pl-PL" err="1"/>
              <a:t>feet</a:t>
            </a:r>
            <a:r>
              <a:rPr lang="pl-PL"/>
              <a:t> and </a:t>
            </a:r>
            <a:r>
              <a:rPr lang="pl-PL" err="1"/>
              <a:t>realized</a:t>
            </a:r>
            <a:r>
              <a:rPr lang="pl-PL"/>
              <a:t> </a:t>
            </a:r>
            <a:r>
              <a:rPr lang="pl-PL" err="1"/>
              <a:t>what</a:t>
            </a:r>
            <a:r>
              <a:rPr lang="pl-PL"/>
              <a:t> </a:t>
            </a:r>
            <a:r>
              <a:rPr lang="pl-PL" err="1"/>
              <a:t>she</a:t>
            </a:r>
            <a:r>
              <a:rPr lang="pl-PL"/>
              <a:t> </a:t>
            </a:r>
            <a:r>
              <a:rPr lang="pl-PL" err="1"/>
              <a:t>had</a:t>
            </a:r>
            <a:r>
              <a:rPr lang="pl-PL"/>
              <a:t> </a:t>
            </a:r>
            <a:r>
              <a:rPr lang="pl-PL" err="1"/>
              <a:t>done</a:t>
            </a:r>
            <a:r>
              <a:rPr lang="pl-PL"/>
              <a:t>, </a:t>
            </a:r>
            <a:r>
              <a:rPr lang="pl-PL" err="1"/>
              <a:t>her</a:t>
            </a:r>
            <a:r>
              <a:rPr lang="pl-PL"/>
              <a:t> </a:t>
            </a:r>
            <a:r>
              <a:rPr lang="pl-PL" err="1"/>
              <a:t>senses</a:t>
            </a:r>
            <a:r>
              <a:rPr lang="pl-PL"/>
              <a:t> </a:t>
            </a:r>
            <a:r>
              <a:rPr lang="pl-PL" err="1"/>
              <a:t>returned</a:t>
            </a:r>
            <a:r>
              <a:rPr lang="pl-PL"/>
              <a:t>, </a:t>
            </a:r>
            <a:r>
              <a:rPr lang="pl-PL" err="1"/>
              <a:t>especially</a:t>
            </a:r>
            <a:r>
              <a:rPr lang="pl-PL"/>
              <a:t> the </a:t>
            </a:r>
            <a:r>
              <a:rPr lang="pl-PL" err="1"/>
              <a:t>sense</a:t>
            </a:r>
            <a:r>
              <a:rPr lang="pl-PL"/>
              <a:t> of </a:t>
            </a:r>
            <a:r>
              <a:rPr lang="pl-PL" b="1" i="1" err="1"/>
              <a:t>lajja</a:t>
            </a:r>
            <a:r>
              <a:rPr lang="pl-PL"/>
              <a:t>, </a:t>
            </a:r>
            <a:r>
              <a:rPr lang="pl-PL" err="1"/>
              <a:t>which</a:t>
            </a:r>
            <a:r>
              <a:rPr lang="pl-PL"/>
              <a:t> the </a:t>
            </a:r>
            <a:r>
              <a:rPr lang="pl-PL" err="1"/>
              <a:t>goddess</a:t>
            </a:r>
            <a:r>
              <a:rPr lang="pl-PL"/>
              <a:t> </a:t>
            </a:r>
            <a:r>
              <a:rPr lang="pl-PL" err="1"/>
              <a:t>expressed</a:t>
            </a:r>
            <a:r>
              <a:rPr lang="pl-PL"/>
              <a:t> by </a:t>
            </a:r>
            <a:r>
              <a:rPr lang="pl-PL" err="1"/>
              <a:t>biting</a:t>
            </a:r>
            <a:r>
              <a:rPr lang="pl-PL"/>
              <a:t> </a:t>
            </a:r>
            <a:r>
              <a:rPr lang="pl-PL" err="1"/>
              <a:t>her</a:t>
            </a:r>
            <a:r>
              <a:rPr lang="pl-PL"/>
              <a:t> </a:t>
            </a:r>
            <a:r>
              <a:rPr lang="pl-PL" err="1"/>
              <a:t>tongue</a:t>
            </a:r>
            <a:r>
              <a:rPr lang="pl-PL"/>
              <a:t>. </a:t>
            </a:r>
            <a:r>
              <a:rPr lang="pl-PL" err="1"/>
              <a:t>She</a:t>
            </a:r>
            <a:r>
              <a:rPr lang="pl-PL"/>
              <a:t> </a:t>
            </a:r>
            <a:r>
              <a:rPr lang="pl-PL" err="1"/>
              <a:t>restrained</a:t>
            </a:r>
            <a:r>
              <a:rPr lang="pl-PL"/>
              <a:t> </a:t>
            </a:r>
            <a:r>
              <a:rPr lang="pl-PL" err="1"/>
              <a:t>her</a:t>
            </a:r>
            <a:r>
              <a:rPr lang="pl-PL"/>
              <a:t> </a:t>
            </a:r>
            <a:r>
              <a:rPr lang="pl-PL" err="1"/>
              <a:t>anger</a:t>
            </a:r>
            <a:r>
              <a:rPr lang="pl-PL"/>
              <a:t> and </a:t>
            </a:r>
            <a:r>
              <a:rPr lang="pl-PL" err="1"/>
              <a:t>became</a:t>
            </a:r>
            <a:r>
              <a:rPr lang="pl-PL"/>
              <a:t> </a:t>
            </a:r>
            <a:r>
              <a:rPr lang="pl-PL" err="1"/>
              <a:t>calm</a:t>
            </a:r>
            <a:r>
              <a:rPr lang="pl-PL"/>
              <a:t> and </a:t>
            </a:r>
            <a:r>
              <a:rPr lang="pl-PL" err="1"/>
              <a:t>quiet</a:t>
            </a:r>
            <a:r>
              <a:rPr lang="pl-PL"/>
              <a:t>. The </a:t>
            </a:r>
            <a:r>
              <a:rPr lang="pl-PL" err="1"/>
              <a:t>phrase</a:t>
            </a:r>
            <a:r>
              <a:rPr lang="pl-PL"/>
              <a:t> </a:t>
            </a:r>
            <a:r>
              <a:rPr lang="pl-PL" b="1" i="1"/>
              <a:t>bite </a:t>
            </a:r>
            <a:r>
              <a:rPr lang="pl-PL" b="1" i="1" err="1"/>
              <a:t>your</a:t>
            </a:r>
            <a:r>
              <a:rPr lang="pl-PL" b="1" i="1"/>
              <a:t> </a:t>
            </a:r>
            <a:r>
              <a:rPr lang="pl-PL" b="1" i="1" err="1"/>
              <a:t>tongue</a:t>
            </a:r>
            <a:r>
              <a:rPr lang="pl-PL" b="1" i="1"/>
              <a:t> </a:t>
            </a:r>
            <a:r>
              <a:rPr lang="pl-PL" err="1"/>
              <a:t>is</a:t>
            </a:r>
            <a:r>
              <a:rPr lang="pl-PL"/>
              <a:t> </a:t>
            </a:r>
            <a:r>
              <a:rPr lang="pl-PL" err="1"/>
              <a:t>an</a:t>
            </a:r>
            <a:r>
              <a:rPr lang="pl-PL"/>
              <a:t> idiom </a:t>
            </a:r>
            <a:r>
              <a:rPr lang="pl-PL" err="1"/>
              <a:t>expressing</a:t>
            </a:r>
            <a:r>
              <a:rPr lang="pl-PL"/>
              <a:t> </a:t>
            </a:r>
            <a:r>
              <a:rPr lang="pl-PL" b="1" i="1" err="1"/>
              <a:t>lajja</a:t>
            </a:r>
            <a:r>
              <a:rPr lang="pl-PL"/>
              <a:t>, and </a:t>
            </a:r>
            <a:r>
              <a:rPr lang="pl-PL" err="1"/>
              <a:t>biting</a:t>
            </a:r>
            <a:r>
              <a:rPr lang="pl-PL"/>
              <a:t> </a:t>
            </a:r>
            <a:r>
              <a:rPr lang="pl-PL" err="1"/>
              <a:t>your</a:t>
            </a:r>
            <a:r>
              <a:rPr lang="pl-PL"/>
              <a:t> </a:t>
            </a:r>
            <a:r>
              <a:rPr lang="pl-PL" err="1"/>
              <a:t>tongue</a:t>
            </a:r>
            <a:r>
              <a:rPr lang="pl-PL"/>
              <a:t> </a:t>
            </a:r>
            <a:r>
              <a:rPr lang="pl-PL" err="1"/>
              <a:t>is</a:t>
            </a:r>
            <a:r>
              <a:rPr lang="pl-PL"/>
              <a:t> a </a:t>
            </a:r>
            <a:r>
              <a:rPr lang="pl-PL" err="1"/>
              <a:t>facial</a:t>
            </a:r>
            <a:r>
              <a:rPr lang="pl-PL"/>
              <a:t> </a:t>
            </a:r>
            <a:r>
              <a:rPr lang="pl-PL" err="1"/>
              <a:t>expression</a:t>
            </a:r>
            <a:r>
              <a:rPr lang="pl-PL"/>
              <a:t> </a:t>
            </a:r>
            <a:r>
              <a:rPr lang="pl-PL" err="1"/>
              <a:t>used</a:t>
            </a:r>
            <a:r>
              <a:rPr lang="pl-PL"/>
              <a:t> as </a:t>
            </a:r>
            <a:r>
              <a:rPr lang="pl-PL" err="1"/>
              <a:t>an</a:t>
            </a:r>
            <a:r>
              <a:rPr lang="pl-PL"/>
              <a:t> </a:t>
            </a:r>
            <a:r>
              <a:rPr lang="pl-PL" err="1"/>
              <a:t>iconic</a:t>
            </a:r>
            <a:r>
              <a:rPr lang="pl-PL"/>
              <a:t> </a:t>
            </a:r>
            <a:r>
              <a:rPr lang="pl-PL" err="1"/>
              <a:t>apology</a:t>
            </a:r>
            <a:r>
              <a:rPr lang="pl-PL"/>
              <a:t> </a:t>
            </a:r>
            <a:r>
              <a:rPr lang="pl-PL" err="1"/>
              <a:t>when</a:t>
            </a:r>
            <a:r>
              <a:rPr lang="pl-PL"/>
              <a:t> a </a:t>
            </a:r>
            <a:r>
              <a:rPr lang="pl-PL" err="1"/>
              <a:t>woman</a:t>
            </a:r>
            <a:r>
              <a:rPr lang="pl-PL"/>
              <a:t> </a:t>
            </a:r>
            <a:r>
              <a:rPr lang="pl-PL" err="1"/>
              <a:t>realizes</a:t>
            </a:r>
            <a:r>
              <a:rPr lang="pl-PL"/>
              <a:t> (</a:t>
            </a:r>
            <a:r>
              <a:rPr lang="pl-PL" err="1"/>
              <a:t>or</a:t>
            </a:r>
            <a:r>
              <a:rPr lang="pl-PL"/>
              <a:t> </a:t>
            </a:r>
            <a:r>
              <a:rPr lang="pl-PL" err="1"/>
              <a:t>someone</a:t>
            </a:r>
            <a:r>
              <a:rPr lang="pl-PL"/>
              <a:t> </a:t>
            </a:r>
            <a:r>
              <a:rPr lang="pl-PL" err="1"/>
              <a:t>makes</a:t>
            </a:r>
            <a:r>
              <a:rPr lang="pl-PL"/>
              <a:t> </a:t>
            </a:r>
            <a:r>
              <a:rPr lang="pl-PL" err="1"/>
              <a:t>her</a:t>
            </a:r>
            <a:r>
              <a:rPr lang="pl-PL"/>
              <a:t> </a:t>
            </a:r>
            <a:r>
              <a:rPr lang="pl-PL" err="1"/>
              <a:t>aware</a:t>
            </a:r>
            <a:r>
              <a:rPr lang="pl-PL"/>
              <a:t>) </a:t>
            </a:r>
            <a:r>
              <a:rPr lang="pl-PL" err="1"/>
              <a:t>that</a:t>
            </a:r>
            <a:r>
              <a:rPr lang="pl-PL"/>
              <a:t> </a:t>
            </a:r>
            <a:r>
              <a:rPr lang="pl-PL" err="1"/>
              <a:t>she</a:t>
            </a:r>
            <a:r>
              <a:rPr lang="pl-PL"/>
              <a:t> </a:t>
            </a:r>
            <a:r>
              <a:rPr lang="pl-PL" err="1"/>
              <a:t>has</a:t>
            </a:r>
            <a:r>
              <a:rPr lang="pl-PL"/>
              <a:t> </a:t>
            </a:r>
            <a:r>
              <a:rPr lang="pl-PL" err="1"/>
              <a:t>transgressed</a:t>
            </a:r>
            <a:r>
              <a:rPr lang="pl-PL"/>
              <a:t> the </a:t>
            </a:r>
            <a:r>
              <a:rPr lang="pl-PL" err="1"/>
              <a:t>applicable</a:t>
            </a:r>
            <a:r>
              <a:rPr lang="pl-PL"/>
              <a:t> </a:t>
            </a:r>
            <a:r>
              <a:rPr lang="pl-PL" err="1"/>
              <a:t>social</a:t>
            </a:r>
            <a:r>
              <a:rPr lang="pl-PL"/>
              <a:t> </a:t>
            </a:r>
            <a:r>
              <a:rPr lang="pl-PL" err="1"/>
              <a:t>norms</a:t>
            </a:r>
            <a:r>
              <a:rPr lang="pl-PL"/>
              <a:t>. […] </a:t>
            </a:r>
            <a:r>
              <a:rPr lang="pl-PL" b="1" i="1" err="1"/>
              <a:t>Lajja</a:t>
            </a:r>
            <a:r>
              <a:rPr lang="pl-PL"/>
              <a:t> </a:t>
            </a:r>
            <a:r>
              <a:rPr lang="pl-PL" err="1"/>
              <a:t>is</a:t>
            </a:r>
            <a:r>
              <a:rPr lang="pl-PL"/>
              <a:t> </a:t>
            </a:r>
            <a:r>
              <a:rPr lang="pl-PL" err="1"/>
              <a:t>an</a:t>
            </a:r>
            <a:r>
              <a:rPr lang="pl-PL"/>
              <a:t> </a:t>
            </a:r>
            <a:r>
              <a:rPr lang="pl-PL" err="1"/>
              <a:t>ideal</a:t>
            </a:r>
            <a:r>
              <a:rPr lang="pl-PL"/>
              <a:t> in </a:t>
            </a:r>
            <a:r>
              <a:rPr lang="pl-PL" err="1"/>
              <a:t>South</a:t>
            </a:r>
            <a:r>
              <a:rPr lang="pl-PL"/>
              <a:t> Asia </a:t>
            </a:r>
            <a:r>
              <a:rPr lang="pl-PL" err="1"/>
              <a:t>because</a:t>
            </a:r>
            <a:r>
              <a:rPr lang="pl-PL"/>
              <a:t> </a:t>
            </a:r>
            <a:r>
              <a:rPr lang="pl-PL" err="1"/>
              <a:t>it</a:t>
            </a:r>
            <a:r>
              <a:rPr lang="pl-PL"/>
              <a:t> </a:t>
            </a:r>
            <a:r>
              <a:rPr lang="pl-PL" err="1"/>
              <a:t>maintains</a:t>
            </a:r>
            <a:r>
              <a:rPr lang="pl-PL"/>
              <a:t> </a:t>
            </a:r>
            <a:r>
              <a:rPr lang="pl-PL" err="1"/>
              <a:t>social</a:t>
            </a:r>
            <a:r>
              <a:rPr lang="pl-PL"/>
              <a:t> order by </a:t>
            </a:r>
            <a:r>
              <a:rPr lang="pl-PL" err="1"/>
              <a:t>making</a:t>
            </a:r>
            <a:r>
              <a:rPr lang="pl-PL"/>
              <a:t> </a:t>
            </a:r>
            <a:r>
              <a:rPr lang="pl-PL" err="1"/>
              <a:t>women</a:t>
            </a:r>
            <a:r>
              <a:rPr lang="pl-PL"/>
              <a:t> </a:t>
            </a:r>
            <a:r>
              <a:rPr lang="pl-PL" err="1"/>
              <a:t>swallow</a:t>
            </a:r>
            <a:r>
              <a:rPr lang="pl-PL"/>
              <a:t> </a:t>
            </a:r>
            <a:r>
              <a:rPr lang="pl-PL" err="1"/>
              <a:t>their</a:t>
            </a:r>
            <a:r>
              <a:rPr lang="pl-PL"/>
              <a:t> </a:t>
            </a:r>
            <a:r>
              <a:rPr lang="pl-PL" err="1"/>
              <a:t>anger</a:t>
            </a:r>
            <a:r>
              <a:rPr lang="pl-PL"/>
              <a:t>”. [</a:t>
            </a:r>
            <a:r>
              <a:rPr lang="pl-PL" err="1"/>
              <a:t>Shweder</a:t>
            </a:r>
            <a:r>
              <a:rPr lang="pl-PL"/>
              <a:t>, </a:t>
            </a:r>
            <a:r>
              <a:rPr lang="pl-PL" err="1"/>
              <a:t>Haidt</a:t>
            </a:r>
            <a:r>
              <a:rPr lang="pl-PL"/>
              <a:t> 2005]</a:t>
            </a:r>
          </a:p>
        </p:txBody>
      </p:sp>
      <p:sp>
        <p:nvSpPr>
          <p:cNvPr id="4" name="Symbol zastępczy stopki 3">
            <a:extLst>
              <a:ext uri="{FF2B5EF4-FFF2-40B4-BE49-F238E27FC236}">
                <a16:creationId xmlns:a16="http://schemas.microsoft.com/office/drawing/2014/main" id="{C241074A-7BD4-C0ED-D321-27F63723990E}"/>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3937552A-45C1-3201-9CA9-99E0E030C3BF}"/>
              </a:ext>
            </a:extLst>
          </p:cNvPr>
          <p:cNvSpPr>
            <a:spLocks noGrp="1"/>
          </p:cNvSpPr>
          <p:nvPr>
            <p:ph type="sldNum" sz="quarter" idx="11"/>
          </p:nvPr>
        </p:nvSpPr>
        <p:spPr/>
        <p:txBody>
          <a:bodyPr/>
          <a:lstStyle/>
          <a:p>
            <a:pPr rtl="0"/>
            <a:fld id="{294A09A9-5501-47C1-A89A-A340965A2BE2}" type="slidenum">
              <a:rPr lang="pl-PL" noProof="0" smtClean="0"/>
              <a:pPr rtl="0"/>
              <a:t>12</a:t>
            </a:fld>
            <a:endParaRPr lang="pl-PL" noProof="0"/>
          </a:p>
        </p:txBody>
      </p:sp>
    </p:spTree>
    <p:extLst>
      <p:ext uri="{BB962C8B-B14F-4D97-AF65-F5344CB8AC3E}">
        <p14:creationId xmlns:p14="http://schemas.microsoft.com/office/powerpoint/2010/main" val="235174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B03A95-09E3-D2E1-3D4A-7E9DF97670FD}"/>
              </a:ext>
            </a:extLst>
          </p:cNvPr>
          <p:cNvSpPr>
            <a:spLocks noGrp="1"/>
          </p:cNvSpPr>
          <p:nvPr>
            <p:ph type="title"/>
          </p:nvPr>
        </p:nvSpPr>
        <p:spPr>
          <a:xfrm>
            <a:off x="838200" y="380999"/>
            <a:ext cx="10515600" cy="775139"/>
          </a:xfrm>
        </p:spPr>
        <p:txBody>
          <a:bodyPr>
            <a:normAutofit fontScale="90000"/>
          </a:bodyPr>
          <a:lstStyle/>
          <a:p>
            <a:r>
              <a:rPr lang="pl-PL" sz="3600" dirty="0" err="1"/>
              <a:t>Conventional</a:t>
            </a:r>
            <a:r>
              <a:rPr lang="pl-PL" sz="3600" dirty="0"/>
              <a:t> English </a:t>
            </a:r>
            <a:r>
              <a:rPr lang="pl-PL" sz="3600" dirty="0" err="1"/>
              <a:t>metaphors</a:t>
            </a:r>
            <a:r>
              <a:rPr lang="pl-PL" sz="3600" dirty="0"/>
              <a:t> for </a:t>
            </a:r>
            <a:r>
              <a:rPr lang="pl-PL" sz="3600" dirty="0" err="1"/>
              <a:t>anger</a:t>
            </a:r>
            <a:r>
              <a:rPr lang="pl-PL" sz="3600" dirty="0"/>
              <a:t> </a:t>
            </a:r>
            <a:br>
              <a:rPr lang="pl-PL" sz="3600" dirty="0"/>
            </a:br>
            <a:r>
              <a:rPr lang="pl-PL" sz="3600" dirty="0"/>
              <a:t>and the </a:t>
            </a:r>
            <a:r>
              <a:rPr lang="pl-PL" sz="3600" dirty="0" err="1"/>
              <a:t>suppression</a:t>
            </a:r>
            <a:r>
              <a:rPr lang="pl-PL" sz="3600" dirty="0"/>
              <a:t> of </a:t>
            </a:r>
            <a:r>
              <a:rPr lang="pl-PL" sz="3600" dirty="0" err="1"/>
              <a:t>this</a:t>
            </a:r>
            <a:r>
              <a:rPr lang="pl-PL" sz="3600" dirty="0"/>
              <a:t> </a:t>
            </a:r>
            <a:r>
              <a:rPr lang="pl-PL" sz="3600" dirty="0" err="1"/>
              <a:t>feeling</a:t>
            </a:r>
            <a:endParaRPr lang="pl-PL" sz="3600" dirty="0"/>
          </a:p>
        </p:txBody>
      </p:sp>
      <p:sp>
        <p:nvSpPr>
          <p:cNvPr id="3" name="Symbol zastępczy zawartości 2">
            <a:extLst>
              <a:ext uri="{FF2B5EF4-FFF2-40B4-BE49-F238E27FC236}">
                <a16:creationId xmlns:a16="http://schemas.microsoft.com/office/drawing/2014/main" id="{A40DA768-E665-E6CC-8A09-CE40E0E84B31}"/>
              </a:ext>
            </a:extLst>
          </p:cNvPr>
          <p:cNvSpPr>
            <a:spLocks noGrp="1"/>
          </p:cNvSpPr>
          <p:nvPr>
            <p:ph idx="1"/>
          </p:nvPr>
        </p:nvSpPr>
        <p:spPr>
          <a:xfrm>
            <a:off x="609600" y="1576553"/>
            <a:ext cx="10972800" cy="4595648"/>
          </a:xfrm>
        </p:spPr>
        <p:txBody>
          <a:bodyPr>
            <a:normAutofit fontScale="92500" lnSpcReduction="20000"/>
          </a:bodyPr>
          <a:lstStyle/>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ANGER IS THE HEAT OF A FLUID IN A CONTAINER</a:t>
            </a:r>
            <a:r>
              <a:rPr lang="pl-PL"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 make my</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blood boil.</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INTENSE ANGER PRODUCES PRESSURE ON THE CONTAINER</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was</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bursting with</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anger.</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could barely</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contain</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my rage.</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could barely</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keep it in</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anymore.</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ANGER BECOMES TOO INTENSE, THE PERSON EXPLODES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I told him, he just</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exploded.</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She</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blew up</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me.</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won't tolerate any more of your</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outbursts.</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Keep</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cool.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Kovecses</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1986]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stopki 3">
            <a:extLst>
              <a:ext uri="{FF2B5EF4-FFF2-40B4-BE49-F238E27FC236}">
                <a16:creationId xmlns:a16="http://schemas.microsoft.com/office/drawing/2014/main" id="{5BA9FF6F-76E2-D741-54BE-C6AE12EE05EA}"/>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D0AF621B-DEDC-0C9C-7087-F15776974C30}"/>
              </a:ext>
            </a:extLst>
          </p:cNvPr>
          <p:cNvSpPr>
            <a:spLocks noGrp="1"/>
          </p:cNvSpPr>
          <p:nvPr>
            <p:ph type="sldNum" sz="quarter" idx="11"/>
          </p:nvPr>
        </p:nvSpPr>
        <p:spPr/>
        <p:txBody>
          <a:bodyPr/>
          <a:lstStyle/>
          <a:p>
            <a:pPr rtl="0"/>
            <a:fld id="{294A09A9-5501-47C1-A89A-A340965A2BE2}" type="slidenum">
              <a:rPr lang="pl-PL" noProof="0" smtClean="0"/>
              <a:pPr rtl="0"/>
              <a:t>13</a:t>
            </a:fld>
            <a:endParaRPr lang="pl-PL" noProof="0"/>
          </a:p>
        </p:txBody>
      </p:sp>
    </p:spTree>
    <p:extLst>
      <p:ext uri="{BB962C8B-B14F-4D97-AF65-F5344CB8AC3E}">
        <p14:creationId xmlns:p14="http://schemas.microsoft.com/office/powerpoint/2010/main" val="289364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529A1A-D7FB-93AB-75A6-4FC318BB62A7}"/>
              </a:ext>
            </a:extLst>
          </p:cNvPr>
          <p:cNvSpPr>
            <a:spLocks noGrp="1"/>
          </p:cNvSpPr>
          <p:nvPr>
            <p:ph type="title"/>
          </p:nvPr>
        </p:nvSpPr>
        <p:spPr/>
        <p:txBody>
          <a:bodyPr>
            <a:normAutofit fontScale="90000"/>
          </a:bodyPr>
          <a:lstStyle/>
          <a:p>
            <a:r>
              <a:rPr lang="pl-PL" sz="4000" dirty="0" err="1"/>
              <a:t>Conventional</a:t>
            </a:r>
            <a:r>
              <a:rPr lang="pl-PL" sz="4000" dirty="0"/>
              <a:t> </a:t>
            </a:r>
            <a:r>
              <a:rPr lang="pl-PL" sz="4000" dirty="0" err="1"/>
              <a:t>metonymies</a:t>
            </a:r>
            <a:r>
              <a:rPr lang="pl-PL" sz="4000" dirty="0"/>
              <a:t> of </a:t>
            </a:r>
            <a:r>
              <a:rPr lang="pl-PL" sz="4000" dirty="0" err="1"/>
              <a:t>anger</a:t>
            </a:r>
            <a:r>
              <a:rPr lang="pl-PL" sz="4000" dirty="0"/>
              <a:t> </a:t>
            </a:r>
            <a:r>
              <a:rPr lang="pl-PL" sz="4000" dirty="0" err="1"/>
              <a:t>documenting</a:t>
            </a:r>
            <a:r>
              <a:rPr lang="pl-PL" sz="4000" dirty="0"/>
              <a:t> </a:t>
            </a:r>
            <a:r>
              <a:rPr lang="pl-PL" sz="4000" dirty="0" err="1"/>
              <a:t>typical</a:t>
            </a:r>
            <a:r>
              <a:rPr lang="pl-PL" sz="4000" dirty="0"/>
              <a:t> </a:t>
            </a:r>
            <a:r>
              <a:rPr lang="pl-PL" sz="4000" dirty="0" err="1"/>
              <a:t>symbolic</a:t>
            </a:r>
            <a:r>
              <a:rPr lang="pl-PL" sz="4000" dirty="0"/>
              <a:t> </a:t>
            </a:r>
            <a:r>
              <a:rPr lang="pl-PL" sz="4000" dirty="0" err="1"/>
              <a:t>behavior</a:t>
            </a:r>
            <a:r>
              <a:rPr lang="pl-PL" sz="4000" dirty="0"/>
              <a:t> (from </a:t>
            </a:r>
            <a:r>
              <a:rPr lang="pl-PL" sz="4000" dirty="0" err="1"/>
              <a:t>Polish</a:t>
            </a:r>
            <a:r>
              <a:rPr lang="pl-PL" sz="4000" dirty="0"/>
              <a:t> </a:t>
            </a:r>
            <a:r>
              <a:rPr lang="pl-PL" sz="4000" dirty="0" err="1"/>
              <a:t>phraseology</a:t>
            </a:r>
            <a:r>
              <a:rPr lang="pl-PL" sz="4000" dirty="0"/>
              <a:t>)</a:t>
            </a:r>
          </a:p>
        </p:txBody>
      </p:sp>
      <p:sp>
        <p:nvSpPr>
          <p:cNvPr id="3" name="Symbol zastępczy zawartości 2">
            <a:extLst>
              <a:ext uri="{FF2B5EF4-FFF2-40B4-BE49-F238E27FC236}">
                <a16:creationId xmlns:a16="http://schemas.microsoft.com/office/drawing/2014/main" id="{ED191EBE-66BD-D29B-A34A-E048E73F8EF1}"/>
              </a:ext>
            </a:extLst>
          </p:cNvPr>
          <p:cNvSpPr>
            <a:spLocks noGrp="1"/>
          </p:cNvSpPr>
          <p:nvPr>
            <p:ph idx="1"/>
          </p:nvPr>
        </p:nvSpPr>
        <p:spPr>
          <a:xfrm>
            <a:off x="609600" y="2082800"/>
            <a:ext cx="10972800" cy="4089400"/>
          </a:xfrm>
        </p:spPr>
        <p:txBody>
          <a:bodyPr>
            <a:normAutofit lnSpcReduction="10000"/>
          </a:bodyPr>
          <a:lstStyle/>
          <a:p>
            <a:pPr algn="just"/>
            <a:r>
              <a:rPr lang="pl-PL" i="1" kern="100" dirty="0">
                <a:effectLst/>
                <a:latin typeface="Calibri" panose="020F0502020204030204" pitchFamily="34" charset="0"/>
                <a:ea typeface="Calibri" panose="020F0502020204030204" pitchFamily="34" charset="0"/>
                <a:cs typeface="Times New Roman" panose="02020603050405020304" pitchFamily="18" charset="0"/>
              </a:rPr>
              <a:t>bić, uderzać, walić pięścią w stół</a:t>
            </a:r>
            <a:r>
              <a:rPr lang="pl-PL" kern="100" dirty="0">
                <a:effectLst/>
                <a:latin typeface="Calibri" panose="020F0502020204030204" pitchFamily="34" charset="0"/>
                <a:ea typeface="Calibri" panose="020F0502020204030204" pitchFamily="34" charset="0"/>
                <a:cs typeface="Times New Roman" panose="02020603050405020304" pitchFamily="18" charset="0"/>
              </a:rPr>
              <a:t>: lit. </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to beat, to hit, to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bang</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one's</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fist</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on the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table</a:t>
            </a:r>
            <a:r>
              <a:rPr lang="pl-PL" kern="100" dirty="0">
                <a:latin typeface="Calibri" panose="020F0502020204030204" pitchFamily="34" charset="0"/>
                <a:ea typeface="Calibri" panose="020F0502020204030204" pitchFamily="34" charset="0"/>
                <a:cs typeface="Times New Roman" panose="02020603050405020304" pitchFamily="18" charset="0"/>
              </a:rPr>
              <a:t> -</a:t>
            </a:r>
            <a:r>
              <a:rPr lang="pl-PL" kern="100" dirty="0">
                <a:effectLst/>
                <a:latin typeface="Calibri" panose="020F0502020204030204" pitchFamily="34" charset="0"/>
                <a:ea typeface="Calibri" panose="020F0502020204030204" pitchFamily="34" charset="0"/>
                <a:cs typeface="Times New Roman" panose="02020603050405020304" pitchFamily="18" charset="0"/>
              </a:rPr>
              <a:t> 'to protest, express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determination</a:t>
            </a:r>
            <a:r>
              <a:rPr lang="pl-PL" kern="100" dirty="0">
                <a:effectLst/>
                <a:latin typeface="Calibri" panose="020F0502020204030204" pitchFamily="34" charset="0"/>
                <a:ea typeface="Calibri" panose="020F0502020204030204" pitchFamily="34" charset="0"/>
                <a:cs typeface="Times New Roman" panose="02020603050405020304" pitchFamily="18" charset="0"/>
              </a:rPr>
              <a:t>,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anger</a:t>
            </a:r>
            <a:r>
              <a:rPr lang="pl-PL"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pl-PL" kern="100" dirty="0">
                <a:latin typeface="Calibri" panose="020F0502020204030204" pitchFamily="34" charset="0"/>
                <a:ea typeface="Calibri" panose="020F0502020204030204" pitchFamily="34" charset="0"/>
                <a:cs typeface="Times New Roman" panose="02020603050405020304" pitchFamily="18" charset="0"/>
              </a:rPr>
              <a:t>	</a:t>
            </a:r>
            <a:endParaRPr lang="pl-PL"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PL" i="1" kern="100" dirty="0">
                <a:effectLst/>
                <a:latin typeface="Calibri" panose="020F0502020204030204" pitchFamily="34" charset="0"/>
                <a:ea typeface="Calibri" panose="020F0502020204030204" pitchFamily="34" charset="0"/>
                <a:cs typeface="Times New Roman" panose="02020603050405020304" pitchFamily="18" charset="0"/>
              </a:rPr>
              <a:t>wygrażać pięścią (komuś)</a:t>
            </a:r>
            <a:r>
              <a:rPr lang="pl-PL" kern="100" dirty="0">
                <a:effectLst/>
                <a:latin typeface="Calibri" panose="020F0502020204030204" pitchFamily="34" charset="0"/>
                <a:ea typeface="Calibri" panose="020F0502020204030204" pitchFamily="34" charset="0"/>
                <a:cs typeface="Times New Roman" panose="02020603050405020304" pitchFamily="18" charset="0"/>
              </a:rPr>
              <a:t>: lit.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shake</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one's</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fist</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at</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someone</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 </a:t>
            </a:r>
            <a:r>
              <a:rPr lang="pl-PL" kern="100" dirty="0">
                <a:effectLst/>
                <a:latin typeface="Calibri" panose="020F0502020204030204" pitchFamily="34" charset="0"/>
                <a:ea typeface="Calibri" panose="020F0502020204030204" pitchFamily="34" charset="0"/>
                <a:cs typeface="Times New Roman" panose="02020603050405020304" pitchFamily="18" charset="0"/>
              </a:rPr>
              <a:t>'to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threaten</a:t>
            </a:r>
            <a:r>
              <a:rPr lang="pl-PL" kern="100" dirty="0">
                <a:effectLst/>
                <a:latin typeface="Calibri" panose="020F0502020204030204" pitchFamily="34" charset="0"/>
                <a:ea typeface="Calibri" panose="020F0502020204030204" pitchFamily="34" charset="0"/>
                <a:cs typeface="Times New Roman" panose="02020603050405020304" pitchFamily="18" charset="0"/>
              </a:rPr>
              <a:t>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someone</a:t>
            </a:r>
            <a:r>
              <a:rPr lang="pl-PL" kern="100" dirty="0">
                <a:effectLst/>
                <a:latin typeface="Calibri" panose="020F0502020204030204" pitchFamily="34" charset="0"/>
                <a:ea typeface="Calibri" panose="020F0502020204030204" pitchFamily="34" charset="0"/>
                <a:cs typeface="Times New Roman" panose="02020603050405020304" pitchFamily="18" charset="0"/>
              </a:rPr>
              <a:t> by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waving</a:t>
            </a:r>
            <a:r>
              <a:rPr lang="pl-PL" kern="100" dirty="0">
                <a:effectLst/>
                <a:latin typeface="Calibri" panose="020F0502020204030204" pitchFamily="34" charset="0"/>
                <a:ea typeface="Calibri" panose="020F0502020204030204" pitchFamily="34" charset="0"/>
                <a:cs typeface="Times New Roman" panose="02020603050405020304" pitchFamily="18" charset="0"/>
              </a:rPr>
              <a:t> a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clenched</a:t>
            </a:r>
            <a:r>
              <a:rPr lang="pl-PL" kern="100" dirty="0">
                <a:effectLst/>
                <a:latin typeface="Calibri" panose="020F0502020204030204" pitchFamily="34" charset="0"/>
                <a:ea typeface="Calibri" panose="020F0502020204030204" pitchFamily="34" charset="0"/>
                <a:cs typeface="Times New Roman" panose="02020603050405020304" pitchFamily="18" charset="0"/>
              </a:rPr>
              <a:t>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hand</a:t>
            </a:r>
            <a:r>
              <a:rPr lang="pl-PL" kern="100" dirty="0">
                <a:effectLst/>
                <a:latin typeface="Calibri" panose="020F0502020204030204" pitchFamily="34" charset="0"/>
                <a:ea typeface="Calibri" panose="020F0502020204030204" pitchFamily="34" charset="0"/>
                <a:cs typeface="Times New Roman" panose="02020603050405020304" pitchFamily="18" charset="0"/>
              </a:rPr>
              <a:t>’</a:t>
            </a:r>
            <a:r>
              <a:rPr lang="pl-PL" i="1" kern="100" dirty="0">
                <a:latin typeface="Calibri" panose="020F0502020204030204" pitchFamily="34" charset="0"/>
                <a:ea typeface="Calibri" panose="020F0502020204030204" pitchFamily="34" charset="0"/>
                <a:cs typeface="Times New Roman" panose="02020603050405020304" pitchFamily="18" charset="0"/>
              </a:rPr>
              <a:t>, </a:t>
            </a:r>
            <a:r>
              <a:rPr lang="pl-PL" i="1" kern="100" dirty="0" err="1">
                <a:latin typeface="Calibri" panose="020F0502020204030204" pitchFamily="34" charset="0"/>
                <a:ea typeface="Calibri" panose="020F0502020204030204" pitchFamily="34" charset="0"/>
                <a:cs typeface="Times New Roman" panose="02020603050405020304" pitchFamily="18" charset="0"/>
              </a:rPr>
              <a:t>eg</a:t>
            </a:r>
            <a:r>
              <a:rPr lang="pl-PL" i="1" kern="100" dirty="0">
                <a:latin typeface="Calibri" panose="020F0502020204030204" pitchFamily="34" charset="0"/>
                <a:ea typeface="Calibri" panose="020F0502020204030204" pitchFamily="34" charset="0"/>
                <a:cs typeface="Times New Roman" panose="02020603050405020304" pitchFamily="18" charset="0"/>
              </a:rPr>
              <a:t>.</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The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angry</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neighbor</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stood</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in the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window</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and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shook</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his</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fist</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at</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the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vandals</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endParaRPr lang="pl-PL"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PL" i="1" kern="100" dirty="0">
                <a:latin typeface="Calibri" panose="020F0502020204030204" pitchFamily="34" charset="0"/>
                <a:ea typeface="Calibri" panose="020F0502020204030204" pitchFamily="34" charset="0"/>
                <a:cs typeface="Times New Roman" panose="02020603050405020304" pitchFamily="18" charset="0"/>
              </a:rPr>
              <a:t>z</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aciskać pięści:</a:t>
            </a:r>
            <a:r>
              <a:rPr lang="pl-PL" kern="100" dirty="0">
                <a:effectLst/>
                <a:latin typeface="Calibri" panose="020F0502020204030204" pitchFamily="34" charset="0"/>
                <a:ea typeface="Calibri" panose="020F0502020204030204" pitchFamily="34" charset="0"/>
                <a:cs typeface="Times New Roman" panose="02020603050405020304" pitchFamily="18" charset="0"/>
              </a:rPr>
              <a:t> lit.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clench</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i="1" kern="100" dirty="0" err="1">
                <a:effectLst/>
                <a:latin typeface="Calibri" panose="020F0502020204030204" pitchFamily="34" charset="0"/>
                <a:ea typeface="Calibri" panose="020F0502020204030204" pitchFamily="34" charset="0"/>
                <a:cs typeface="Times New Roman" panose="02020603050405020304" pitchFamily="18" charset="0"/>
              </a:rPr>
              <a:t>fists</a:t>
            </a:r>
            <a:r>
              <a:rPr lang="pl-PL" i="1" kern="100" dirty="0">
                <a:effectLst/>
                <a:latin typeface="Calibri" panose="020F0502020204030204" pitchFamily="34" charset="0"/>
                <a:ea typeface="Calibri" panose="020F0502020204030204" pitchFamily="34" charset="0"/>
                <a:cs typeface="Times New Roman" panose="02020603050405020304" pitchFamily="18" charset="0"/>
              </a:rPr>
              <a:t> </a:t>
            </a:r>
            <a:r>
              <a:rPr lang="pl-PL" kern="100" dirty="0">
                <a:effectLst/>
                <a:latin typeface="Calibri" panose="020F0502020204030204" pitchFamily="34" charset="0"/>
                <a:ea typeface="Calibri" panose="020F0502020204030204" pitchFamily="34" charset="0"/>
                <a:cs typeface="Times New Roman" panose="02020603050405020304" pitchFamily="18" charset="0"/>
              </a:rPr>
              <a:t>'</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suppress</a:t>
            </a:r>
            <a:r>
              <a:rPr lang="pl-PL" kern="100" dirty="0">
                <a:effectLst/>
                <a:latin typeface="Calibri" panose="020F0502020204030204" pitchFamily="34" charset="0"/>
                <a:ea typeface="Calibri" panose="020F0502020204030204" pitchFamily="34" charset="0"/>
                <a:cs typeface="Times New Roman" panose="02020603050405020304" pitchFamily="18" charset="0"/>
              </a:rPr>
              <a:t>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anger</a:t>
            </a:r>
            <a:r>
              <a:rPr lang="pl-PL" kern="100" dirty="0">
                <a:effectLst/>
                <a:latin typeface="Calibri" panose="020F0502020204030204" pitchFamily="34" charset="0"/>
                <a:ea typeface="Calibri" panose="020F0502020204030204" pitchFamily="34" charset="0"/>
                <a:cs typeface="Times New Roman" panose="02020603050405020304" pitchFamily="18" charset="0"/>
              </a:rPr>
              <a:t>,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aggression</a:t>
            </a:r>
            <a:r>
              <a:rPr lang="pl-PL"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[za: Muldner-Nieckowski, </a:t>
            </a: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Wielki słownik frazeologiczny języka polskiego</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ymbol zastępczy stopki 3">
            <a:extLst>
              <a:ext uri="{FF2B5EF4-FFF2-40B4-BE49-F238E27FC236}">
                <a16:creationId xmlns:a16="http://schemas.microsoft.com/office/drawing/2014/main" id="{8515D307-60CF-7F85-15F6-6EE224147625}"/>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11F104E3-B2ED-7DF9-454D-130610E4F6C4}"/>
              </a:ext>
            </a:extLst>
          </p:cNvPr>
          <p:cNvSpPr>
            <a:spLocks noGrp="1"/>
          </p:cNvSpPr>
          <p:nvPr>
            <p:ph type="sldNum" sz="quarter" idx="11"/>
          </p:nvPr>
        </p:nvSpPr>
        <p:spPr/>
        <p:txBody>
          <a:bodyPr/>
          <a:lstStyle/>
          <a:p>
            <a:pPr rtl="0"/>
            <a:fld id="{294A09A9-5501-47C1-A89A-A340965A2BE2}" type="slidenum">
              <a:rPr lang="pl-PL" noProof="0" smtClean="0"/>
              <a:pPr rtl="0"/>
              <a:t>14</a:t>
            </a:fld>
            <a:endParaRPr lang="pl-PL" noProof="0"/>
          </a:p>
        </p:txBody>
      </p:sp>
    </p:spTree>
    <p:extLst>
      <p:ext uri="{BB962C8B-B14F-4D97-AF65-F5344CB8AC3E}">
        <p14:creationId xmlns:p14="http://schemas.microsoft.com/office/powerpoint/2010/main" val="401708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030F46-DBE9-4CDE-6E3C-F7694A4F8AC3}"/>
              </a:ext>
            </a:extLst>
          </p:cNvPr>
          <p:cNvSpPr>
            <a:spLocks noGrp="1"/>
          </p:cNvSpPr>
          <p:nvPr>
            <p:ph type="title"/>
          </p:nvPr>
        </p:nvSpPr>
        <p:spPr>
          <a:xfrm>
            <a:off x="838200" y="136525"/>
            <a:ext cx="10515600" cy="1187778"/>
          </a:xfrm>
        </p:spPr>
        <p:txBody>
          <a:bodyPr>
            <a:noAutofit/>
          </a:bodyPr>
          <a:lstStyle/>
          <a:p>
            <a:r>
              <a:rPr lang="pl-PL" sz="3200"/>
              <a:t>The image of </a:t>
            </a:r>
            <a:r>
              <a:rPr lang="pl-PL" sz="3200" err="1"/>
              <a:t>anger</a:t>
            </a:r>
            <a:r>
              <a:rPr lang="pl-PL" sz="3200"/>
              <a:t> in a </a:t>
            </a:r>
            <a:r>
              <a:rPr lang="pl-PL" sz="3200" err="1"/>
              <a:t>documentary</a:t>
            </a:r>
            <a:r>
              <a:rPr lang="pl-PL" sz="3200"/>
              <a:t> </a:t>
            </a:r>
            <a:r>
              <a:rPr lang="pl-PL" sz="3200" err="1"/>
              <a:t>text</a:t>
            </a:r>
            <a:r>
              <a:rPr lang="pl-PL" sz="3200"/>
              <a:t> </a:t>
            </a:r>
            <a:br>
              <a:rPr lang="pl-PL" sz="3200"/>
            </a:br>
            <a:r>
              <a:rPr lang="pl-PL" sz="3200" err="1"/>
              <a:t>based</a:t>
            </a:r>
            <a:r>
              <a:rPr lang="pl-PL" sz="3200"/>
              <a:t> on </a:t>
            </a:r>
            <a:r>
              <a:rPr lang="pl-PL" sz="3200" err="1"/>
              <a:t>conventional</a:t>
            </a:r>
            <a:r>
              <a:rPr lang="pl-PL" sz="3200"/>
              <a:t> </a:t>
            </a:r>
            <a:r>
              <a:rPr lang="pl-PL" sz="3200" err="1"/>
              <a:t>metonymy</a:t>
            </a:r>
            <a:endParaRPr lang="pl-PL" sz="3200"/>
          </a:p>
        </p:txBody>
      </p:sp>
      <p:graphicFrame>
        <p:nvGraphicFramePr>
          <p:cNvPr id="6" name="Symbol zastępczy zawartości 5">
            <a:extLst>
              <a:ext uri="{FF2B5EF4-FFF2-40B4-BE49-F238E27FC236}">
                <a16:creationId xmlns:a16="http://schemas.microsoft.com/office/drawing/2014/main" id="{E1B16383-0F8E-E7F2-94C6-6104D32B165B}"/>
              </a:ext>
            </a:extLst>
          </p:cNvPr>
          <p:cNvGraphicFramePr>
            <a:graphicFrameLocks noGrp="1"/>
          </p:cNvGraphicFramePr>
          <p:nvPr>
            <p:ph idx="1"/>
          </p:nvPr>
        </p:nvGraphicFramePr>
        <p:xfrm>
          <a:off x="609600" y="1600200"/>
          <a:ext cx="10972800" cy="43942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149615590"/>
                    </a:ext>
                  </a:extLst>
                </a:gridCol>
                <a:gridCol w="5486400">
                  <a:extLst>
                    <a:ext uri="{9D8B030D-6E8A-4147-A177-3AD203B41FA5}">
                      <a16:colId xmlns:a16="http://schemas.microsoft.com/office/drawing/2014/main" val="2277340297"/>
                    </a:ext>
                  </a:extLst>
                </a:gridCol>
              </a:tblGrid>
              <a:tr h="370840">
                <a:tc>
                  <a:txBody>
                    <a:bodyPr/>
                    <a:lstStyle/>
                    <a:p>
                      <a:r>
                        <a:rPr lang="pl-PL"/>
                        <a:t>Reportaż</a:t>
                      </a:r>
                    </a:p>
                  </a:txBody>
                  <a:tcPr/>
                </a:tc>
                <a:tc>
                  <a:txBody>
                    <a:bodyPr/>
                    <a:lstStyle/>
                    <a:p>
                      <a:r>
                        <a:rPr lang="pl-PL" err="1"/>
                        <a:t>Reportage</a:t>
                      </a:r>
                      <a:endParaRPr lang="pl-PL"/>
                    </a:p>
                  </a:txBody>
                  <a:tcPr/>
                </a:tc>
                <a:extLst>
                  <a:ext uri="{0D108BD9-81ED-4DB2-BD59-A6C34878D82A}">
                    <a16:rowId xmlns:a16="http://schemas.microsoft.com/office/drawing/2014/main" val="25356063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kern="1200">
                          <a:solidFill>
                            <a:schemeClr val="dk1"/>
                          </a:solidFill>
                          <a:effectLst/>
                          <a:latin typeface="+mn-lt"/>
                          <a:ea typeface="+mn-ea"/>
                          <a:cs typeface="+mn-cs"/>
                        </a:rPr>
                        <a:t>„Usłyszałem krzyk jakiegoś mężczyzny. Przepchnąłem się w tę stronę. Zobaczyłem Francuza w podartej koszuli, jak siedzi na peronie, </a:t>
                      </a:r>
                      <a:r>
                        <a:rPr lang="pl-PL" sz="2400" b="1" kern="1200">
                          <a:solidFill>
                            <a:schemeClr val="dk1"/>
                          </a:solidFill>
                          <a:effectLst/>
                          <a:latin typeface="+mn-lt"/>
                          <a:ea typeface="+mn-ea"/>
                          <a:cs typeface="+mn-cs"/>
                        </a:rPr>
                        <a:t>jęczy i przeklina</a:t>
                      </a:r>
                      <a:r>
                        <a:rPr lang="pl-PL" sz="2400" kern="1200">
                          <a:solidFill>
                            <a:schemeClr val="dk1"/>
                          </a:solidFill>
                          <a:effectLst/>
                          <a:latin typeface="+mn-lt"/>
                          <a:ea typeface="+mn-ea"/>
                          <a:cs typeface="+mn-cs"/>
                        </a:rPr>
                        <a:t>. Kiedy wysiadał z wagonu, w sekundę ukradli mu wszystko. Został mu tylko w ręku uchwyt od walizki i teraz tym strzępem podartej dermy </a:t>
                      </a:r>
                      <a:r>
                        <a:rPr lang="pl-PL" sz="2400" b="1" kern="1200">
                          <a:solidFill>
                            <a:schemeClr val="dk1"/>
                          </a:solidFill>
                          <a:effectLst/>
                          <a:latin typeface="+mn-lt"/>
                          <a:ea typeface="+mn-ea"/>
                          <a:cs typeface="+mn-cs"/>
                        </a:rPr>
                        <a:t>wygrażał światu</a:t>
                      </a:r>
                      <a:r>
                        <a:rPr lang="pl-PL" sz="2400" kern="1200">
                          <a:solidFill>
                            <a:schemeClr val="dk1"/>
                          </a:solidFill>
                          <a:effectLst/>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„Suddenly, I heard a man shouting. Pushing my way in that direction, I came upon a Frenchman in a torn shirt sitting on the platform, </a:t>
                      </a:r>
                      <a:r>
                        <a:rPr lang="en-US" sz="2400" b="1" kern="1200">
                          <a:solidFill>
                            <a:schemeClr val="dk1"/>
                          </a:solidFill>
                          <a:effectLst/>
                          <a:latin typeface="+mn-lt"/>
                          <a:ea typeface="+mn-ea"/>
                          <a:cs typeface="+mn-cs"/>
                        </a:rPr>
                        <a:t>moaning and cursing</a:t>
                      </a:r>
                      <a:r>
                        <a:rPr lang="en-US" sz="2400" kern="1200">
                          <a:solidFill>
                            <a:schemeClr val="dk1"/>
                          </a:solidFill>
                          <a:effectLst/>
                          <a:latin typeface="+mn-lt"/>
                          <a:ea typeface="+mn-ea"/>
                          <a:cs typeface="+mn-cs"/>
                        </a:rPr>
                        <a:t>. He had been robbed of everything the second he stepped off the train. All he had left was the handle of his suitcase, and now, brandishing this scrap of leather, he was </a:t>
                      </a:r>
                      <a:r>
                        <a:rPr lang="en-US" sz="2400" b="1" kern="1200">
                          <a:solidFill>
                            <a:schemeClr val="dk1"/>
                          </a:solidFill>
                          <a:effectLst/>
                          <a:latin typeface="+mn-lt"/>
                          <a:ea typeface="+mn-ea"/>
                          <a:cs typeface="+mn-cs"/>
                        </a:rPr>
                        <a:t>shaking his fist at the world</a:t>
                      </a:r>
                      <a:r>
                        <a:rPr lang="en-US" sz="2400" kern="1200">
                          <a:solidFill>
                            <a:schemeClr val="dk1"/>
                          </a:solidFill>
                          <a:effectLst/>
                          <a:latin typeface="+mn-lt"/>
                          <a:ea typeface="+mn-ea"/>
                          <a:cs typeface="+mn-cs"/>
                        </a:rPr>
                        <a:t>”. </a:t>
                      </a:r>
                      <a:endParaRPr lang="pl-PL" sz="2400" kern="1200">
                        <a:solidFill>
                          <a:schemeClr val="dk1"/>
                        </a:solidFill>
                        <a:effectLst/>
                        <a:latin typeface="+mn-lt"/>
                        <a:ea typeface="+mn-ea"/>
                        <a:cs typeface="+mn-cs"/>
                      </a:endParaRPr>
                    </a:p>
                  </a:txBody>
                  <a:tcPr/>
                </a:tc>
                <a:extLst>
                  <a:ext uri="{0D108BD9-81ED-4DB2-BD59-A6C34878D82A}">
                    <a16:rowId xmlns:a16="http://schemas.microsoft.com/office/drawing/2014/main" val="1323254992"/>
                  </a:ext>
                </a:extLst>
              </a:tr>
              <a:tr h="370840">
                <a:tc>
                  <a:txBody>
                    <a:bodyPr/>
                    <a:lstStyle/>
                    <a:p>
                      <a:r>
                        <a:rPr lang="pl-PL" sz="1800" kern="1200">
                          <a:solidFill>
                            <a:schemeClr val="dk1"/>
                          </a:solidFill>
                          <a:effectLst/>
                          <a:latin typeface="+mn-lt"/>
                          <a:ea typeface="+mn-ea"/>
                          <a:cs typeface="+mn-cs"/>
                        </a:rPr>
                        <a:t>[Ryszard Kapuściński, </a:t>
                      </a:r>
                      <a:r>
                        <a:rPr lang="pl-PL" sz="1800" i="1" kern="1200">
                          <a:solidFill>
                            <a:schemeClr val="dk1"/>
                          </a:solidFill>
                          <a:effectLst/>
                          <a:latin typeface="+mn-lt"/>
                          <a:ea typeface="+mn-ea"/>
                          <a:cs typeface="+mn-cs"/>
                        </a:rPr>
                        <a:t>Madame </a:t>
                      </a:r>
                      <a:r>
                        <a:rPr lang="pl-PL" sz="1800" i="1" kern="1200" err="1">
                          <a:solidFill>
                            <a:schemeClr val="dk1"/>
                          </a:solidFill>
                          <a:effectLst/>
                          <a:latin typeface="+mn-lt"/>
                          <a:ea typeface="+mn-ea"/>
                          <a:cs typeface="+mn-cs"/>
                        </a:rPr>
                        <a:t>Diuf</a:t>
                      </a:r>
                      <a:r>
                        <a:rPr lang="pl-PL" sz="1800" i="1" kern="1200">
                          <a:solidFill>
                            <a:schemeClr val="dk1"/>
                          </a:solidFill>
                          <a:effectLst/>
                          <a:latin typeface="+mn-lt"/>
                          <a:ea typeface="+mn-ea"/>
                          <a:cs typeface="+mn-cs"/>
                        </a:rPr>
                        <a:t> wraca do domu </a:t>
                      </a:r>
                      <a:r>
                        <a:rPr lang="pl-PL" sz="1800" kern="1200">
                          <a:solidFill>
                            <a:schemeClr val="dk1"/>
                          </a:solidFill>
                          <a:effectLst/>
                          <a:latin typeface="+mn-lt"/>
                          <a:ea typeface="+mn-ea"/>
                          <a:cs typeface="+mn-cs"/>
                        </a:rPr>
                        <a:t>[w:] tegoż, </a:t>
                      </a:r>
                      <a:r>
                        <a:rPr lang="pl-PL" sz="1800" i="1" kern="1200">
                          <a:solidFill>
                            <a:schemeClr val="dk1"/>
                          </a:solidFill>
                          <a:effectLst/>
                          <a:latin typeface="+mn-lt"/>
                          <a:ea typeface="+mn-ea"/>
                          <a:cs typeface="+mn-cs"/>
                        </a:rPr>
                        <a:t>Heban</a:t>
                      </a:r>
                      <a:r>
                        <a:rPr lang="pl-PL" sz="1800" kern="1200">
                          <a:solidFill>
                            <a:schemeClr val="dk1"/>
                          </a:solidFill>
                          <a:effectLst/>
                          <a:latin typeface="+mn-lt"/>
                          <a:ea typeface="+mn-ea"/>
                          <a:cs typeface="+mn-cs"/>
                        </a:rPr>
                        <a:t>, Warszawa 1999] </a:t>
                      </a:r>
                      <a:endParaRPr lang="pl-PL"/>
                    </a:p>
                  </a:txBody>
                  <a:tcPr/>
                </a:tc>
                <a:tc>
                  <a:txBody>
                    <a:bodyPr/>
                    <a:lstStyle/>
                    <a:p>
                      <a:r>
                        <a:rPr lang="en-US" sz="1800" kern="1200">
                          <a:solidFill>
                            <a:schemeClr val="dk1"/>
                          </a:solidFill>
                          <a:effectLst/>
                          <a:latin typeface="+mn-lt"/>
                          <a:ea typeface="+mn-ea"/>
                          <a:cs typeface="+mn-cs"/>
                        </a:rPr>
                        <a:t>[</a:t>
                      </a:r>
                      <a:r>
                        <a:rPr lang="en-US" sz="1800" i="1" kern="1200">
                          <a:solidFill>
                            <a:schemeClr val="dk1"/>
                          </a:solidFill>
                          <a:effectLst/>
                          <a:latin typeface="+mn-lt"/>
                          <a:ea typeface="+mn-ea"/>
                          <a:cs typeface="+mn-cs"/>
                        </a:rPr>
                        <a:t>Madame </a:t>
                      </a:r>
                      <a:r>
                        <a:rPr lang="en-US" sz="1800" i="1" kern="1200" err="1">
                          <a:solidFill>
                            <a:schemeClr val="dk1"/>
                          </a:solidFill>
                          <a:effectLst/>
                          <a:latin typeface="+mn-lt"/>
                          <a:ea typeface="+mn-ea"/>
                          <a:cs typeface="+mn-cs"/>
                        </a:rPr>
                        <a:t>Diuf</a:t>
                      </a:r>
                      <a:r>
                        <a:rPr lang="en-US" sz="1800" i="1" kern="1200">
                          <a:solidFill>
                            <a:schemeClr val="dk1"/>
                          </a:solidFill>
                          <a:effectLst/>
                          <a:latin typeface="+mn-lt"/>
                          <a:ea typeface="+mn-ea"/>
                          <a:cs typeface="+mn-cs"/>
                        </a:rPr>
                        <a:t> Is Coming Home</a:t>
                      </a:r>
                      <a:r>
                        <a:rPr lang="en-US" sz="1800" kern="1200">
                          <a:solidFill>
                            <a:schemeClr val="dk1"/>
                          </a:solidFill>
                          <a:effectLst/>
                          <a:latin typeface="+mn-lt"/>
                          <a:ea typeface="+mn-ea"/>
                          <a:cs typeface="+mn-cs"/>
                        </a:rPr>
                        <a:t>, transl. Klara </a:t>
                      </a:r>
                      <a:r>
                        <a:rPr lang="en-US" sz="1800" kern="1200" err="1">
                          <a:solidFill>
                            <a:schemeClr val="dk1"/>
                          </a:solidFill>
                          <a:effectLst/>
                          <a:latin typeface="+mn-lt"/>
                          <a:ea typeface="+mn-ea"/>
                          <a:cs typeface="+mn-cs"/>
                        </a:rPr>
                        <a:t>Głowczewska</a:t>
                      </a:r>
                      <a:r>
                        <a:rPr lang="en-US" sz="1800" kern="1200">
                          <a:solidFill>
                            <a:schemeClr val="dk1"/>
                          </a:solidFill>
                          <a:effectLst/>
                          <a:latin typeface="+mn-lt"/>
                          <a:ea typeface="+mn-ea"/>
                          <a:cs typeface="+mn-cs"/>
                        </a:rPr>
                        <a:t>]</a:t>
                      </a:r>
                      <a:endParaRPr lang="pl-PL"/>
                    </a:p>
                  </a:txBody>
                  <a:tcPr/>
                </a:tc>
                <a:extLst>
                  <a:ext uri="{0D108BD9-81ED-4DB2-BD59-A6C34878D82A}">
                    <a16:rowId xmlns:a16="http://schemas.microsoft.com/office/drawing/2014/main" val="3283842354"/>
                  </a:ext>
                </a:extLst>
              </a:tr>
            </a:tbl>
          </a:graphicData>
        </a:graphic>
      </p:graphicFrame>
      <p:sp>
        <p:nvSpPr>
          <p:cNvPr id="4" name="Symbol zastępczy stopki 3">
            <a:extLst>
              <a:ext uri="{FF2B5EF4-FFF2-40B4-BE49-F238E27FC236}">
                <a16:creationId xmlns:a16="http://schemas.microsoft.com/office/drawing/2014/main" id="{979C1004-7795-96BB-9640-CDA071692564}"/>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C7A15F0D-FDEA-B71A-A8D4-37EA6607A007}"/>
              </a:ext>
            </a:extLst>
          </p:cNvPr>
          <p:cNvSpPr>
            <a:spLocks noGrp="1"/>
          </p:cNvSpPr>
          <p:nvPr>
            <p:ph type="sldNum" sz="quarter" idx="11"/>
          </p:nvPr>
        </p:nvSpPr>
        <p:spPr/>
        <p:txBody>
          <a:bodyPr/>
          <a:lstStyle/>
          <a:p>
            <a:pPr rtl="0"/>
            <a:fld id="{294A09A9-5501-47C1-A89A-A340965A2BE2}" type="slidenum">
              <a:rPr lang="pl-PL" noProof="0" smtClean="0"/>
              <a:pPr rtl="0"/>
              <a:t>15</a:t>
            </a:fld>
            <a:endParaRPr lang="pl-PL" noProof="0"/>
          </a:p>
        </p:txBody>
      </p:sp>
    </p:spTree>
    <p:extLst>
      <p:ext uri="{BB962C8B-B14F-4D97-AF65-F5344CB8AC3E}">
        <p14:creationId xmlns:p14="http://schemas.microsoft.com/office/powerpoint/2010/main" val="77802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030F46-DBE9-4CDE-6E3C-F7694A4F8AC3}"/>
              </a:ext>
            </a:extLst>
          </p:cNvPr>
          <p:cNvSpPr>
            <a:spLocks noGrp="1"/>
          </p:cNvSpPr>
          <p:nvPr>
            <p:ph type="title"/>
          </p:nvPr>
        </p:nvSpPr>
        <p:spPr>
          <a:xfrm>
            <a:off x="381000" y="380999"/>
            <a:ext cx="11323320" cy="1325880"/>
          </a:xfrm>
        </p:spPr>
        <p:txBody>
          <a:bodyPr>
            <a:noAutofit/>
          </a:bodyPr>
          <a:lstStyle/>
          <a:p>
            <a:pPr algn="l"/>
            <a:r>
              <a:rPr lang="pl-PL" sz="3200"/>
              <a:t>A </a:t>
            </a:r>
            <a:r>
              <a:rPr lang="pl-PL" sz="3200" err="1"/>
              <a:t>textual</a:t>
            </a:r>
            <a:r>
              <a:rPr lang="pl-PL" sz="3200"/>
              <a:t> image </a:t>
            </a:r>
            <a:r>
              <a:rPr lang="pl-PL" sz="3200" err="1"/>
              <a:t>contrasting</a:t>
            </a:r>
            <a:r>
              <a:rPr lang="pl-PL" sz="3200"/>
              <a:t> "</a:t>
            </a:r>
            <a:r>
              <a:rPr lang="pl-PL" sz="3200" err="1"/>
              <a:t>bad</a:t>
            </a:r>
            <a:r>
              <a:rPr lang="pl-PL" sz="3200"/>
              <a:t>", </a:t>
            </a:r>
            <a:r>
              <a:rPr lang="pl-PL" sz="3200" err="1"/>
              <a:t>anger-like</a:t>
            </a:r>
            <a:r>
              <a:rPr lang="pl-PL" sz="3200"/>
              <a:t> </a:t>
            </a:r>
            <a:r>
              <a:rPr lang="pl-PL" sz="3200" err="1"/>
              <a:t>feelings</a:t>
            </a:r>
            <a:r>
              <a:rPr lang="pl-PL" sz="3200"/>
              <a:t> with the "</a:t>
            </a:r>
            <a:r>
              <a:rPr lang="pl-PL" sz="3200" err="1"/>
              <a:t>good</a:t>
            </a:r>
            <a:r>
              <a:rPr lang="pl-PL" sz="3200"/>
              <a:t>" </a:t>
            </a:r>
            <a:r>
              <a:rPr lang="pl-PL" sz="3200" err="1"/>
              <a:t>ones</a:t>
            </a:r>
            <a:r>
              <a:rPr lang="pl-PL" sz="3200"/>
              <a:t>. A </a:t>
            </a:r>
            <a:r>
              <a:rPr lang="pl-PL" sz="3200" err="1"/>
              <a:t>creation</a:t>
            </a:r>
            <a:r>
              <a:rPr lang="pl-PL" sz="3200"/>
              <a:t> </a:t>
            </a:r>
            <a:r>
              <a:rPr lang="pl-PL" sz="3200" err="1"/>
              <a:t>based</a:t>
            </a:r>
            <a:r>
              <a:rPr lang="pl-PL" sz="3200"/>
              <a:t> on </a:t>
            </a:r>
            <a:r>
              <a:rPr lang="pl-PL" sz="3200" err="1"/>
              <a:t>conventional</a:t>
            </a:r>
            <a:r>
              <a:rPr lang="pl-PL" sz="3200"/>
              <a:t> </a:t>
            </a:r>
            <a:r>
              <a:rPr lang="pl-PL" sz="3200" err="1"/>
              <a:t>metonyms</a:t>
            </a:r>
            <a:r>
              <a:rPr lang="pl-PL" sz="3200"/>
              <a:t> and </a:t>
            </a:r>
            <a:r>
              <a:rPr lang="pl-PL" sz="3200" err="1"/>
              <a:t>metaphors</a:t>
            </a:r>
            <a:r>
              <a:rPr lang="pl-PL" sz="3200"/>
              <a:t>.</a:t>
            </a:r>
          </a:p>
        </p:txBody>
      </p:sp>
      <p:graphicFrame>
        <p:nvGraphicFramePr>
          <p:cNvPr id="6" name="Symbol zastępczy zawartości 5">
            <a:extLst>
              <a:ext uri="{FF2B5EF4-FFF2-40B4-BE49-F238E27FC236}">
                <a16:creationId xmlns:a16="http://schemas.microsoft.com/office/drawing/2014/main" id="{E1B16383-0F8E-E7F2-94C6-6104D32B165B}"/>
              </a:ext>
            </a:extLst>
          </p:cNvPr>
          <p:cNvGraphicFramePr>
            <a:graphicFrameLocks noGrp="1"/>
          </p:cNvGraphicFramePr>
          <p:nvPr>
            <p:ph idx="1"/>
          </p:nvPr>
        </p:nvGraphicFramePr>
        <p:xfrm>
          <a:off x="609600" y="1955409"/>
          <a:ext cx="10972800" cy="4234376"/>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149615590"/>
                    </a:ext>
                  </a:extLst>
                </a:gridCol>
                <a:gridCol w="5486400">
                  <a:extLst>
                    <a:ext uri="{9D8B030D-6E8A-4147-A177-3AD203B41FA5}">
                      <a16:colId xmlns:a16="http://schemas.microsoft.com/office/drawing/2014/main" val="2277340297"/>
                    </a:ext>
                  </a:extLst>
                </a:gridCol>
              </a:tblGrid>
              <a:tr h="380677">
                <a:tc>
                  <a:txBody>
                    <a:bodyPr/>
                    <a:lstStyle/>
                    <a:p>
                      <a:r>
                        <a:rPr lang="pl-PL"/>
                        <a:t>Poezja</a:t>
                      </a:r>
                    </a:p>
                  </a:txBody>
                  <a:tcPr/>
                </a:tc>
                <a:tc>
                  <a:txBody>
                    <a:bodyPr/>
                    <a:lstStyle/>
                    <a:p>
                      <a:r>
                        <a:rPr lang="pl-PL" err="1"/>
                        <a:t>Poetry</a:t>
                      </a:r>
                      <a:r>
                        <a:rPr lang="pl-PL"/>
                        <a:t> </a:t>
                      </a:r>
                    </a:p>
                  </a:txBody>
                  <a:tcPr/>
                </a:tc>
                <a:extLst>
                  <a:ext uri="{0D108BD9-81ED-4DB2-BD59-A6C34878D82A}">
                    <a16:rowId xmlns:a16="http://schemas.microsoft.com/office/drawing/2014/main" val="2535606388"/>
                  </a:ext>
                </a:extLst>
              </a:tr>
              <a:tr h="380677">
                <a:tc>
                  <a:txBody>
                    <a:bodyPr/>
                    <a:lstStyle/>
                    <a:p>
                      <a:r>
                        <a:rPr lang="pl-PL" sz="1800" kern="1200">
                          <a:solidFill>
                            <a:schemeClr val="dk1"/>
                          </a:solidFill>
                          <a:effectLst/>
                          <a:latin typeface="+mn-lt"/>
                          <a:ea typeface="+mn-ea"/>
                          <a:cs typeface="+mn-cs"/>
                        </a:rPr>
                        <a:t>Stanisław Barańczak</a:t>
                      </a:r>
                    </a:p>
                  </a:txBody>
                  <a:tcPr/>
                </a:tc>
                <a:tc>
                  <a:txBody>
                    <a:bodyPr/>
                    <a:lstStyle/>
                    <a:p>
                      <a:endParaRPr lang="pl-PL" sz="1800" kern="1200">
                        <a:solidFill>
                          <a:schemeClr val="dk1"/>
                        </a:solidFill>
                        <a:effectLst/>
                        <a:latin typeface="+mn-lt"/>
                        <a:ea typeface="+mn-ea"/>
                        <a:cs typeface="+mn-cs"/>
                      </a:endParaRPr>
                    </a:p>
                  </a:txBody>
                  <a:tcPr/>
                </a:tc>
                <a:extLst>
                  <a:ext uri="{0D108BD9-81ED-4DB2-BD59-A6C34878D82A}">
                    <a16:rowId xmlns:a16="http://schemas.microsoft.com/office/drawing/2014/main" val="1323254992"/>
                  </a:ext>
                </a:extLst>
              </a:tr>
              <a:tr h="3473022">
                <a:tc>
                  <a:txBody>
                    <a:bodyPr/>
                    <a:lstStyle/>
                    <a:p>
                      <a:r>
                        <a:rPr lang="pl-PL" sz="1800" kern="1200">
                          <a:solidFill>
                            <a:schemeClr val="dk1"/>
                          </a:solidFill>
                          <a:effectLst/>
                          <a:latin typeface="+mn-lt"/>
                          <a:ea typeface="+mn-ea"/>
                          <a:cs typeface="+mn-cs"/>
                        </a:rPr>
                        <a:t>Ta dłoń może być </a:t>
                      </a:r>
                      <a:r>
                        <a:rPr lang="pl-PL" sz="1800" kern="1200">
                          <a:solidFill>
                            <a:schemeClr val="dk1"/>
                          </a:solidFill>
                          <a:effectLst/>
                          <a:highlight>
                            <a:srgbClr val="FFFF00"/>
                          </a:highlight>
                          <a:latin typeface="+mn-lt"/>
                          <a:ea typeface="+mn-ea"/>
                          <a:cs typeface="+mn-cs"/>
                        </a:rPr>
                        <a:t>garścią </a:t>
                      </a:r>
                      <a:r>
                        <a:rPr lang="pl-PL" sz="1800" kern="1200">
                          <a:solidFill>
                            <a:schemeClr val="dk1"/>
                          </a:solidFill>
                          <a:effectLst/>
                          <a:latin typeface="+mn-lt"/>
                          <a:ea typeface="+mn-ea"/>
                          <a:cs typeface="+mn-cs"/>
                        </a:rPr>
                        <a:t>i może być </a:t>
                      </a:r>
                      <a:r>
                        <a:rPr lang="pl-PL" sz="1800" b="1" kern="1200">
                          <a:solidFill>
                            <a:schemeClr val="bg1"/>
                          </a:solidFill>
                          <a:effectLst/>
                          <a:highlight>
                            <a:srgbClr val="000000"/>
                          </a:highlight>
                          <a:latin typeface="+mn-lt"/>
                          <a:ea typeface="+mn-ea"/>
                          <a:cs typeface="+mn-cs"/>
                        </a:rPr>
                        <a:t>pięścią</a:t>
                      </a:r>
                      <a:r>
                        <a:rPr lang="pl-PL" sz="1800" kern="1200">
                          <a:solidFill>
                            <a:schemeClr val="dk1"/>
                          </a:solidFill>
                          <a:effectLst/>
                          <a:latin typeface="+mn-lt"/>
                          <a:ea typeface="+mn-ea"/>
                          <a:cs typeface="+mn-cs"/>
                        </a:rPr>
                        <a:t>;</a:t>
                      </a:r>
                    </a:p>
                    <a:p>
                      <a:r>
                        <a:rPr lang="pl-PL" sz="1800" b="1" kern="1200">
                          <a:solidFill>
                            <a:schemeClr val="bg1"/>
                          </a:solidFill>
                          <a:effectLst/>
                          <a:highlight>
                            <a:srgbClr val="000000"/>
                          </a:highlight>
                          <a:latin typeface="+mn-lt"/>
                          <a:ea typeface="+mn-ea"/>
                          <a:cs typeface="+mn-cs"/>
                        </a:rPr>
                        <a:t>zaciśniętą</a:t>
                      </a:r>
                      <a:r>
                        <a:rPr lang="pl-PL" sz="1800" kern="1200">
                          <a:solidFill>
                            <a:schemeClr val="dk1"/>
                          </a:solidFill>
                          <a:effectLst/>
                          <a:latin typeface="+mn-lt"/>
                          <a:ea typeface="+mn-ea"/>
                          <a:cs typeface="+mn-cs"/>
                        </a:rPr>
                        <a:t>, </a:t>
                      </a:r>
                      <a:r>
                        <a:rPr lang="pl-PL" sz="1800" kern="1200">
                          <a:solidFill>
                            <a:schemeClr val="dk1"/>
                          </a:solidFill>
                          <a:effectLst/>
                          <a:highlight>
                            <a:srgbClr val="FFFF00"/>
                          </a:highlight>
                          <a:latin typeface="+mn-lt"/>
                          <a:ea typeface="+mn-ea"/>
                          <a:cs typeface="+mn-cs"/>
                        </a:rPr>
                        <a:t>otwarta</a:t>
                      </a:r>
                      <a:r>
                        <a:rPr lang="pl-PL" sz="1800" kern="1200">
                          <a:solidFill>
                            <a:schemeClr val="dk1"/>
                          </a:solidFill>
                          <a:effectLst/>
                          <a:latin typeface="+mn-lt"/>
                          <a:ea typeface="+mn-ea"/>
                          <a:cs typeface="+mn-cs"/>
                        </a:rPr>
                        <a:t>,</a:t>
                      </a:r>
                    </a:p>
                    <a:p>
                      <a:r>
                        <a:rPr lang="pl-PL" sz="1800" kern="1200">
                          <a:solidFill>
                            <a:schemeClr val="dk1"/>
                          </a:solidFill>
                          <a:effectLst/>
                          <a:highlight>
                            <a:srgbClr val="FFFF00"/>
                          </a:highlight>
                          <a:latin typeface="+mn-lt"/>
                          <a:ea typeface="+mn-ea"/>
                          <a:cs typeface="+mn-cs"/>
                        </a:rPr>
                        <a:t>miękko</a:t>
                      </a:r>
                      <a:r>
                        <a:rPr lang="pl-PL" sz="1800" kern="1200">
                          <a:solidFill>
                            <a:schemeClr val="dk1"/>
                          </a:solidFill>
                          <a:effectLst/>
                          <a:latin typeface="+mn-lt"/>
                          <a:ea typeface="+mn-ea"/>
                          <a:cs typeface="+mn-cs"/>
                        </a:rPr>
                        <a:t> oczekująca, gruzłowato </a:t>
                      </a:r>
                      <a:r>
                        <a:rPr lang="pl-PL" sz="1800" b="1" kern="1200">
                          <a:solidFill>
                            <a:schemeClr val="bg1"/>
                          </a:solidFill>
                          <a:effectLst/>
                          <a:highlight>
                            <a:srgbClr val="000000"/>
                          </a:highlight>
                          <a:latin typeface="+mn-lt"/>
                          <a:ea typeface="+mn-ea"/>
                          <a:cs typeface="+mn-cs"/>
                        </a:rPr>
                        <a:t>twarda</a:t>
                      </a:r>
                      <a:r>
                        <a:rPr lang="pl-PL" sz="1800" kern="1200">
                          <a:solidFill>
                            <a:schemeClr val="dk1"/>
                          </a:solidFill>
                          <a:effectLst/>
                          <a:latin typeface="+mn-lt"/>
                          <a:ea typeface="+mn-ea"/>
                          <a:cs typeface="+mn-cs"/>
                        </a:rPr>
                        <a:t>,</a:t>
                      </a:r>
                    </a:p>
                    <a:p>
                      <a:r>
                        <a:rPr lang="pl-PL" sz="1800" b="1" kern="1200">
                          <a:solidFill>
                            <a:schemeClr val="bg1"/>
                          </a:solidFill>
                          <a:effectLst/>
                          <a:highlight>
                            <a:srgbClr val="000000"/>
                          </a:highlight>
                          <a:latin typeface="+mn-lt"/>
                          <a:ea typeface="+mn-ea"/>
                          <a:cs typeface="+mn-cs"/>
                        </a:rPr>
                        <a:t>kanciasta</a:t>
                      </a:r>
                      <a:r>
                        <a:rPr lang="pl-PL" sz="1800" kern="1200">
                          <a:solidFill>
                            <a:schemeClr val="dk1"/>
                          </a:solidFill>
                          <a:effectLst/>
                          <a:latin typeface="+mn-lt"/>
                          <a:ea typeface="+mn-ea"/>
                          <a:cs typeface="+mn-cs"/>
                        </a:rPr>
                        <a:t> na </a:t>
                      </a:r>
                      <a:r>
                        <a:rPr lang="pl-PL" sz="1800" b="1" kern="1200">
                          <a:solidFill>
                            <a:schemeClr val="bg1"/>
                          </a:solidFill>
                          <a:effectLst/>
                          <a:highlight>
                            <a:srgbClr val="000000"/>
                          </a:highlight>
                          <a:latin typeface="+mn-lt"/>
                          <a:ea typeface="+mn-ea"/>
                          <a:cs typeface="+mn-cs"/>
                        </a:rPr>
                        <a:t>kamieniu</a:t>
                      </a:r>
                      <a:r>
                        <a:rPr lang="pl-PL" sz="1800" kern="1200">
                          <a:solidFill>
                            <a:schemeClr val="dk1"/>
                          </a:solidFill>
                          <a:effectLst/>
                          <a:latin typeface="+mn-lt"/>
                          <a:ea typeface="+mn-ea"/>
                          <a:cs typeface="+mn-cs"/>
                        </a:rPr>
                        <a:t>, </a:t>
                      </a:r>
                      <a:r>
                        <a:rPr lang="pl-PL" sz="1800" kern="1200">
                          <a:solidFill>
                            <a:schemeClr val="dk1"/>
                          </a:solidFill>
                          <a:effectLst/>
                          <a:highlight>
                            <a:srgbClr val="FFFF00"/>
                          </a:highlight>
                          <a:latin typeface="+mn-lt"/>
                          <a:ea typeface="+mn-ea"/>
                          <a:cs typeface="+mn-cs"/>
                        </a:rPr>
                        <a:t>okrągła</a:t>
                      </a:r>
                      <a:r>
                        <a:rPr lang="pl-PL" sz="1800" kern="1200">
                          <a:solidFill>
                            <a:schemeClr val="dk1"/>
                          </a:solidFill>
                          <a:effectLst/>
                          <a:latin typeface="+mn-lt"/>
                          <a:ea typeface="+mn-ea"/>
                          <a:cs typeface="+mn-cs"/>
                        </a:rPr>
                        <a:t> na </a:t>
                      </a:r>
                      <a:r>
                        <a:rPr lang="pl-PL" sz="1800" kern="1200">
                          <a:solidFill>
                            <a:schemeClr val="dk1"/>
                          </a:solidFill>
                          <a:effectLst/>
                          <a:highlight>
                            <a:srgbClr val="FFFF00"/>
                          </a:highlight>
                          <a:latin typeface="+mn-lt"/>
                          <a:ea typeface="+mn-ea"/>
                          <a:cs typeface="+mn-cs"/>
                        </a:rPr>
                        <a:t>ciepłej</a:t>
                      </a:r>
                      <a:r>
                        <a:rPr lang="pl-PL" sz="1800" kern="1200">
                          <a:solidFill>
                            <a:schemeClr val="dk1"/>
                          </a:solidFill>
                          <a:effectLst/>
                          <a:latin typeface="+mn-lt"/>
                          <a:ea typeface="+mn-ea"/>
                          <a:cs typeface="+mn-cs"/>
                        </a:rPr>
                        <a:t> piersi,</a:t>
                      </a:r>
                    </a:p>
                    <a:p>
                      <a:r>
                        <a:rPr lang="pl-PL" sz="1800" kern="1200">
                          <a:solidFill>
                            <a:schemeClr val="dk1"/>
                          </a:solidFill>
                          <a:effectLst/>
                          <a:latin typeface="+mn-lt"/>
                          <a:ea typeface="+mn-ea"/>
                          <a:cs typeface="+mn-cs"/>
                        </a:rPr>
                        <a:t>zdolna </a:t>
                      </a:r>
                      <a:r>
                        <a:rPr lang="pl-PL" sz="1800" b="1" kern="1200">
                          <a:solidFill>
                            <a:schemeClr val="bg1"/>
                          </a:solidFill>
                          <a:effectLst/>
                          <a:highlight>
                            <a:srgbClr val="000000"/>
                          </a:highlight>
                          <a:latin typeface="+mn-lt"/>
                          <a:ea typeface="+mn-ea"/>
                          <a:cs typeface="+mn-cs"/>
                        </a:rPr>
                        <a:t>uderzyć w stół </a:t>
                      </a:r>
                      <a:r>
                        <a:rPr lang="pl-PL" sz="1800" kern="1200">
                          <a:solidFill>
                            <a:schemeClr val="dk1"/>
                          </a:solidFill>
                          <a:effectLst/>
                          <a:latin typeface="+mn-lt"/>
                          <a:ea typeface="+mn-ea"/>
                          <a:cs typeface="+mn-cs"/>
                        </a:rPr>
                        <a:t>lub przesypywać </a:t>
                      </a:r>
                      <a:r>
                        <a:rPr lang="pl-PL" sz="1800" kern="1200">
                          <a:solidFill>
                            <a:schemeClr val="dk1"/>
                          </a:solidFill>
                          <a:effectLst/>
                          <a:highlight>
                            <a:srgbClr val="FFFF00"/>
                          </a:highlight>
                          <a:latin typeface="+mn-lt"/>
                          <a:ea typeface="+mn-ea"/>
                          <a:cs typeface="+mn-cs"/>
                        </a:rPr>
                        <a:t>zapach</a:t>
                      </a:r>
                    </a:p>
                    <a:p>
                      <a:r>
                        <a:rPr lang="pl-PL" sz="1800" kern="1200">
                          <a:solidFill>
                            <a:schemeClr val="dk1"/>
                          </a:solidFill>
                          <a:effectLst/>
                          <a:highlight>
                            <a:srgbClr val="FFFF00"/>
                          </a:highlight>
                          <a:latin typeface="+mn-lt"/>
                          <a:ea typeface="+mn-ea"/>
                          <a:cs typeface="+mn-cs"/>
                        </a:rPr>
                        <a:t>pszenicznych ziaren</a:t>
                      </a:r>
                      <a:r>
                        <a:rPr lang="pl-PL" sz="1800" kern="1200">
                          <a:solidFill>
                            <a:schemeClr val="dk1"/>
                          </a:solidFill>
                          <a:effectLst/>
                          <a:latin typeface="+mn-lt"/>
                          <a:ea typeface="+mn-ea"/>
                          <a:cs typeface="+mn-cs"/>
                        </a:rPr>
                        <a:t>,</a:t>
                      </a:r>
                    </a:p>
                    <a:p>
                      <a:r>
                        <a:rPr lang="pl-PL" sz="1800" kern="1200">
                          <a:solidFill>
                            <a:schemeClr val="dk1"/>
                          </a:solidFill>
                          <a:effectLst/>
                          <a:latin typeface="+mn-lt"/>
                          <a:ea typeface="+mn-ea"/>
                          <a:cs typeface="+mn-cs"/>
                        </a:rPr>
                        <a:t>dłoń, która umie pełną garścią złapać</a:t>
                      </a:r>
                    </a:p>
                    <a:p>
                      <a:r>
                        <a:rPr lang="pl-PL" sz="1800" kern="1200">
                          <a:solidFill>
                            <a:schemeClr val="dk1"/>
                          </a:solidFill>
                          <a:effectLst/>
                          <a:latin typeface="+mn-lt"/>
                          <a:ea typeface="+mn-ea"/>
                          <a:cs typeface="+mn-cs"/>
                        </a:rPr>
                        <a:t>grudki </a:t>
                      </a:r>
                      <a:r>
                        <a:rPr lang="pl-PL" sz="1800" kern="1200">
                          <a:solidFill>
                            <a:schemeClr val="dk1"/>
                          </a:solidFill>
                          <a:effectLst/>
                          <a:highlight>
                            <a:srgbClr val="FFFF00"/>
                          </a:highlight>
                          <a:latin typeface="+mn-lt"/>
                          <a:ea typeface="+mn-ea"/>
                          <a:cs typeface="+mn-cs"/>
                        </a:rPr>
                        <a:t>słońca</a:t>
                      </a:r>
                      <a:r>
                        <a:rPr lang="pl-PL" sz="1800" kern="1200">
                          <a:solidFill>
                            <a:schemeClr val="dk1"/>
                          </a:solidFill>
                          <a:effectLst/>
                          <a:latin typeface="+mn-lt"/>
                          <a:ea typeface="+mn-ea"/>
                          <a:cs typeface="+mn-cs"/>
                        </a:rPr>
                        <a:t>, co w rzece pełgają zmrożonym </a:t>
                      </a:r>
                      <a:r>
                        <a:rPr lang="pl-PL" sz="1800" kern="1200">
                          <a:solidFill>
                            <a:schemeClr val="dk1"/>
                          </a:solidFill>
                          <a:effectLst/>
                          <a:highlight>
                            <a:srgbClr val="FFFF00"/>
                          </a:highlight>
                          <a:latin typeface="+mn-lt"/>
                          <a:ea typeface="+mn-ea"/>
                          <a:cs typeface="+mn-cs"/>
                        </a:rPr>
                        <a:t>żarem</a:t>
                      </a:r>
                    </a:p>
                    <a:p>
                      <a:r>
                        <a:rPr lang="pl-PL" sz="1800" kern="1200">
                          <a:solidFill>
                            <a:schemeClr val="dk1"/>
                          </a:solidFill>
                          <a:effectLst/>
                          <a:latin typeface="+mn-lt"/>
                          <a:ea typeface="+mn-ea"/>
                          <a:cs typeface="+mn-cs"/>
                        </a:rPr>
                        <a:t>lub </a:t>
                      </a:r>
                      <a:r>
                        <a:rPr lang="pl-PL" sz="1800" b="1" kern="1200">
                          <a:solidFill>
                            <a:schemeClr val="bg1"/>
                          </a:solidFill>
                          <a:effectLst/>
                          <a:highlight>
                            <a:srgbClr val="000000"/>
                          </a:highlight>
                          <a:latin typeface="+mn-lt"/>
                          <a:ea typeface="+mn-ea"/>
                          <a:cs typeface="+mn-cs"/>
                        </a:rPr>
                        <a:t>pustą pięścią tłuc </a:t>
                      </a:r>
                      <a:r>
                        <a:rPr lang="pl-PL" sz="1800" kern="1200">
                          <a:solidFill>
                            <a:schemeClr val="dk1"/>
                          </a:solidFill>
                          <a:effectLst/>
                          <a:latin typeface="+mn-lt"/>
                          <a:ea typeface="+mn-ea"/>
                          <a:cs typeface="+mn-cs"/>
                        </a:rPr>
                        <a:t>w zamkniętą bramę, </a:t>
                      </a:r>
                    </a:p>
                    <a:p>
                      <a:r>
                        <a:rPr lang="pl-PL" sz="1800" kern="1200">
                          <a:solidFill>
                            <a:schemeClr val="dk1"/>
                          </a:solidFill>
                          <a:effectLst/>
                          <a:latin typeface="+mn-lt"/>
                          <a:ea typeface="+mn-ea"/>
                          <a:cs typeface="+mn-cs"/>
                        </a:rPr>
                        <a:t>ta dłoń jest tak jak zawsze</a:t>
                      </a:r>
                    </a:p>
                    <a:p>
                      <a:r>
                        <a:rPr lang="pl-PL" sz="1800" kern="1200">
                          <a:solidFill>
                            <a:schemeClr val="dk1"/>
                          </a:solidFill>
                          <a:effectLst/>
                          <a:latin typeface="+mn-lt"/>
                          <a:ea typeface="+mn-ea"/>
                          <a:cs typeface="+mn-cs"/>
                        </a:rPr>
                        <a:t>tylko dłonią i więcej nic się w niej nie zawrze</a:t>
                      </a:r>
                    </a:p>
                    <a:p>
                      <a:r>
                        <a:rPr lang="pl-PL" sz="1800" kern="1200">
                          <a:solidFill>
                            <a:schemeClr val="dk1"/>
                          </a:solidFill>
                          <a:effectLst/>
                          <a:latin typeface="+mn-lt"/>
                          <a:ea typeface="+mn-ea"/>
                          <a:cs typeface="+mn-cs"/>
                        </a:rPr>
                        <a:t>poza nią samą.  </a:t>
                      </a:r>
                    </a:p>
                  </a:txBody>
                  <a:tcPr/>
                </a:tc>
                <a:tc>
                  <a:txBody>
                    <a:bodyPr/>
                    <a:lstStyle/>
                    <a:p>
                      <a:r>
                        <a:rPr lang="en-US" sz="1800" b="0" i="0" u="none" strike="noStrike" kern="1200">
                          <a:solidFill>
                            <a:schemeClr val="dk1"/>
                          </a:solidFill>
                          <a:effectLst/>
                          <a:latin typeface="+mn-lt"/>
                          <a:ea typeface="+mn-ea"/>
                          <a:cs typeface="+mn-cs"/>
                        </a:rPr>
                        <a:t>This hand may be a </a:t>
                      </a:r>
                      <a:r>
                        <a:rPr lang="en-US" sz="1800" kern="1200">
                          <a:solidFill>
                            <a:schemeClr val="dk1"/>
                          </a:solidFill>
                          <a:effectLst/>
                          <a:highlight>
                            <a:srgbClr val="FFFF00"/>
                          </a:highlight>
                          <a:latin typeface="+mn-lt"/>
                          <a:ea typeface="+mn-ea"/>
                          <a:cs typeface="+mn-cs"/>
                        </a:rPr>
                        <a:t>palm</a:t>
                      </a:r>
                      <a:r>
                        <a:rPr lang="en-US" sz="1800" b="0" i="0" u="none" strike="noStrike" kern="1200">
                          <a:solidFill>
                            <a:schemeClr val="dk1"/>
                          </a:solidFill>
                          <a:effectLst/>
                          <a:latin typeface="+mn-lt"/>
                          <a:ea typeface="+mn-ea"/>
                          <a:cs typeface="+mn-cs"/>
                        </a:rPr>
                        <a:t> and it may be a </a:t>
                      </a:r>
                      <a:r>
                        <a:rPr lang="en-US" sz="1800" b="1" kern="1200">
                          <a:solidFill>
                            <a:schemeClr val="bg1"/>
                          </a:solidFill>
                          <a:effectLst/>
                          <a:highlight>
                            <a:srgbClr val="000000"/>
                          </a:highlight>
                          <a:latin typeface="+mn-lt"/>
                          <a:ea typeface="+mn-ea"/>
                          <a:cs typeface="+mn-cs"/>
                        </a:rPr>
                        <a:t>fist</a:t>
                      </a:r>
                      <a:r>
                        <a:rPr lang="en-US" sz="1800" b="0" i="0" u="none" strike="noStrike" kern="1200">
                          <a:solidFill>
                            <a:schemeClr val="dk1"/>
                          </a:solidFill>
                          <a:effectLst/>
                          <a:latin typeface="+mn-lt"/>
                          <a:ea typeface="+mn-ea"/>
                          <a:cs typeface="+mn-cs"/>
                        </a:rPr>
                        <a:t>;</a:t>
                      </a:r>
                    </a:p>
                    <a:p>
                      <a:r>
                        <a:rPr lang="en-US" sz="1800" b="1" kern="1200">
                          <a:solidFill>
                            <a:schemeClr val="bg1"/>
                          </a:solidFill>
                          <a:effectLst/>
                          <a:highlight>
                            <a:srgbClr val="000000"/>
                          </a:highlight>
                          <a:latin typeface="+mn-lt"/>
                          <a:ea typeface="+mn-ea"/>
                          <a:cs typeface="+mn-cs"/>
                        </a:rPr>
                        <a:t>clenched</a:t>
                      </a:r>
                      <a:r>
                        <a:rPr lang="en-US" sz="1800" b="0" i="0" u="none" strike="noStrike" kern="1200">
                          <a:solidFill>
                            <a:schemeClr val="dk1"/>
                          </a:solidFill>
                          <a:effectLst/>
                          <a:latin typeface="+mn-lt"/>
                          <a:ea typeface="+mn-ea"/>
                          <a:cs typeface="+mn-cs"/>
                        </a:rPr>
                        <a:t>, </a:t>
                      </a:r>
                      <a:r>
                        <a:rPr lang="en-US" sz="1800" kern="1200">
                          <a:solidFill>
                            <a:schemeClr val="dk1"/>
                          </a:solidFill>
                          <a:effectLst/>
                          <a:highlight>
                            <a:srgbClr val="FFFF00"/>
                          </a:highlight>
                          <a:latin typeface="+mn-lt"/>
                          <a:ea typeface="+mn-ea"/>
                          <a:cs typeface="+mn-cs"/>
                        </a:rPr>
                        <a:t>open</a:t>
                      </a:r>
                      <a:r>
                        <a:rPr lang="en-US" sz="1800" b="0" i="0" u="none" strike="noStrike" kern="1200">
                          <a:solidFill>
                            <a:schemeClr val="dk1"/>
                          </a:solidFill>
                          <a:effectLst/>
                          <a:latin typeface="+mn-lt"/>
                          <a:ea typeface="+mn-ea"/>
                          <a:cs typeface="+mn-cs"/>
                        </a:rPr>
                        <a:t>,</a:t>
                      </a:r>
                    </a:p>
                    <a:p>
                      <a:r>
                        <a:rPr lang="en-US" sz="1800" kern="1200">
                          <a:solidFill>
                            <a:schemeClr val="dk1"/>
                          </a:solidFill>
                          <a:effectLst/>
                          <a:highlight>
                            <a:srgbClr val="FFFF00"/>
                          </a:highlight>
                          <a:latin typeface="+mn-lt"/>
                          <a:ea typeface="+mn-ea"/>
                          <a:cs typeface="+mn-cs"/>
                        </a:rPr>
                        <a:t>softly</a:t>
                      </a:r>
                      <a:r>
                        <a:rPr lang="en-US" sz="1800" b="0" i="0" u="none" strike="noStrike" kern="1200">
                          <a:solidFill>
                            <a:schemeClr val="dk1"/>
                          </a:solidFill>
                          <a:effectLst/>
                          <a:latin typeface="+mn-lt"/>
                          <a:ea typeface="+mn-ea"/>
                          <a:cs typeface="+mn-cs"/>
                        </a:rPr>
                        <a:t> waiting, </a:t>
                      </a:r>
                      <a:r>
                        <a:rPr lang="en-US" sz="1800" b="1" kern="1200">
                          <a:solidFill>
                            <a:schemeClr val="bg1"/>
                          </a:solidFill>
                          <a:effectLst/>
                          <a:highlight>
                            <a:srgbClr val="000000"/>
                          </a:highlight>
                          <a:latin typeface="+mn-lt"/>
                          <a:ea typeface="+mn-ea"/>
                          <a:cs typeface="+mn-cs"/>
                        </a:rPr>
                        <a:t>hard</a:t>
                      </a:r>
                      <a:r>
                        <a:rPr lang="en-US" sz="1800" b="0" i="0" u="none" strike="noStrike" kern="1200">
                          <a:solidFill>
                            <a:schemeClr val="dk1"/>
                          </a:solidFill>
                          <a:effectLst/>
                          <a:latin typeface="+mn-lt"/>
                          <a:ea typeface="+mn-ea"/>
                          <a:cs typeface="+mn-cs"/>
                        </a:rPr>
                        <a:t> in a lumpy way,</a:t>
                      </a:r>
                    </a:p>
                    <a:p>
                      <a:r>
                        <a:rPr lang="en-US" sz="1800" b="1" kern="1200">
                          <a:solidFill>
                            <a:schemeClr val="bg1"/>
                          </a:solidFill>
                          <a:effectLst/>
                          <a:highlight>
                            <a:srgbClr val="000000"/>
                          </a:highlight>
                          <a:latin typeface="+mn-lt"/>
                          <a:ea typeface="+mn-ea"/>
                          <a:cs typeface="+mn-cs"/>
                        </a:rPr>
                        <a:t>edgy</a:t>
                      </a:r>
                      <a:r>
                        <a:rPr lang="en-US" sz="1800" b="0" i="0" u="none" strike="noStrike" kern="1200">
                          <a:solidFill>
                            <a:schemeClr val="dk1"/>
                          </a:solidFill>
                          <a:effectLst/>
                          <a:latin typeface="+mn-lt"/>
                          <a:ea typeface="+mn-ea"/>
                          <a:cs typeface="+mn-cs"/>
                        </a:rPr>
                        <a:t> on the </a:t>
                      </a:r>
                      <a:r>
                        <a:rPr lang="en-US" sz="1800" b="1" kern="1200">
                          <a:solidFill>
                            <a:schemeClr val="bg1"/>
                          </a:solidFill>
                          <a:effectLst/>
                          <a:highlight>
                            <a:srgbClr val="000000"/>
                          </a:highlight>
                          <a:latin typeface="+mn-lt"/>
                          <a:ea typeface="+mn-ea"/>
                          <a:cs typeface="+mn-cs"/>
                        </a:rPr>
                        <a:t>stone</a:t>
                      </a:r>
                      <a:r>
                        <a:rPr lang="en-US" sz="1800" b="0" i="0" u="none" strike="noStrike" kern="1200">
                          <a:solidFill>
                            <a:schemeClr val="dk1"/>
                          </a:solidFill>
                          <a:effectLst/>
                          <a:latin typeface="+mn-lt"/>
                          <a:ea typeface="+mn-ea"/>
                          <a:cs typeface="+mn-cs"/>
                        </a:rPr>
                        <a:t>, </a:t>
                      </a:r>
                      <a:r>
                        <a:rPr lang="en-US" sz="1800" kern="1200">
                          <a:solidFill>
                            <a:schemeClr val="dk1"/>
                          </a:solidFill>
                          <a:effectLst/>
                          <a:highlight>
                            <a:srgbClr val="FFFF00"/>
                          </a:highlight>
                          <a:latin typeface="+mn-lt"/>
                          <a:ea typeface="+mn-ea"/>
                          <a:cs typeface="+mn-cs"/>
                        </a:rPr>
                        <a:t>round</a:t>
                      </a:r>
                      <a:r>
                        <a:rPr lang="en-US" sz="1800" b="0" i="0" u="none" strike="noStrike" kern="1200">
                          <a:solidFill>
                            <a:schemeClr val="dk1"/>
                          </a:solidFill>
                          <a:effectLst/>
                          <a:latin typeface="+mn-lt"/>
                          <a:ea typeface="+mn-ea"/>
                          <a:cs typeface="+mn-cs"/>
                        </a:rPr>
                        <a:t> on the </a:t>
                      </a:r>
                      <a:r>
                        <a:rPr lang="en-US" sz="1800" kern="1200">
                          <a:solidFill>
                            <a:schemeClr val="dk1"/>
                          </a:solidFill>
                          <a:effectLst/>
                          <a:highlight>
                            <a:srgbClr val="FFFF00"/>
                          </a:highlight>
                          <a:latin typeface="+mn-lt"/>
                          <a:ea typeface="+mn-ea"/>
                          <a:cs typeface="+mn-cs"/>
                        </a:rPr>
                        <a:t>warm</a:t>
                      </a:r>
                      <a:r>
                        <a:rPr lang="en-US" sz="1800" b="0" i="0" u="none" strike="noStrike" kern="1200">
                          <a:solidFill>
                            <a:schemeClr val="dk1"/>
                          </a:solidFill>
                          <a:effectLst/>
                          <a:latin typeface="+mn-lt"/>
                          <a:ea typeface="+mn-ea"/>
                          <a:cs typeface="+mn-cs"/>
                        </a:rPr>
                        <a:t> breast,</a:t>
                      </a:r>
                    </a:p>
                    <a:p>
                      <a:r>
                        <a:rPr lang="en-US" sz="1800" b="0" i="0" u="none" strike="noStrike" kern="1200">
                          <a:solidFill>
                            <a:schemeClr val="dk1"/>
                          </a:solidFill>
                          <a:effectLst/>
                          <a:latin typeface="+mn-lt"/>
                          <a:ea typeface="+mn-ea"/>
                          <a:cs typeface="+mn-cs"/>
                        </a:rPr>
                        <a:t>capable of </a:t>
                      </a:r>
                      <a:r>
                        <a:rPr lang="en-US" sz="1800" b="1" kern="1200">
                          <a:solidFill>
                            <a:schemeClr val="bg1"/>
                          </a:solidFill>
                          <a:effectLst/>
                          <a:highlight>
                            <a:srgbClr val="000000"/>
                          </a:highlight>
                          <a:latin typeface="+mn-lt"/>
                          <a:ea typeface="+mn-ea"/>
                          <a:cs typeface="+mn-cs"/>
                        </a:rPr>
                        <a:t>hitting the table </a:t>
                      </a:r>
                      <a:r>
                        <a:rPr lang="en-US" sz="1800" b="0" i="0" u="none" strike="noStrike" kern="1200">
                          <a:solidFill>
                            <a:schemeClr val="dk1"/>
                          </a:solidFill>
                          <a:effectLst/>
                          <a:latin typeface="+mn-lt"/>
                          <a:ea typeface="+mn-ea"/>
                          <a:cs typeface="+mn-cs"/>
                        </a:rPr>
                        <a:t>or sifting the </a:t>
                      </a:r>
                      <a:r>
                        <a:rPr lang="en-US" sz="1800" kern="1200">
                          <a:solidFill>
                            <a:schemeClr val="dk1"/>
                          </a:solidFill>
                          <a:effectLst/>
                          <a:highlight>
                            <a:srgbClr val="FFFF00"/>
                          </a:highlight>
                          <a:latin typeface="+mn-lt"/>
                          <a:ea typeface="+mn-ea"/>
                          <a:cs typeface="+mn-cs"/>
                        </a:rPr>
                        <a:t>fragrance</a:t>
                      </a:r>
                    </a:p>
                    <a:p>
                      <a:r>
                        <a:rPr lang="en-US" sz="1800" kern="1200">
                          <a:solidFill>
                            <a:schemeClr val="dk1"/>
                          </a:solidFill>
                          <a:effectLst/>
                          <a:highlight>
                            <a:srgbClr val="FFFF00"/>
                          </a:highlight>
                          <a:latin typeface="+mn-lt"/>
                          <a:ea typeface="+mn-ea"/>
                          <a:cs typeface="+mn-cs"/>
                        </a:rPr>
                        <a:t>of wheat grains</a:t>
                      </a:r>
                      <a:r>
                        <a:rPr lang="en-US" sz="1800" b="0" i="0" u="none" strike="noStrike" kern="1200">
                          <a:solidFill>
                            <a:schemeClr val="dk1"/>
                          </a:solidFill>
                          <a:effectLst/>
                          <a:latin typeface="+mn-lt"/>
                          <a:ea typeface="+mn-ea"/>
                          <a:cs typeface="+mn-cs"/>
                        </a:rPr>
                        <a:t>,</a:t>
                      </a:r>
                    </a:p>
                    <a:p>
                      <a:r>
                        <a:rPr lang="en-US" sz="1800" b="0" i="0" u="none" strike="noStrike" kern="1200">
                          <a:solidFill>
                            <a:schemeClr val="dk1"/>
                          </a:solidFill>
                          <a:effectLst/>
                          <a:latin typeface="+mn-lt"/>
                          <a:ea typeface="+mn-ea"/>
                          <a:cs typeface="+mn-cs"/>
                        </a:rPr>
                        <a:t>a hand that can grab a </a:t>
                      </a:r>
                      <a:r>
                        <a:rPr lang="en-US" sz="1800" kern="1200">
                          <a:solidFill>
                            <a:schemeClr val="dk1"/>
                          </a:solidFill>
                          <a:effectLst/>
                          <a:highlight>
                            <a:srgbClr val="FFFF00"/>
                          </a:highlight>
                          <a:latin typeface="+mn-lt"/>
                          <a:ea typeface="+mn-ea"/>
                          <a:cs typeface="+mn-cs"/>
                        </a:rPr>
                        <a:t>handful</a:t>
                      </a:r>
                    </a:p>
                    <a:p>
                      <a:r>
                        <a:rPr lang="en-US" sz="1800" b="0" i="0" u="none" strike="noStrike" kern="1200">
                          <a:solidFill>
                            <a:schemeClr val="dk1"/>
                          </a:solidFill>
                          <a:effectLst/>
                          <a:latin typeface="+mn-lt"/>
                          <a:ea typeface="+mn-ea"/>
                          <a:cs typeface="+mn-cs"/>
                        </a:rPr>
                        <a:t>of lumps of the </a:t>
                      </a:r>
                      <a:r>
                        <a:rPr lang="en-US" sz="1800" kern="1200">
                          <a:solidFill>
                            <a:schemeClr val="dk1"/>
                          </a:solidFill>
                          <a:effectLst/>
                          <a:highlight>
                            <a:srgbClr val="FFFF00"/>
                          </a:highlight>
                          <a:latin typeface="+mn-lt"/>
                          <a:ea typeface="+mn-ea"/>
                          <a:cs typeface="+mn-cs"/>
                        </a:rPr>
                        <a:t>sun</a:t>
                      </a:r>
                      <a:r>
                        <a:rPr lang="en-US" sz="1800" b="0" i="0" u="none" strike="noStrike" kern="1200">
                          <a:solidFill>
                            <a:schemeClr val="dk1"/>
                          </a:solidFill>
                          <a:effectLst/>
                          <a:latin typeface="+mn-lt"/>
                          <a:ea typeface="+mn-ea"/>
                          <a:cs typeface="+mn-cs"/>
                        </a:rPr>
                        <a:t> that </a:t>
                      </a:r>
                      <a:r>
                        <a:rPr lang="en-US" sz="1800" kern="1200">
                          <a:solidFill>
                            <a:schemeClr val="dk1"/>
                          </a:solidFill>
                          <a:effectLst/>
                          <a:highlight>
                            <a:srgbClr val="FFFF00"/>
                          </a:highlight>
                          <a:latin typeface="+mn-lt"/>
                          <a:ea typeface="+mn-ea"/>
                          <a:cs typeface="+mn-cs"/>
                        </a:rPr>
                        <a:t>glow</a:t>
                      </a:r>
                      <a:r>
                        <a:rPr lang="en-US" sz="1800" b="0" i="0" u="none" strike="noStrike" kern="1200">
                          <a:solidFill>
                            <a:schemeClr val="dk1"/>
                          </a:solidFill>
                          <a:effectLst/>
                          <a:latin typeface="+mn-lt"/>
                          <a:ea typeface="+mn-ea"/>
                          <a:cs typeface="+mn-cs"/>
                        </a:rPr>
                        <a:t> with frozen </a:t>
                      </a:r>
                      <a:r>
                        <a:rPr lang="en-US" sz="1800" kern="1200">
                          <a:solidFill>
                            <a:schemeClr val="dk1"/>
                          </a:solidFill>
                          <a:effectLst/>
                          <a:highlight>
                            <a:srgbClr val="FFFF00"/>
                          </a:highlight>
                          <a:latin typeface="+mn-lt"/>
                          <a:ea typeface="+mn-ea"/>
                          <a:cs typeface="+mn-cs"/>
                        </a:rPr>
                        <a:t>heat</a:t>
                      </a:r>
                      <a:r>
                        <a:rPr lang="en-US" sz="1800" b="0" i="0" u="none" strike="noStrike" kern="1200">
                          <a:solidFill>
                            <a:schemeClr val="dk1"/>
                          </a:solidFill>
                          <a:effectLst/>
                          <a:latin typeface="+mn-lt"/>
                          <a:ea typeface="+mn-ea"/>
                          <a:cs typeface="+mn-cs"/>
                        </a:rPr>
                        <a:t> in the river</a:t>
                      </a:r>
                    </a:p>
                    <a:p>
                      <a:r>
                        <a:rPr lang="en-US" sz="1800" b="0" i="0" u="none" strike="noStrike" kern="1200">
                          <a:solidFill>
                            <a:schemeClr val="dk1"/>
                          </a:solidFill>
                          <a:effectLst/>
                          <a:latin typeface="+mn-lt"/>
                          <a:ea typeface="+mn-ea"/>
                          <a:cs typeface="+mn-cs"/>
                        </a:rPr>
                        <a:t>or </a:t>
                      </a:r>
                      <a:r>
                        <a:rPr lang="en-US" sz="1800" b="1" kern="1200">
                          <a:solidFill>
                            <a:schemeClr val="bg1"/>
                          </a:solidFill>
                          <a:effectLst/>
                          <a:highlight>
                            <a:srgbClr val="000000"/>
                          </a:highlight>
                          <a:latin typeface="+mn-lt"/>
                          <a:ea typeface="+mn-ea"/>
                          <a:cs typeface="+mn-cs"/>
                        </a:rPr>
                        <a:t>pound on </a:t>
                      </a:r>
                      <a:r>
                        <a:rPr lang="en-US" sz="1800" b="0" i="0" u="none" strike="noStrike" kern="1200">
                          <a:solidFill>
                            <a:schemeClr val="dk1"/>
                          </a:solidFill>
                          <a:effectLst/>
                          <a:latin typeface="+mn-lt"/>
                          <a:ea typeface="+mn-ea"/>
                          <a:cs typeface="+mn-cs"/>
                        </a:rPr>
                        <a:t>a closed gate </a:t>
                      </a:r>
                      <a:r>
                        <a:rPr lang="en-US" sz="1800" b="1" kern="1200">
                          <a:solidFill>
                            <a:schemeClr val="bg1"/>
                          </a:solidFill>
                          <a:effectLst/>
                          <a:highlight>
                            <a:srgbClr val="000000"/>
                          </a:highlight>
                          <a:latin typeface="+mn-lt"/>
                          <a:ea typeface="+mn-ea"/>
                          <a:cs typeface="+mn-cs"/>
                        </a:rPr>
                        <a:t>with an empty fist,</a:t>
                      </a:r>
                    </a:p>
                    <a:p>
                      <a:r>
                        <a:rPr lang="en-US" sz="1800" b="0" i="0" u="none" strike="noStrike" kern="1200">
                          <a:solidFill>
                            <a:schemeClr val="dk1"/>
                          </a:solidFill>
                          <a:effectLst/>
                          <a:latin typeface="+mn-lt"/>
                          <a:ea typeface="+mn-ea"/>
                          <a:cs typeface="+mn-cs"/>
                        </a:rPr>
                        <a:t>this hand is as always</a:t>
                      </a:r>
                    </a:p>
                    <a:p>
                      <a:r>
                        <a:rPr lang="en-US" sz="1800" b="0" i="0" u="none" strike="noStrike" kern="1200">
                          <a:solidFill>
                            <a:schemeClr val="dk1"/>
                          </a:solidFill>
                          <a:effectLst/>
                          <a:latin typeface="+mn-lt"/>
                          <a:ea typeface="+mn-ea"/>
                          <a:cs typeface="+mn-cs"/>
                        </a:rPr>
                        <a:t>only a hand and nothing else will be contained in it</a:t>
                      </a:r>
                    </a:p>
                    <a:p>
                      <a:r>
                        <a:rPr lang="en-US" sz="1800" b="0" i="0" u="none" strike="noStrike" kern="1200">
                          <a:solidFill>
                            <a:schemeClr val="dk1"/>
                          </a:solidFill>
                          <a:effectLst/>
                          <a:latin typeface="+mn-lt"/>
                          <a:ea typeface="+mn-ea"/>
                          <a:cs typeface="+mn-cs"/>
                        </a:rPr>
                        <a:t>apart from itself.</a:t>
                      </a:r>
                    </a:p>
                  </a:txBody>
                  <a:tcPr/>
                </a:tc>
                <a:extLst>
                  <a:ext uri="{0D108BD9-81ED-4DB2-BD59-A6C34878D82A}">
                    <a16:rowId xmlns:a16="http://schemas.microsoft.com/office/drawing/2014/main" val="3283842354"/>
                  </a:ext>
                </a:extLst>
              </a:tr>
            </a:tbl>
          </a:graphicData>
        </a:graphic>
      </p:graphicFrame>
      <p:sp>
        <p:nvSpPr>
          <p:cNvPr id="4" name="Symbol zastępczy stopki 3">
            <a:extLst>
              <a:ext uri="{FF2B5EF4-FFF2-40B4-BE49-F238E27FC236}">
                <a16:creationId xmlns:a16="http://schemas.microsoft.com/office/drawing/2014/main" id="{979C1004-7795-96BB-9640-CDA071692564}"/>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C7A15F0D-FDEA-B71A-A8D4-37EA6607A007}"/>
              </a:ext>
            </a:extLst>
          </p:cNvPr>
          <p:cNvSpPr>
            <a:spLocks noGrp="1"/>
          </p:cNvSpPr>
          <p:nvPr>
            <p:ph type="sldNum" sz="quarter" idx="11"/>
          </p:nvPr>
        </p:nvSpPr>
        <p:spPr/>
        <p:txBody>
          <a:bodyPr/>
          <a:lstStyle/>
          <a:p>
            <a:pPr rtl="0"/>
            <a:fld id="{294A09A9-5501-47C1-A89A-A340965A2BE2}" type="slidenum">
              <a:rPr lang="pl-PL" noProof="0" smtClean="0"/>
              <a:pPr rtl="0"/>
              <a:t>16</a:t>
            </a:fld>
            <a:endParaRPr lang="pl-PL" noProof="0"/>
          </a:p>
        </p:txBody>
      </p:sp>
    </p:spTree>
    <p:extLst>
      <p:ext uri="{BB962C8B-B14F-4D97-AF65-F5344CB8AC3E}">
        <p14:creationId xmlns:p14="http://schemas.microsoft.com/office/powerpoint/2010/main" val="203941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3F8E6E-360B-7E1E-4998-AE6F9D7C88ED}"/>
              </a:ext>
            </a:extLst>
          </p:cNvPr>
          <p:cNvSpPr>
            <a:spLocks noGrp="1"/>
          </p:cNvSpPr>
          <p:nvPr>
            <p:ph type="title"/>
          </p:nvPr>
        </p:nvSpPr>
        <p:spPr/>
        <p:txBody>
          <a:bodyPr/>
          <a:lstStyle/>
          <a:p>
            <a:r>
              <a:rPr lang="pl-PL"/>
              <a:t>Láska (erotická)</a:t>
            </a:r>
          </a:p>
        </p:txBody>
      </p:sp>
      <p:sp>
        <p:nvSpPr>
          <p:cNvPr id="3" name="Symbol zastępczy tekstu 2">
            <a:extLst>
              <a:ext uri="{FF2B5EF4-FFF2-40B4-BE49-F238E27FC236}">
                <a16:creationId xmlns:a16="http://schemas.microsoft.com/office/drawing/2014/main" id="{1E84AD63-7D70-4A6C-78D6-AB32172B3FC8}"/>
              </a:ext>
            </a:extLst>
          </p:cNvPr>
          <p:cNvSpPr>
            <a:spLocks noGrp="1"/>
          </p:cNvSpPr>
          <p:nvPr>
            <p:ph type="body" idx="1"/>
          </p:nvPr>
        </p:nvSpPr>
        <p:spPr>
          <a:xfrm>
            <a:off x="1124712" y="1820255"/>
            <a:ext cx="3200400" cy="769106"/>
          </a:xfrm>
        </p:spPr>
        <p:txBody>
          <a:bodyPr>
            <a:normAutofit/>
          </a:bodyPr>
          <a:lstStyle/>
          <a:p>
            <a:r>
              <a:rPr lang="pl-PL"/>
              <a:t>Argumenty pro biologické teorie </a:t>
            </a:r>
          </a:p>
        </p:txBody>
      </p:sp>
      <p:sp>
        <p:nvSpPr>
          <p:cNvPr id="4" name="Symbol zastępczy zawartości 3">
            <a:extLst>
              <a:ext uri="{FF2B5EF4-FFF2-40B4-BE49-F238E27FC236}">
                <a16:creationId xmlns:a16="http://schemas.microsoft.com/office/drawing/2014/main" id="{FF34DDE0-3B2B-3653-2CCD-1CCDB0E763AC}"/>
              </a:ext>
            </a:extLst>
          </p:cNvPr>
          <p:cNvSpPr>
            <a:spLocks noGrp="1"/>
          </p:cNvSpPr>
          <p:nvPr>
            <p:ph sz="half" idx="2"/>
          </p:nvPr>
        </p:nvSpPr>
        <p:spPr/>
        <p:txBody>
          <a:bodyPr vert="horz" lIns="91440" tIns="45720" rIns="91440" bIns="45720" rtlCol="0" anchor="t">
            <a:normAutofit/>
          </a:bodyPr>
          <a:lstStyle/>
          <a:p>
            <a:pPr marL="0" indent="0">
              <a:buNone/>
            </a:pPr>
            <a:r>
              <a:rPr lang="pl-PL"/>
              <a:t>Předkonceptuální mentální schémata </a:t>
            </a:r>
            <a:br>
              <a:rPr lang="pl-PL"/>
            </a:br>
            <a:r>
              <a:rPr lang="pl-PL"/>
              <a:t>a konceptuální metafory aktualizované ve výpovědích vyjadřujících erotickou lásku a popisující tento pocit.</a:t>
            </a:r>
          </a:p>
          <a:p>
            <a:pPr marL="0" indent="0">
              <a:buNone/>
            </a:pPr>
            <a:r>
              <a:rPr lang="pl-PL"/>
              <a:t>„Ztělesněná mysl</a:t>
            </a:r>
            <a:r>
              <a:rPr lang="pl-PL" sz="1400">
                <a:latin typeface="Calibri" panose="020F0502020204030204" pitchFamily="34" charset="0"/>
                <a:cs typeface="Calibri" panose="020F0502020204030204" pitchFamily="34" charset="0"/>
              </a:rPr>
              <a:t>“</a:t>
            </a:r>
            <a:r>
              <a:rPr lang="pl-PL"/>
              <a:t> ve světle slovní zásoby a frazeologie týkající se erotické lásky.</a:t>
            </a:r>
          </a:p>
        </p:txBody>
      </p:sp>
      <p:sp>
        <p:nvSpPr>
          <p:cNvPr id="5" name="Symbol zastępczy tekstu 4">
            <a:extLst>
              <a:ext uri="{FF2B5EF4-FFF2-40B4-BE49-F238E27FC236}">
                <a16:creationId xmlns:a16="http://schemas.microsoft.com/office/drawing/2014/main" id="{311F7F8F-E19B-9DE1-3FBD-C3B721BCE1FD}"/>
              </a:ext>
            </a:extLst>
          </p:cNvPr>
          <p:cNvSpPr>
            <a:spLocks noGrp="1"/>
          </p:cNvSpPr>
          <p:nvPr>
            <p:ph type="body" sz="quarter" idx="3"/>
          </p:nvPr>
        </p:nvSpPr>
        <p:spPr>
          <a:xfrm>
            <a:off x="4498848" y="1897167"/>
            <a:ext cx="3200400" cy="692194"/>
          </a:xfrm>
        </p:spPr>
        <p:txBody>
          <a:bodyPr>
            <a:normAutofit/>
          </a:bodyPr>
          <a:lstStyle/>
          <a:p>
            <a:r>
              <a:rPr lang="pl-PL"/>
              <a:t>Argumenty pro teorie sociální konstrukce</a:t>
            </a:r>
          </a:p>
        </p:txBody>
      </p:sp>
      <p:sp>
        <p:nvSpPr>
          <p:cNvPr id="6" name="Symbol zastępczy zawartości 5">
            <a:extLst>
              <a:ext uri="{FF2B5EF4-FFF2-40B4-BE49-F238E27FC236}">
                <a16:creationId xmlns:a16="http://schemas.microsoft.com/office/drawing/2014/main" id="{48086450-F869-D301-78FD-E8BB96A59878}"/>
              </a:ext>
            </a:extLst>
          </p:cNvPr>
          <p:cNvSpPr>
            <a:spLocks noGrp="1"/>
          </p:cNvSpPr>
          <p:nvPr>
            <p:ph sz="quarter" idx="4"/>
          </p:nvPr>
        </p:nvSpPr>
        <p:spPr/>
        <p:txBody>
          <a:bodyPr/>
          <a:lstStyle/>
          <a:p>
            <a:pPr marL="0" indent="0">
              <a:buNone/>
            </a:pPr>
            <a:r>
              <a:rPr lang="pl-PL"/>
              <a:t>Je láska vynálezem západní kultury?</a:t>
            </a:r>
          </a:p>
          <a:p>
            <a:pPr marL="0" indent="0">
              <a:buNone/>
            </a:pPr>
            <a:r>
              <a:rPr lang="pl-PL"/>
              <a:t>Je láska vynálezem renesanční epochy?</a:t>
            </a:r>
          </a:p>
          <a:p>
            <a:pPr marL="0" indent="0">
              <a:buNone/>
            </a:pPr>
            <a:r>
              <a:rPr lang="pl-PL"/>
              <a:t>Scénáře smyslné lásky zaznamenané </a:t>
            </a:r>
            <a:br>
              <a:rPr lang="pl-PL"/>
            </a:br>
            <a:r>
              <a:rPr lang="pl-PL"/>
              <a:t>v jazyce polském a anglickém. </a:t>
            </a:r>
          </a:p>
        </p:txBody>
      </p:sp>
      <p:sp>
        <p:nvSpPr>
          <p:cNvPr id="7" name="Symbol zastępczy stopki 6">
            <a:extLst>
              <a:ext uri="{FF2B5EF4-FFF2-40B4-BE49-F238E27FC236}">
                <a16:creationId xmlns:a16="http://schemas.microsoft.com/office/drawing/2014/main" id="{4B999474-B979-4794-8A93-7D1173FB3145}"/>
              </a:ext>
            </a:extLst>
          </p:cNvPr>
          <p:cNvSpPr>
            <a:spLocks noGrp="1"/>
          </p:cNvSpPr>
          <p:nvPr>
            <p:ph type="ftr" sz="quarter" idx="11"/>
          </p:nvPr>
        </p:nvSpPr>
        <p:spPr/>
        <p:txBody>
          <a:bodyPr/>
          <a:lstStyle/>
          <a:p>
            <a:r>
              <a:rPr lang="pl-PL" sz="1200" i="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Język emocji: uniwersalizm, relatywizm, subiektywizm</a:t>
            </a:r>
            <a:endParaRPr lang="pl-PL" sz="1200"/>
          </a:p>
        </p:txBody>
      </p:sp>
      <p:sp>
        <p:nvSpPr>
          <p:cNvPr id="8" name="Symbol zastępczy numeru slajdu 7">
            <a:extLst>
              <a:ext uri="{FF2B5EF4-FFF2-40B4-BE49-F238E27FC236}">
                <a16:creationId xmlns:a16="http://schemas.microsoft.com/office/drawing/2014/main" id="{F32A9205-D0A7-FD36-AABE-A6516375BE80}"/>
              </a:ext>
            </a:extLst>
          </p:cNvPr>
          <p:cNvSpPr>
            <a:spLocks noGrp="1"/>
          </p:cNvSpPr>
          <p:nvPr>
            <p:ph type="sldNum" sz="quarter" idx="12"/>
          </p:nvPr>
        </p:nvSpPr>
        <p:spPr/>
        <p:txBody>
          <a:bodyPr/>
          <a:lstStyle/>
          <a:p>
            <a:pPr rtl="0"/>
            <a:fld id="{294A09A9-5501-47C1-A89A-A340965A2BE2}" type="slidenum">
              <a:rPr lang="pl-PL" noProof="0" smtClean="0"/>
              <a:t>17</a:t>
            </a:fld>
            <a:endParaRPr lang="pl-PL" noProof="0"/>
          </a:p>
        </p:txBody>
      </p:sp>
      <p:sp>
        <p:nvSpPr>
          <p:cNvPr id="9" name="Symbol zastępczy tekstu 8">
            <a:extLst>
              <a:ext uri="{FF2B5EF4-FFF2-40B4-BE49-F238E27FC236}">
                <a16:creationId xmlns:a16="http://schemas.microsoft.com/office/drawing/2014/main" id="{6812030E-5E89-0F7D-78DE-D24F1DB1D347}"/>
              </a:ext>
            </a:extLst>
          </p:cNvPr>
          <p:cNvSpPr>
            <a:spLocks noGrp="1"/>
          </p:cNvSpPr>
          <p:nvPr>
            <p:ph type="body" sz="quarter" idx="13"/>
          </p:nvPr>
        </p:nvSpPr>
        <p:spPr>
          <a:xfrm>
            <a:off x="7909560" y="1820255"/>
            <a:ext cx="3200400" cy="769106"/>
          </a:xfrm>
        </p:spPr>
        <p:txBody>
          <a:bodyPr>
            <a:normAutofit/>
          </a:bodyPr>
          <a:lstStyle/>
          <a:p>
            <a:r>
              <a:rPr lang="pl-PL"/>
              <a:t>Subjektivizace emočního prožitku</a:t>
            </a:r>
          </a:p>
        </p:txBody>
      </p:sp>
      <p:sp>
        <p:nvSpPr>
          <p:cNvPr id="10" name="Symbol zastępczy zawartości 9">
            <a:extLst>
              <a:ext uri="{FF2B5EF4-FFF2-40B4-BE49-F238E27FC236}">
                <a16:creationId xmlns:a16="http://schemas.microsoft.com/office/drawing/2014/main" id="{97107C01-92B4-03A0-80C3-B2F4F7EF1411}"/>
              </a:ext>
            </a:extLst>
          </p:cNvPr>
          <p:cNvSpPr>
            <a:spLocks noGrp="1"/>
          </p:cNvSpPr>
          <p:nvPr>
            <p:ph sz="quarter" idx="14"/>
          </p:nvPr>
        </p:nvSpPr>
        <p:spPr/>
        <p:txBody>
          <a:bodyPr/>
          <a:lstStyle/>
          <a:p>
            <a:pPr marL="0" indent="0">
              <a:buNone/>
            </a:pPr>
            <a:r>
              <a:rPr lang="pl-PL" dirty="0" err="1"/>
              <a:t>Kreativní</a:t>
            </a:r>
            <a:r>
              <a:rPr lang="pl-PL" dirty="0"/>
              <a:t> obrazy </a:t>
            </a:r>
            <a:r>
              <a:rPr lang="pl-PL" dirty="0" err="1"/>
              <a:t>lásky</a:t>
            </a:r>
            <a:r>
              <a:rPr lang="pl-PL" dirty="0"/>
              <a:t>.</a:t>
            </a:r>
          </a:p>
        </p:txBody>
      </p:sp>
    </p:spTree>
    <p:extLst>
      <p:ext uri="{BB962C8B-B14F-4D97-AF65-F5344CB8AC3E}">
        <p14:creationId xmlns:p14="http://schemas.microsoft.com/office/powerpoint/2010/main" val="5388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7416A-E464-A0C0-4CD0-C78B151D83DD}"/>
              </a:ext>
            </a:extLst>
          </p:cNvPr>
          <p:cNvSpPr>
            <a:spLocks noGrp="1"/>
          </p:cNvSpPr>
          <p:nvPr>
            <p:ph type="title"/>
          </p:nvPr>
        </p:nvSpPr>
        <p:spPr/>
        <p:txBody>
          <a:bodyPr>
            <a:normAutofit/>
          </a:bodyPr>
          <a:lstStyle/>
          <a:p>
            <a:r>
              <a:rPr lang="pl-PL" sz="3600" dirty="0" err="1"/>
              <a:t>Passionate</a:t>
            </a:r>
            <a:r>
              <a:rPr lang="pl-PL" sz="3600" dirty="0"/>
              <a:t> love: </a:t>
            </a:r>
            <a:r>
              <a:rPr lang="pl-PL" sz="3600" dirty="0" err="1"/>
              <a:t>experiencing</a:t>
            </a:r>
            <a:r>
              <a:rPr lang="pl-PL" sz="3600" dirty="0"/>
              <a:t> a </a:t>
            </a:r>
            <a:r>
              <a:rPr lang="pl-PL" sz="3600" dirty="0" err="1"/>
              <a:t>biological</a:t>
            </a:r>
            <a:r>
              <a:rPr lang="pl-PL" sz="3600" dirty="0"/>
              <a:t> </a:t>
            </a:r>
            <a:r>
              <a:rPr lang="pl-PL" sz="3600" dirty="0" err="1"/>
              <a:t>imperative</a:t>
            </a:r>
            <a:r>
              <a:rPr lang="pl-PL" sz="3600" dirty="0"/>
              <a:t> </a:t>
            </a:r>
            <a:br>
              <a:rPr lang="pl-PL" sz="3600" dirty="0"/>
            </a:br>
            <a:r>
              <a:rPr lang="pl-PL" sz="3600" dirty="0" err="1"/>
              <a:t>or</a:t>
            </a:r>
            <a:r>
              <a:rPr lang="pl-PL" sz="3600" dirty="0"/>
              <a:t> </a:t>
            </a:r>
            <a:r>
              <a:rPr lang="pl-PL" sz="3600" dirty="0" err="1"/>
              <a:t>enacting</a:t>
            </a:r>
            <a:r>
              <a:rPr lang="pl-PL" sz="3600" dirty="0"/>
              <a:t> a </a:t>
            </a:r>
            <a:r>
              <a:rPr lang="pl-PL" sz="3600" dirty="0" err="1"/>
              <a:t>cultural</a:t>
            </a:r>
            <a:r>
              <a:rPr lang="pl-PL" sz="3600" dirty="0"/>
              <a:t> </a:t>
            </a:r>
            <a:r>
              <a:rPr lang="pl-PL" sz="3600" dirty="0" err="1"/>
              <a:t>scenario</a:t>
            </a:r>
            <a:endParaRPr lang="pl-PL" sz="3600" dirty="0"/>
          </a:p>
        </p:txBody>
      </p:sp>
      <p:sp>
        <p:nvSpPr>
          <p:cNvPr id="3" name="Symbol zastępczy zawartości 2">
            <a:extLst>
              <a:ext uri="{FF2B5EF4-FFF2-40B4-BE49-F238E27FC236}">
                <a16:creationId xmlns:a16="http://schemas.microsoft.com/office/drawing/2014/main" id="{F5745443-8C9E-3466-501F-4426041EB737}"/>
              </a:ext>
            </a:extLst>
          </p:cNvPr>
          <p:cNvSpPr>
            <a:spLocks noGrp="1"/>
          </p:cNvSpPr>
          <p:nvPr>
            <p:ph idx="1"/>
          </p:nvPr>
        </p:nvSpPr>
        <p:spPr>
          <a:xfrm>
            <a:off x="436098" y="1706878"/>
            <a:ext cx="11146302" cy="4649471"/>
          </a:xfrm>
        </p:spPr>
        <p:txBody>
          <a:bodyPr>
            <a:normAutofit fontScale="92500" lnSpcReduction="20000"/>
          </a:bodyPr>
          <a:lstStyle/>
          <a:p>
            <a:pPr marL="0" indent="0">
              <a:buNone/>
            </a:pPr>
            <a:r>
              <a:rPr lang="pl-PL" dirty="0"/>
              <a:t>Denis de Rougemont, </a:t>
            </a:r>
            <a:r>
              <a:rPr lang="pl-PL" dirty="0" err="1"/>
              <a:t>contrasting</a:t>
            </a:r>
            <a:r>
              <a:rPr lang="pl-PL" dirty="0"/>
              <a:t> </a:t>
            </a:r>
            <a:r>
              <a:rPr lang="pl-PL" dirty="0" err="1"/>
              <a:t>European</a:t>
            </a:r>
            <a:r>
              <a:rPr lang="pl-PL" dirty="0"/>
              <a:t> </a:t>
            </a:r>
            <a:r>
              <a:rPr lang="pl-PL" dirty="0" err="1"/>
              <a:t>culture</a:t>
            </a:r>
            <a:r>
              <a:rPr lang="pl-PL" dirty="0"/>
              <a:t> with </a:t>
            </a:r>
            <a:r>
              <a:rPr lang="pl-PL" dirty="0" err="1"/>
              <a:t>Chinese</a:t>
            </a:r>
            <a:r>
              <a:rPr lang="pl-PL" dirty="0"/>
              <a:t> </a:t>
            </a:r>
            <a:r>
              <a:rPr lang="pl-PL" dirty="0" err="1"/>
              <a:t>culture</a:t>
            </a:r>
            <a:r>
              <a:rPr lang="pl-PL" dirty="0"/>
              <a:t>, </a:t>
            </a:r>
            <a:r>
              <a:rPr lang="pl-PL" dirty="0" err="1"/>
              <a:t>claimed</a:t>
            </a:r>
            <a:r>
              <a:rPr lang="pl-PL" dirty="0"/>
              <a:t> </a:t>
            </a:r>
            <a:r>
              <a:rPr lang="pl-PL" dirty="0" err="1"/>
              <a:t>that</a:t>
            </a:r>
            <a:r>
              <a:rPr lang="pl-PL" dirty="0"/>
              <a:t>: "The </a:t>
            </a:r>
            <a:r>
              <a:rPr lang="pl-PL" dirty="0" err="1"/>
              <a:t>European</a:t>
            </a:r>
            <a:r>
              <a:rPr lang="pl-PL" dirty="0"/>
              <a:t> </a:t>
            </a:r>
            <a:r>
              <a:rPr lang="pl-PL" dirty="0" err="1"/>
              <a:t>attitude</a:t>
            </a:r>
            <a:r>
              <a:rPr lang="pl-PL" dirty="0"/>
              <a:t> </a:t>
            </a:r>
            <a:r>
              <a:rPr lang="pl-PL" dirty="0" err="1"/>
              <a:t>consists</a:t>
            </a:r>
            <a:r>
              <a:rPr lang="pl-PL" dirty="0"/>
              <a:t> in </a:t>
            </a:r>
            <a:r>
              <a:rPr lang="pl-PL" dirty="0" err="1"/>
              <a:t>asking</a:t>
            </a:r>
            <a:r>
              <a:rPr lang="pl-PL" dirty="0"/>
              <a:t> </a:t>
            </a:r>
            <a:r>
              <a:rPr lang="pl-PL" dirty="0" err="1"/>
              <a:t>throughout</a:t>
            </a:r>
            <a:r>
              <a:rPr lang="pl-PL" dirty="0"/>
              <a:t> life: </a:t>
            </a:r>
            <a:r>
              <a:rPr lang="pl-PL" dirty="0" err="1"/>
              <a:t>Is</a:t>
            </a:r>
            <a:r>
              <a:rPr lang="pl-PL" dirty="0"/>
              <a:t> </a:t>
            </a:r>
            <a:r>
              <a:rPr lang="pl-PL" dirty="0" err="1"/>
              <a:t>it</a:t>
            </a:r>
            <a:r>
              <a:rPr lang="pl-PL" dirty="0"/>
              <a:t> love </a:t>
            </a:r>
            <a:r>
              <a:rPr lang="pl-PL" dirty="0" err="1"/>
              <a:t>or</a:t>
            </a:r>
            <a:r>
              <a:rPr lang="pl-PL" dirty="0"/>
              <a:t> not? Do I </a:t>
            </a:r>
            <a:r>
              <a:rPr lang="pl-PL" dirty="0" err="1"/>
              <a:t>really</a:t>
            </a:r>
            <a:r>
              <a:rPr lang="pl-PL" dirty="0"/>
              <a:t> love </a:t>
            </a:r>
            <a:r>
              <a:rPr lang="pl-PL" dirty="0" err="1"/>
              <a:t>this</a:t>
            </a:r>
            <a:r>
              <a:rPr lang="pl-PL" dirty="0"/>
              <a:t> </a:t>
            </a:r>
            <a:r>
              <a:rPr lang="pl-PL" dirty="0" err="1"/>
              <a:t>woman</a:t>
            </a:r>
            <a:r>
              <a:rPr lang="pl-PL" dirty="0"/>
              <a:t> </a:t>
            </a:r>
            <a:r>
              <a:rPr lang="pl-PL" dirty="0" err="1"/>
              <a:t>or</a:t>
            </a:r>
            <a:r>
              <a:rPr lang="pl-PL" dirty="0"/>
              <a:t> do I </a:t>
            </a:r>
            <a:r>
              <a:rPr lang="pl-PL" dirty="0" err="1"/>
              <a:t>have</a:t>
            </a:r>
            <a:r>
              <a:rPr lang="pl-PL" dirty="0"/>
              <a:t> </a:t>
            </a:r>
            <a:r>
              <a:rPr lang="pl-PL" dirty="0" err="1"/>
              <a:t>enough</a:t>
            </a:r>
            <a:r>
              <a:rPr lang="pl-PL" dirty="0"/>
              <a:t> </a:t>
            </a:r>
            <a:r>
              <a:rPr lang="pl-PL" dirty="0" err="1"/>
              <a:t>affection</a:t>
            </a:r>
            <a:r>
              <a:rPr lang="pl-PL" dirty="0"/>
              <a:t> for </a:t>
            </a:r>
            <a:r>
              <a:rPr lang="pl-PL" dirty="0" err="1"/>
              <a:t>her</a:t>
            </a:r>
            <a:r>
              <a:rPr lang="pl-PL" dirty="0"/>
              <a:t>? Do I love </a:t>
            </a:r>
            <a:r>
              <a:rPr lang="pl-PL" dirty="0" err="1"/>
              <a:t>God</a:t>
            </a:r>
            <a:r>
              <a:rPr lang="pl-PL" dirty="0"/>
              <a:t> </a:t>
            </a:r>
            <a:r>
              <a:rPr lang="pl-PL" dirty="0" err="1"/>
              <a:t>or</a:t>
            </a:r>
            <a:r>
              <a:rPr lang="pl-PL" dirty="0"/>
              <a:t> do I </a:t>
            </a:r>
            <a:r>
              <a:rPr lang="pl-PL" dirty="0" err="1"/>
              <a:t>just</a:t>
            </a:r>
            <a:r>
              <a:rPr lang="pl-PL" dirty="0"/>
              <a:t> want to love </a:t>
            </a:r>
            <a:r>
              <a:rPr lang="pl-PL" dirty="0" err="1"/>
              <a:t>Him</a:t>
            </a:r>
            <a:r>
              <a:rPr lang="pl-PL" dirty="0"/>
              <a:t>? Do I love the </a:t>
            </a:r>
            <a:r>
              <a:rPr lang="pl-PL" dirty="0" err="1"/>
              <a:t>human</a:t>
            </a:r>
            <a:r>
              <a:rPr lang="pl-PL" dirty="0"/>
              <a:t> </a:t>
            </a:r>
            <a:r>
              <a:rPr lang="pl-PL" dirty="0" err="1"/>
              <a:t>being</a:t>
            </a:r>
            <a:r>
              <a:rPr lang="pl-PL" dirty="0"/>
              <a:t>, </a:t>
            </a:r>
            <a:r>
              <a:rPr lang="pl-PL" dirty="0" err="1"/>
              <a:t>or</a:t>
            </a:r>
            <a:r>
              <a:rPr lang="pl-PL" dirty="0"/>
              <a:t> love </a:t>
            </a:r>
            <a:r>
              <a:rPr lang="pl-PL" dirty="0" err="1"/>
              <a:t>itself</a:t>
            </a:r>
            <a:r>
              <a:rPr lang="pl-PL" dirty="0"/>
              <a:t>? etc. A </a:t>
            </a:r>
            <a:r>
              <a:rPr lang="pl-PL" dirty="0" err="1"/>
              <a:t>European</a:t>
            </a:r>
            <a:r>
              <a:rPr lang="pl-PL" dirty="0"/>
              <a:t> </a:t>
            </a:r>
            <a:r>
              <a:rPr lang="pl-PL" dirty="0" err="1"/>
              <a:t>man</a:t>
            </a:r>
            <a:r>
              <a:rPr lang="pl-PL" dirty="0"/>
              <a:t> </a:t>
            </a:r>
            <a:r>
              <a:rPr lang="pl-PL" dirty="0" err="1"/>
              <a:t>despairs</a:t>
            </a:r>
            <a:r>
              <a:rPr lang="pl-PL" dirty="0"/>
              <a:t> </a:t>
            </a:r>
            <a:r>
              <a:rPr lang="pl-PL" dirty="0" err="1"/>
              <a:t>when</a:t>
            </a:r>
            <a:r>
              <a:rPr lang="pl-PL" dirty="0"/>
              <a:t>, </a:t>
            </a:r>
            <a:r>
              <a:rPr lang="pl-PL" dirty="0" err="1"/>
              <a:t>after</a:t>
            </a:r>
            <a:r>
              <a:rPr lang="pl-PL" dirty="0"/>
              <a:t> a </a:t>
            </a:r>
            <a:r>
              <a:rPr lang="pl-PL" dirty="0" err="1"/>
              <a:t>long</a:t>
            </a:r>
            <a:r>
              <a:rPr lang="pl-PL" dirty="0"/>
              <a:t> </a:t>
            </a:r>
            <a:r>
              <a:rPr lang="pl-PL" dirty="0" err="1"/>
              <a:t>analysis</a:t>
            </a:r>
            <a:r>
              <a:rPr lang="pl-PL" dirty="0"/>
              <a:t>, he </a:t>
            </a:r>
            <a:r>
              <a:rPr lang="pl-PL" dirty="0" err="1"/>
              <a:t>discovers</a:t>
            </a:r>
            <a:r>
              <a:rPr lang="pl-PL" dirty="0"/>
              <a:t> </a:t>
            </a:r>
            <a:r>
              <a:rPr lang="pl-PL" dirty="0" err="1"/>
              <a:t>that</a:t>
            </a:r>
            <a:r>
              <a:rPr lang="pl-PL" dirty="0"/>
              <a:t> he </a:t>
            </a:r>
            <a:r>
              <a:rPr lang="pl-PL" dirty="0" err="1"/>
              <a:t>does</a:t>
            </a:r>
            <a:r>
              <a:rPr lang="pl-PL" dirty="0"/>
              <a:t> not love a </a:t>
            </a:r>
            <a:r>
              <a:rPr lang="pl-PL" dirty="0" err="1"/>
              <a:t>given</a:t>
            </a:r>
            <a:r>
              <a:rPr lang="pl-PL" dirty="0"/>
              <a:t> </a:t>
            </a:r>
            <a:r>
              <a:rPr lang="pl-PL" dirty="0" err="1"/>
              <a:t>woman</a:t>
            </a:r>
            <a:r>
              <a:rPr lang="pl-PL" dirty="0"/>
              <a:t>, but </a:t>
            </a:r>
            <a:r>
              <a:rPr lang="pl-PL" dirty="0" err="1"/>
              <a:t>only</a:t>
            </a:r>
            <a:r>
              <a:rPr lang="pl-PL" dirty="0"/>
              <a:t> </a:t>
            </a:r>
            <a:r>
              <a:rPr lang="pl-PL" dirty="0" err="1"/>
              <a:t>feels</a:t>
            </a:r>
            <a:r>
              <a:rPr lang="pl-PL" dirty="0"/>
              <a:t> the </a:t>
            </a:r>
            <a:r>
              <a:rPr lang="pl-PL" dirty="0" err="1"/>
              <a:t>desire</a:t>
            </a:r>
            <a:r>
              <a:rPr lang="pl-PL" dirty="0"/>
              <a:t> to love </a:t>
            </a:r>
            <a:r>
              <a:rPr lang="pl-PL" dirty="0" err="1"/>
              <a:t>her</a:t>
            </a:r>
            <a:r>
              <a:rPr lang="pl-PL" dirty="0"/>
              <a:t>. A </a:t>
            </a:r>
            <a:r>
              <a:rPr lang="pl-PL" dirty="0" err="1"/>
              <a:t>Chinese</a:t>
            </a:r>
            <a:r>
              <a:rPr lang="pl-PL" dirty="0"/>
              <a:t> </a:t>
            </a:r>
            <a:r>
              <a:rPr lang="pl-PL" dirty="0" err="1"/>
              <a:t>psychiatrist</a:t>
            </a:r>
            <a:r>
              <a:rPr lang="pl-PL" dirty="0"/>
              <a:t> </a:t>
            </a:r>
            <a:r>
              <a:rPr lang="pl-PL" dirty="0" err="1"/>
              <a:t>would</a:t>
            </a:r>
            <a:r>
              <a:rPr lang="pl-PL" dirty="0"/>
              <a:t> </a:t>
            </a:r>
            <a:r>
              <a:rPr lang="pl-PL" dirty="0" err="1"/>
              <a:t>consider</a:t>
            </a:r>
            <a:r>
              <a:rPr lang="pl-PL" dirty="0"/>
              <a:t> </a:t>
            </a:r>
            <a:r>
              <a:rPr lang="pl-PL" dirty="0" err="1"/>
              <a:t>such</a:t>
            </a:r>
            <a:r>
              <a:rPr lang="pl-PL" dirty="0"/>
              <a:t> </a:t>
            </a:r>
            <a:r>
              <a:rPr lang="pl-PL" dirty="0" err="1"/>
              <a:t>an</a:t>
            </a:r>
            <a:r>
              <a:rPr lang="pl-PL" dirty="0"/>
              <a:t> </a:t>
            </a:r>
            <a:r>
              <a:rPr lang="pl-PL" dirty="0" err="1"/>
              <a:t>attitude</a:t>
            </a:r>
            <a:r>
              <a:rPr lang="pl-PL" dirty="0"/>
              <a:t> as a symptom of </a:t>
            </a:r>
            <a:r>
              <a:rPr lang="pl-PL" dirty="0" err="1"/>
              <a:t>madness</a:t>
            </a:r>
            <a:r>
              <a:rPr lang="pl-PL" dirty="0"/>
              <a:t>. We </a:t>
            </a:r>
            <a:r>
              <a:rPr lang="pl-PL" dirty="0" err="1"/>
              <a:t>are</a:t>
            </a:r>
            <a:r>
              <a:rPr lang="pl-PL" dirty="0"/>
              <a:t> mad </a:t>
            </a:r>
            <a:r>
              <a:rPr lang="pl-PL" dirty="0" err="1"/>
              <a:t>without</a:t>
            </a:r>
            <a:r>
              <a:rPr lang="pl-PL" dirty="0"/>
              <a:t> </a:t>
            </a:r>
            <a:r>
              <a:rPr lang="pl-PL" dirty="0" err="1"/>
              <a:t>realizing</a:t>
            </a:r>
            <a:r>
              <a:rPr lang="pl-PL" dirty="0"/>
              <a:t> </a:t>
            </a:r>
            <a:r>
              <a:rPr lang="pl-PL" dirty="0" err="1"/>
              <a:t>it</a:t>
            </a:r>
            <a:r>
              <a:rPr lang="pl-PL" dirty="0"/>
              <a:t>" [Rougemont 1968, pp. 274-275]. </a:t>
            </a:r>
          </a:p>
          <a:p>
            <a:pPr marL="0" indent="0">
              <a:buNone/>
            </a:pPr>
            <a:endParaRPr lang="pl-PL" dirty="0"/>
          </a:p>
          <a:p>
            <a:pPr marL="0" indent="0">
              <a:buNone/>
            </a:pPr>
            <a:r>
              <a:rPr lang="pl-PL" dirty="0" err="1"/>
              <a:t>Although</a:t>
            </a:r>
            <a:r>
              <a:rPr lang="pl-PL" dirty="0"/>
              <a:t> one </a:t>
            </a:r>
            <a:r>
              <a:rPr lang="pl-PL" dirty="0" err="1"/>
              <a:t>may</a:t>
            </a:r>
            <a:r>
              <a:rPr lang="pl-PL" dirty="0"/>
              <a:t> </a:t>
            </a:r>
            <a:r>
              <a:rPr lang="pl-PL" dirty="0" err="1"/>
              <a:t>disagree</a:t>
            </a:r>
            <a:r>
              <a:rPr lang="pl-PL" dirty="0"/>
              <a:t> with the </a:t>
            </a:r>
            <a:r>
              <a:rPr lang="pl-PL" dirty="0" err="1"/>
              <a:t>above</a:t>
            </a:r>
            <a:r>
              <a:rPr lang="pl-PL" dirty="0"/>
              <a:t> </a:t>
            </a:r>
            <a:r>
              <a:rPr lang="pl-PL" dirty="0" err="1"/>
              <a:t>diagnosis</a:t>
            </a:r>
            <a:r>
              <a:rPr lang="pl-PL" dirty="0"/>
              <a:t>, de Rougemont </a:t>
            </a:r>
            <a:r>
              <a:rPr lang="pl-PL" dirty="0" err="1"/>
              <a:t>raised</a:t>
            </a:r>
            <a:r>
              <a:rPr lang="pl-PL" dirty="0"/>
              <a:t> the </a:t>
            </a:r>
            <a:r>
              <a:rPr lang="pl-PL" dirty="0" err="1"/>
              <a:t>important</a:t>
            </a:r>
            <a:r>
              <a:rPr lang="pl-PL" dirty="0"/>
              <a:t> </a:t>
            </a:r>
            <a:r>
              <a:rPr lang="pl-PL" dirty="0" err="1"/>
              <a:t>issue</a:t>
            </a:r>
            <a:r>
              <a:rPr lang="pl-PL" dirty="0"/>
              <a:t> of the </a:t>
            </a:r>
            <a:r>
              <a:rPr lang="pl-PL" dirty="0" err="1"/>
              <a:t>dependence</a:t>
            </a:r>
            <a:r>
              <a:rPr lang="pl-PL" dirty="0"/>
              <a:t> of </a:t>
            </a:r>
            <a:r>
              <a:rPr lang="pl-PL" dirty="0" err="1"/>
              <a:t>an</a:t>
            </a:r>
            <a:r>
              <a:rPr lang="pl-PL" dirty="0"/>
              <a:t> </a:t>
            </a:r>
            <a:r>
              <a:rPr lang="pl-PL" dirty="0" err="1"/>
              <a:t>individual's</a:t>
            </a:r>
            <a:r>
              <a:rPr lang="pl-PL" dirty="0"/>
              <a:t> </a:t>
            </a:r>
            <a:r>
              <a:rPr lang="pl-PL" dirty="0" err="1"/>
              <a:t>feelings</a:t>
            </a:r>
            <a:r>
              <a:rPr lang="pl-PL" dirty="0"/>
              <a:t> on </a:t>
            </a:r>
            <a:r>
              <a:rPr lang="pl-PL" dirty="0" err="1"/>
              <a:t>cultural</a:t>
            </a:r>
            <a:r>
              <a:rPr lang="pl-PL" dirty="0"/>
              <a:t> scripts </a:t>
            </a:r>
            <a:r>
              <a:rPr lang="pl-PL" dirty="0" err="1"/>
              <a:t>telling</a:t>
            </a:r>
            <a:r>
              <a:rPr lang="pl-PL" dirty="0"/>
              <a:t> </a:t>
            </a:r>
            <a:r>
              <a:rPr lang="pl-PL" dirty="0" err="1"/>
              <a:t>us</a:t>
            </a:r>
            <a:r>
              <a:rPr lang="pl-PL" dirty="0"/>
              <a:t> </a:t>
            </a:r>
            <a:r>
              <a:rPr lang="pl-PL" dirty="0" err="1"/>
              <a:t>how</a:t>
            </a:r>
            <a:r>
              <a:rPr lang="pl-PL" dirty="0"/>
              <a:t> we </a:t>
            </a:r>
            <a:r>
              <a:rPr lang="pl-PL" dirty="0" err="1"/>
              <a:t>should</a:t>
            </a:r>
            <a:r>
              <a:rPr lang="pl-PL" dirty="0"/>
              <a:t> </a:t>
            </a:r>
            <a:r>
              <a:rPr lang="pl-PL" dirty="0" err="1"/>
              <a:t>feel</a:t>
            </a:r>
            <a:r>
              <a:rPr lang="pl-PL" dirty="0"/>
              <a:t> in </a:t>
            </a:r>
            <a:r>
              <a:rPr lang="pl-PL" dirty="0" err="1"/>
              <a:t>given</a:t>
            </a:r>
            <a:r>
              <a:rPr lang="pl-PL" dirty="0"/>
              <a:t> </a:t>
            </a:r>
            <a:r>
              <a:rPr lang="pl-PL" dirty="0" err="1"/>
              <a:t>circumstances</a:t>
            </a:r>
            <a:r>
              <a:rPr lang="pl-PL" dirty="0"/>
              <a:t>. </a:t>
            </a:r>
            <a:r>
              <a:rPr lang="pl-PL" dirty="0" err="1"/>
              <a:t>After</a:t>
            </a:r>
            <a:r>
              <a:rPr lang="pl-PL" dirty="0"/>
              <a:t> </a:t>
            </a:r>
            <a:r>
              <a:rPr lang="pl-PL" dirty="0" err="1"/>
              <a:t>all</a:t>
            </a:r>
            <a:r>
              <a:rPr lang="pl-PL" dirty="0"/>
              <a:t>, </a:t>
            </a:r>
            <a:r>
              <a:rPr lang="pl-PL" dirty="0" err="1"/>
              <a:t>when</a:t>
            </a:r>
            <a:r>
              <a:rPr lang="pl-PL" dirty="0"/>
              <a:t> we </a:t>
            </a:r>
            <a:r>
              <a:rPr lang="pl-PL" dirty="0" err="1"/>
              <a:t>ask</a:t>
            </a:r>
            <a:r>
              <a:rPr lang="pl-PL" dirty="0"/>
              <a:t>: "Do I love?" and </a:t>
            </a:r>
            <a:r>
              <a:rPr lang="pl-PL" dirty="0" err="1"/>
              <a:t>also</a:t>
            </a:r>
            <a:r>
              <a:rPr lang="pl-PL" dirty="0"/>
              <a:t>: "</a:t>
            </a:r>
            <a:r>
              <a:rPr lang="pl-PL" dirty="0" err="1"/>
              <a:t>Does</a:t>
            </a:r>
            <a:r>
              <a:rPr lang="pl-PL" dirty="0"/>
              <a:t> he/</a:t>
            </a:r>
            <a:r>
              <a:rPr lang="pl-PL" dirty="0" err="1"/>
              <a:t>she</a:t>
            </a:r>
            <a:r>
              <a:rPr lang="pl-PL" dirty="0"/>
              <a:t> love me?", we </a:t>
            </a:r>
            <a:r>
              <a:rPr lang="pl-PL" dirty="0" err="1"/>
              <a:t>compare</a:t>
            </a:r>
            <a:r>
              <a:rPr lang="pl-PL" dirty="0"/>
              <a:t> </a:t>
            </a:r>
            <a:r>
              <a:rPr lang="pl-PL" dirty="0" err="1"/>
              <a:t>our</a:t>
            </a:r>
            <a:r>
              <a:rPr lang="pl-PL" dirty="0"/>
              <a:t> </a:t>
            </a:r>
            <a:r>
              <a:rPr lang="pl-PL" dirty="0" err="1"/>
              <a:t>own</a:t>
            </a:r>
            <a:r>
              <a:rPr lang="pl-PL" dirty="0"/>
              <a:t> </a:t>
            </a:r>
            <a:r>
              <a:rPr lang="pl-PL" dirty="0" err="1"/>
              <a:t>emotional</a:t>
            </a:r>
            <a:r>
              <a:rPr lang="pl-PL" dirty="0"/>
              <a:t> </a:t>
            </a:r>
            <a:r>
              <a:rPr lang="pl-PL" dirty="0" err="1"/>
              <a:t>state</a:t>
            </a:r>
            <a:r>
              <a:rPr lang="pl-PL" dirty="0"/>
              <a:t> </a:t>
            </a:r>
            <a:r>
              <a:rPr lang="pl-PL" dirty="0" err="1"/>
              <a:t>or</a:t>
            </a:r>
            <a:r>
              <a:rPr lang="pl-PL" dirty="0"/>
              <a:t> </a:t>
            </a:r>
            <a:r>
              <a:rPr lang="pl-PL" dirty="0" err="1"/>
              <a:t>symptoms</a:t>
            </a:r>
            <a:r>
              <a:rPr lang="pl-PL" dirty="0"/>
              <a:t> of </a:t>
            </a:r>
            <a:r>
              <a:rPr lang="pl-PL" dirty="0" err="1"/>
              <a:t>other</a:t>
            </a:r>
            <a:r>
              <a:rPr lang="pl-PL" dirty="0"/>
              <a:t> </a:t>
            </a:r>
            <a:r>
              <a:rPr lang="pl-PL" dirty="0" err="1"/>
              <a:t>people's</a:t>
            </a:r>
            <a:r>
              <a:rPr lang="pl-PL" dirty="0"/>
              <a:t> </a:t>
            </a:r>
            <a:r>
              <a:rPr lang="pl-PL" dirty="0" err="1"/>
              <a:t>emotions</a:t>
            </a:r>
            <a:r>
              <a:rPr lang="pl-PL" dirty="0"/>
              <a:t> to a </a:t>
            </a:r>
            <a:r>
              <a:rPr lang="pl-PL" dirty="0" err="1"/>
              <a:t>certain</a:t>
            </a:r>
            <a:r>
              <a:rPr lang="pl-PL" dirty="0"/>
              <a:t> </a:t>
            </a:r>
            <a:r>
              <a:rPr lang="pl-PL" dirty="0" err="1"/>
              <a:t>pattern</a:t>
            </a:r>
            <a:r>
              <a:rPr lang="pl-PL" dirty="0"/>
              <a:t> </a:t>
            </a:r>
            <a:r>
              <a:rPr lang="pl-PL" dirty="0" err="1"/>
              <a:t>that</a:t>
            </a:r>
            <a:r>
              <a:rPr lang="pl-PL" dirty="0"/>
              <a:t> </a:t>
            </a:r>
            <a:r>
              <a:rPr lang="pl-PL" dirty="0" err="1"/>
              <a:t>is</a:t>
            </a:r>
            <a:r>
              <a:rPr lang="pl-PL" dirty="0"/>
              <a:t> </a:t>
            </a:r>
            <a:r>
              <a:rPr lang="pl-PL" dirty="0" err="1"/>
              <a:t>embedded</a:t>
            </a:r>
            <a:r>
              <a:rPr lang="pl-PL" dirty="0"/>
              <a:t> in </a:t>
            </a:r>
            <a:r>
              <a:rPr lang="pl-PL" dirty="0" err="1"/>
              <a:t>our</a:t>
            </a:r>
            <a:r>
              <a:rPr lang="pl-PL" dirty="0"/>
              <a:t> </a:t>
            </a:r>
            <a:r>
              <a:rPr lang="pl-PL" dirty="0" err="1"/>
              <a:t>common</a:t>
            </a:r>
            <a:r>
              <a:rPr lang="pl-PL" dirty="0"/>
              <a:t> </a:t>
            </a:r>
            <a:r>
              <a:rPr lang="pl-PL" dirty="0" err="1"/>
              <a:t>knowledge</a:t>
            </a:r>
            <a:r>
              <a:rPr lang="pl-PL" dirty="0"/>
              <a:t>, </a:t>
            </a:r>
            <a:r>
              <a:rPr lang="pl-PL" dirty="0" err="1"/>
              <a:t>consolidated</a:t>
            </a:r>
            <a:r>
              <a:rPr lang="pl-PL" dirty="0"/>
              <a:t> in </a:t>
            </a:r>
            <a:r>
              <a:rPr lang="pl-PL" dirty="0" err="1"/>
              <a:t>language</a:t>
            </a:r>
            <a:r>
              <a:rPr lang="pl-PL" dirty="0"/>
              <a:t>.</a:t>
            </a:r>
          </a:p>
        </p:txBody>
      </p:sp>
      <p:sp>
        <p:nvSpPr>
          <p:cNvPr id="4" name="Symbol zastępczy stopki 3">
            <a:extLst>
              <a:ext uri="{FF2B5EF4-FFF2-40B4-BE49-F238E27FC236}">
                <a16:creationId xmlns:a16="http://schemas.microsoft.com/office/drawing/2014/main" id="{B7E5DAA9-26F7-62A7-970A-537CE2BBA338}"/>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F4F1B2E7-052E-E6A3-B4FB-7867F132BB29}"/>
              </a:ext>
            </a:extLst>
          </p:cNvPr>
          <p:cNvSpPr>
            <a:spLocks noGrp="1"/>
          </p:cNvSpPr>
          <p:nvPr>
            <p:ph type="sldNum" sz="quarter" idx="11"/>
          </p:nvPr>
        </p:nvSpPr>
        <p:spPr/>
        <p:txBody>
          <a:bodyPr/>
          <a:lstStyle/>
          <a:p>
            <a:pPr rtl="0"/>
            <a:fld id="{294A09A9-5501-47C1-A89A-A340965A2BE2}" type="slidenum">
              <a:rPr lang="pl-PL" noProof="0" smtClean="0"/>
              <a:pPr rtl="0"/>
              <a:t>18</a:t>
            </a:fld>
            <a:endParaRPr lang="pl-PL" noProof="0"/>
          </a:p>
        </p:txBody>
      </p:sp>
    </p:spTree>
    <p:extLst>
      <p:ext uri="{BB962C8B-B14F-4D97-AF65-F5344CB8AC3E}">
        <p14:creationId xmlns:p14="http://schemas.microsoft.com/office/powerpoint/2010/main" val="158961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9FC3F-4D2B-B62D-640D-864745B2F526}"/>
              </a:ext>
            </a:extLst>
          </p:cNvPr>
          <p:cNvSpPr>
            <a:spLocks noGrp="1"/>
          </p:cNvSpPr>
          <p:nvPr>
            <p:ph type="title"/>
          </p:nvPr>
        </p:nvSpPr>
        <p:spPr>
          <a:xfrm>
            <a:off x="838200" y="380999"/>
            <a:ext cx="10515600" cy="1035051"/>
          </a:xfrm>
        </p:spPr>
        <p:txBody>
          <a:bodyPr>
            <a:normAutofit/>
          </a:bodyPr>
          <a:lstStyle/>
          <a:p>
            <a:r>
              <a:rPr lang="pl-PL" sz="4000" dirty="0"/>
              <a:t>A </a:t>
            </a:r>
            <a:r>
              <a:rPr lang="pl-PL" sz="4000" dirty="0" err="1"/>
              <a:t>scenario</a:t>
            </a:r>
            <a:r>
              <a:rPr lang="pl-PL" sz="4000" dirty="0"/>
              <a:t> of </a:t>
            </a:r>
            <a:r>
              <a:rPr lang="pl-PL" sz="4000" dirty="0" err="1"/>
              <a:t>perfect</a:t>
            </a:r>
            <a:r>
              <a:rPr lang="pl-PL" sz="4000" dirty="0"/>
              <a:t> love in English</a:t>
            </a:r>
          </a:p>
        </p:txBody>
      </p:sp>
      <p:sp>
        <p:nvSpPr>
          <p:cNvPr id="4" name="Symbol zastępczy stopki 3">
            <a:extLst>
              <a:ext uri="{FF2B5EF4-FFF2-40B4-BE49-F238E27FC236}">
                <a16:creationId xmlns:a16="http://schemas.microsoft.com/office/drawing/2014/main" id="{E9430869-522F-B236-0524-76A42BE7B451}"/>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40C1B955-6AE3-7368-4EDF-79A4A6FFA8D3}"/>
              </a:ext>
            </a:extLst>
          </p:cNvPr>
          <p:cNvSpPr>
            <a:spLocks noGrp="1"/>
          </p:cNvSpPr>
          <p:nvPr>
            <p:ph type="sldNum" sz="quarter" idx="11"/>
          </p:nvPr>
        </p:nvSpPr>
        <p:spPr/>
        <p:txBody>
          <a:bodyPr/>
          <a:lstStyle/>
          <a:p>
            <a:pPr rtl="0"/>
            <a:fld id="{294A09A9-5501-47C1-A89A-A340965A2BE2}" type="slidenum">
              <a:rPr lang="pl-PL" noProof="0" smtClean="0"/>
              <a:pPr rtl="0"/>
              <a:t>19</a:t>
            </a:fld>
            <a:endParaRPr lang="pl-PL" noProof="0"/>
          </a:p>
        </p:txBody>
      </p:sp>
      <p:sp>
        <p:nvSpPr>
          <p:cNvPr id="9" name="Symbol zastępczy zawartości 8">
            <a:extLst>
              <a:ext uri="{FF2B5EF4-FFF2-40B4-BE49-F238E27FC236}">
                <a16:creationId xmlns:a16="http://schemas.microsoft.com/office/drawing/2014/main" id="{18AF4894-CF15-3914-570D-B8CE37C41C40}"/>
              </a:ext>
            </a:extLst>
          </p:cNvPr>
          <p:cNvSpPr>
            <a:spLocks noGrp="1"/>
          </p:cNvSpPr>
          <p:nvPr>
            <p:ph idx="1"/>
          </p:nvPr>
        </p:nvSpPr>
        <p:spPr/>
        <p:txBody>
          <a:bodyPr>
            <a:normAutofit/>
          </a:bodyPr>
          <a:lstStyle/>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True love comes along. The other attracts me irresistibly. The attraction reaches the limit point on the intensity scale at once.</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The intensity of the attraction goes beyond the limit point.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I am in a state of lack of control.</a:t>
            </a:r>
            <a:r>
              <a:rPr lang="pl-PL"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Love's intensity is maximal. I feel that my love gives me extra energy.</a:t>
            </a:r>
            <a:r>
              <a:rPr lang="pl-PL"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view myself and the other as forming a unity. […] I believe that love is a need, that this love is my true love, that the object of love is irreplaceable, that love lasts forever.</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experience certain physiological effects: Increase in body heat, increase in heart rate, blushing, and interference with accurate perception.</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exhibit certain behavioral reactions: physical closeness, intimate sexual behavior, sex, loving visual behavior.</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experience love as something pleasant. […]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am happy.</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features seem to be the ones in terms of which our language-based folk model of ideal love can be characterized. As can be seen, this model sets very high standards for anyone to be</a:t>
            </a:r>
            <a:r>
              <a:rPr lang="en-US"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truly</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love. But this is in the nature of </a:t>
            </a:r>
            <a:r>
              <a:rPr lang="pl-PL"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ideal</a:t>
            </a:r>
            <a:r>
              <a:rPr lang="pl-PL"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models</a:t>
            </a:r>
            <a:r>
              <a:rPr lang="pl-PL"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Kovecses</a:t>
            </a:r>
            <a:r>
              <a:rPr lang="pl-PL"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1986]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076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2DF434-28DB-4621-A497-D62C41CE0419}"/>
              </a:ext>
            </a:extLst>
          </p:cNvPr>
          <p:cNvSpPr>
            <a:spLocks noGrp="1"/>
          </p:cNvSpPr>
          <p:nvPr>
            <p:ph type="title"/>
          </p:nvPr>
        </p:nvSpPr>
        <p:spPr>
          <a:xfrm>
            <a:off x="7149838" y="189206"/>
            <a:ext cx="4686085" cy="1325880"/>
          </a:xfrm>
        </p:spPr>
        <p:txBody>
          <a:bodyPr rtlCol="0">
            <a:normAutofit/>
          </a:bodyPr>
          <a:lstStyle>
            <a:defPPr>
              <a:defRPr lang="pl-PL"/>
            </a:defPPr>
          </a:lstStyle>
          <a:p>
            <a:pPr rtl="0"/>
            <a:r>
              <a:rPr lang="pl-PL" sz="3200" b="1">
                <a:cs typeface="Times New Roman"/>
              </a:rPr>
              <a:t>Struktura přednášky</a:t>
            </a:r>
            <a:endParaRPr lang="pl-PL" sz="3200" b="1">
              <a:solidFill>
                <a:schemeClr val="accent3"/>
              </a:solidFill>
              <a:cs typeface="Times New Roman"/>
            </a:endParaRPr>
          </a:p>
        </p:txBody>
      </p:sp>
      <p:sp>
        <p:nvSpPr>
          <p:cNvPr id="4" name="Tekst — symbol zastępczy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pl-PL"/>
            </a:defPPr>
          </a:lstStyle>
          <a:p>
            <a:pPr rtl="0"/>
            <a:r>
              <a:rPr lang="pl-PL"/>
              <a:t>E</a:t>
            </a:r>
          </a:p>
        </p:txBody>
      </p:sp>
      <p:pic>
        <p:nvPicPr>
          <p:cNvPr id="10" name="Obraz 9" descr="Akcent liścia kwiatu">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Obraz 1928" descr="Akcent liścia kwiatu">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Zawartość — symbol zastępczy 2">
            <a:extLst>
              <a:ext uri="{FF2B5EF4-FFF2-40B4-BE49-F238E27FC236}">
                <a16:creationId xmlns:a16="http://schemas.microsoft.com/office/drawing/2014/main" id="{22788C46-D0BC-4307-AE55-7601A139E7CB}"/>
              </a:ext>
            </a:extLst>
          </p:cNvPr>
          <p:cNvSpPr>
            <a:spLocks noGrp="1"/>
          </p:cNvSpPr>
          <p:nvPr>
            <p:ph sz="quarter" idx="4"/>
          </p:nvPr>
        </p:nvSpPr>
        <p:spPr>
          <a:xfrm>
            <a:off x="7149839" y="1206389"/>
            <a:ext cx="4686086" cy="4306824"/>
          </a:xfrm>
        </p:spPr>
        <p:txBody>
          <a:bodyPr vert="horz" lIns="91440" tIns="45720" rIns="91440" bIns="45720" rtlCol="0" anchor="t">
            <a:normAutofit lnSpcReduction="10000"/>
          </a:bodyPr>
          <a:lstStyle>
            <a:defPPr>
              <a:defRPr lang="pl-PL"/>
            </a:defPPr>
          </a:lstStyle>
          <a:p>
            <a:r>
              <a:rPr lang="pl-PL" sz="1600">
                <a:latin typeface="Gill Sans Nova Light"/>
                <a:cs typeface="Gill Sans Light"/>
              </a:rPr>
              <a:t>I. </a:t>
            </a:r>
            <a:r>
              <a:rPr lang="cs-CZ" sz="1600">
                <a:latin typeface="Gill Sans Nova Light"/>
                <a:cs typeface="Gill Sans Light"/>
              </a:rPr>
              <a:t>Úvod: spor „příroda versus výchova</a:t>
            </a:r>
            <a:r>
              <a:rPr lang="cs-CZ" sz="1600"/>
              <a:t>“</a:t>
            </a:r>
            <a:r>
              <a:rPr lang="cs-CZ" sz="1600">
                <a:latin typeface="Gill Sans Nova Light"/>
                <a:cs typeface="Gill Sans Light"/>
              </a:rPr>
              <a:t> ve výzkumu emocí.</a:t>
            </a:r>
            <a:endParaRPr lang="cs-CZ" sz="1600">
              <a:latin typeface="Gill Sans Nova Light" panose="020B0302020104020203" pitchFamily="34" charset="0"/>
              <a:cs typeface="Gill Sans Light" panose="020B0302020104020203" pitchFamily="34" charset="-79"/>
            </a:endParaRPr>
          </a:p>
          <a:p>
            <a:pPr marL="0" indent="0" rtl="0">
              <a:lnSpc>
                <a:spcPct val="150000"/>
              </a:lnSpc>
              <a:buNone/>
            </a:pPr>
            <a:r>
              <a:rPr lang="cs-CZ" sz="1600">
                <a:latin typeface="Gill Sans Nova Light"/>
                <a:cs typeface="Gill Sans Light"/>
              </a:rPr>
              <a:t>II. Jazyk emocí jako výzkumný problém v lingvistice.</a:t>
            </a:r>
            <a:endParaRPr lang="cs-CZ" sz="1600">
              <a:latin typeface="Gill Sans Nova Light" panose="020B0302020104020203" pitchFamily="34" charset="0"/>
              <a:cs typeface="Gill Sans Light" panose="020B0302020104020203" pitchFamily="34" charset="-79"/>
            </a:endParaRPr>
          </a:p>
          <a:p>
            <a:pPr marL="0" indent="0" rtl="0">
              <a:lnSpc>
                <a:spcPct val="150000"/>
              </a:lnSpc>
              <a:buNone/>
            </a:pPr>
            <a:r>
              <a:rPr lang="cs-CZ" sz="1600">
                <a:latin typeface="Gill Sans Nova Light"/>
                <a:cs typeface="Gill Sans Light"/>
              </a:rPr>
              <a:t>II.1. Emoce ve ztělesněné mysli: paradigma kognitivní lingvistiky.</a:t>
            </a:r>
            <a:endParaRPr lang="cs-CZ" sz="1600">
              <a:latin typeface="Gill Sans Nova Light" panose="020B0302020104020203" pitchFamily="34" charset="0"/>
              <a:cs typeface="Gill Sans Light" panose="020B0302020104020203" pitchFamily="34" charset="-79"/>
            </a:endParaRPr>
          </a:p>
          <a:p>
            <a:pPr marL="0" indent="0" rtl="0">
              <a:lnSpc>
                <a:spcPct val="150000"/>
              </a:lnSpc>
              <a:buNone/>
            </a:pPr>
            <a:r>
              <a:rPr lang="cs-CZ" sz="1600">
                <a:latin typeface="Gill Sans Nova Light"/>
                <a:cs typeface="Gill Sans Light"/>
              </a:rPr>
              <a:t>II.2. Emoce a komunikační jednání: řečová pragmatika.</a:t>
            </a:r>
            <a:endParaRPr lang="cs-CZ" sz="1600">
              <a:latin typeface="Gill Sans Nova Light" panose="020B0302020104020203" pitchFamily="34" charset="0"/>
              <a:cs typeface="Gill Sans Light" panose="020B0302020104020203" pitchFamily="34" charset="-79"/>
            </a:endParaRPr>
          </a:p>
          <a:p>
            <a:pPr marL="0" indent="0" rtl="0">
              <a:lnSpc>
                <a:spcPct val="150000"/>
              </a:lnSpc>
              <a:buNone/>
            </a:pPr>
            <a:r>
              <a:rPr lang="cs-CZ" sz="1600">
                <a:latin typeface="Gill Sans Nova Light"/>
                <a:cs typeface="Gill Sans Light"/>
              </a:rPr>
              <a:t>II.3. Emoce a kulturně podmíněné mezilidské interakce: paradigma antropologické lingvistiky.</a:t>
            </a:r>
            <a:endParaRPr lang="cs-CZ" sz="1600">
              <a:latin typeface="Gill Sans Nova Light" panose="020B0302020104020203" pitchFamily="34" charset="0"/>
              <a:cs typeface="Gill Sans Light" panose="020B0302020104020203" pitchFamily="34" charset="-79"/>
            </a:endParaRPr>
          </a:p>
          <a:p>
            <a:pPr marL="0" indent="0" rtl="0">
              <a:lnSpc>
                <a:spcPct val="150000"/>
              </a:lnSpc>
              <a:buNone/>
            </a:pPr>
            <a:r>
              <a:rPr lang="cs-CZ" sz="1600">
                <a:latin typeface="Gill Sans Nova Light"/>
                <a:cs typeface="Gill Sans Light"/>
              </a:rPr>
              <a:t>II.4. Vybrané metody materiálového výzkumu řeči emocí.</a:t>
            </a:r>
            <a:endParaRPr lang="cs-CZ" sz="1600">
              <a:latin typeface="Gill Sans Nova Light" panose="020B0302020104020203" pitchFamily="34" charset="0"/>
              <a:cs typeface="Gill Sans Light" panose="020B0302020104020203" pitchFamily="34" charset="-79"/>
            </a:endParaRPr>
          </a:p>
          <a:p>
            <a:pPr marL="0" indent="0" rtl="0">
              <a:lnSpc>
                <a:spcPct val="150000"/>
              </a:lnSpc>
              <a:buNone/>
            </a:pPr>
            <a:r>
              <a:rPr lang="cs-CZ" sz="1600">
                <a:latin typeface="Gill Sans Nova Light"/>
                <a:cs typeface="Gill Sans Light"/>
              </a:rPr>
              <a:t>III. Shrnutí a další perspektivy.</a:t>
            </a:r>
            <a:endParaRPr lang="cs-CZ" sz="1600">
              <a:latin typeface="Gill Sans Nova Light" panose="020B0302020104020203" pitchFamily="34" charset="0"/>
              <a:cs typeface="Gill Sans Light" panose="020B0302020104020203" pitchFamily="34" charset="-79"/>
            </a:endParaRPr>
          </a:p>
        </p:txBody>
      </p:sp>
      <p:sp>
        <p:nvSpPr>
          <p:cNvPr id="6" name="Numer slajdu — symbol zastępczy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pl-PL"/>
            </a:defPPr>
          </a:lstStyle>
          <a:p>
            <a:pPr rtl="0"/>
            <a:fld id="{294A09A9-5501-47C1-A89A-A340965A2BE2}" type="slidenum">
              <a:rPr lang="pl-PL" smtClean="0"/>
              <a:t>2</a:t>
            </a:fld>
            <a:endParaRPr lang="pl-PL"/>
          </a:p>
        </p:txBody>
      </p:sp>
      <p:sp>
        <p:nvSpPr>
          <p:cNvPr id="7" name="Stopka — symbol zastępczy 3">
            <a:extLst>
              <a:ext uri="{FF2B5EF4-FFF2-40B4-BE49-F238E27FC236}">
                <a16:creationId xmlns:a16="http://schemas.microsoft.com/office/drawing/2014/main" id="{97436DB6-DCB3-D8E5-61FF-A8D300015A1A}"/>
              </a:ext>
            </a:extLst>
          </p:cNvPr>
          <p:cNvSpPr txBox="1">
            <a:spLocks/>
          </p:cNvSpPr>
          <p:nvPr/>
        </p:nvSpPr>
        <p:spPr>
          <a:xfrm>
            <a:off x="271330" y="6356350"/>
            <a:ext cx="4456968" cy="365125"/>
          </a:xfrm>
          <a:prstGeom prst="rect">
            <a:avLst/>
          </a:prstGeom>
        </p:spPr>
        <p:txBody>
          <a:bodyPr rtlCol="0"/>
          <a:lstStyle>
            <a:defPPr rtl="0">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a:lstStyle>
          <a:p>
            <a:r>
              <a:rPr lang="pl-PL" sz="14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4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4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4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4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4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400" dirty="0"/>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C783CE-6385-A900-E1D8-3E0C877BC9D3}"/>
              </a:ext>
            </a:extLst>
          </p:cNvPr>
          <p:cNvSpPr>
            <a:spLocks noGrp="1"/>
          </p:cNvSpPr>
          <p:nvPr>
            <p:ph type="title"/>
          </p:nvPr>
        </p:nvSpPr>
        <p:spPr>
          <a:xfrm>
            <a:off x="228600" y="136525"/>
            <a:ext cx="11722608" cy="1040634"/>
          </a:xfrm>
        </p:spPr>
        <p:txBody>
          <a:bodyPr>
            <a:normAutofit/>
          </a:bodyPr>
          <a:lstStyle/>
          <a:p>
            <a:r>
              <a:rPr lang="pl-PL" sz="3200" dirty="0" err="1"/>
              <a:t>Vocabulary</a:t>
            </a:r>
            <a:r>
              <a:rPr lang="pl-PL" sz="3200" dirty="0"/>
              <a:t> and </a:t>
            </a:r>
            <a:r>
              <a:rPr lang="pl-PL" sz="3200" dirty="0" err="1"/>
              <a:t>phraseology</a:t>
            </a:r>
            <a:r>
              <a:rPr lang="pl-PL" sz="3200" dirty="0"/>
              <a:t> </a:t>
            </a:r>
            <a:r>
              <a:rPr lang="pl-PL" sz="3200" dirty="0" err="1"/>
              <a:t>confirming</a:t>
            </a:r>
            <a:r>
              <a:rPr lang="pl-PL" sz="3200" dirty="0"/>
              <a:t> </a:t>
            </a:r>
            <a:r>
              <a:rPr lang="pl-PL" sz="3200" dirty="0" err="1"/>
              <a:t>certain</a:t>
            </a:r>
            <a:r>
              <a:rPr lang="pl-PL" sz="3200" dirty="0"/>
              <a:t> </a:t>
            </a:r>
            <a:r>
              <a:rPr lang="pl-PL" sz="3200" dirty="0" err="1"/>
              <a:t>aspects</a:t>
            </a:r>
            <a:r>
              <a:rPr lang="pl-PL" sz="3200" dirty="0"/>
              <a:t> </a:t>
            </a:r>
            <a:br>
              <a:rPr lang="pl-PL" sz="3200" dirty="0"/>
            </a:br>
            <a:r>
              <a:rPr lang="pl-PL" sz="3200" dirty="0"/>
              <a:t>of the </a:t>
            </a:r>
            <a:r>
              <a:rPr lang="pl-PL" sz="3200" dirty="0" err="1"/>
              <a:t>scenario</a:t>
            </a:r>
            <a:r>
              <a:rPr lang="pl-PL" sz="3200" dirty="0"/>
              <a:t> of </a:t>
            </a:r>
            <a:r>
              <a:rPr lang="pl-PL" sz="3200" dirty="0" err="1"/>
              <a:t>perfect</a:t>
            </a:r>
            <a:r>
              <a:rPr lang="pl-PL" sz="3200" dirty="0"/>
              <a:t> love</a:t>
            </a:r>
          </a:p>
        </p:txBody>
      </p:sp>
      <p:graphicFrame>
        <p:nvGraphicFramePr>
          <p:cNvPr id="6" name="Symbol zastępczy zawartości 5">
            <a:extLst>
              <a:ext uri="{FF2B5EF4-FFF2-40B4-BE49-F238E27FC236}">
                <a16:creationId xmlns:a16="http://schemas.microsoft.com/office/drawing/2014/main" id="{F9B6BC8B-BE19-46F3-30CE-FEA99B068AEE}"/>
              </a:ext>
            </a:extLst>
          </p:cNvPr>
          <p:cNvGraphicFramePr>
            <a:graphicFrameLocks noGrp="1"/>
          </p:cNvGraphicFramePr>
          <p:nvPr>
            <p:ph idx="1"/>
          </p:nvPr>
        </p:nvGraphicFramePr>
        <p:xfrm>
          <a:off x="228600" y="1177160"/>
          <a:ext cx="11722608" cy="5178511"/>
        </p:xfrm>
        <a:graphic>
          <a:graphicData uri="http://schemas.openxmlformats.org/drawingml/2006/table">
            <a:tbl>
              <a:tblPr firstRow="1" bandRow="1">
                <a:tableStyleId>{5C22544A-7EE6-4342-B048-85BDC9FD1C3A}</a:tableStyleId>
              </a:tblPr>
              <a:tblGrid>
                <a:gridCol w="3907536">
                  <a:extLst>
                    <a:ext uri="{9D8B030D-6E8A-4147-A177-3AD203B41FA5}">
                      <a16:colId xmlns:a16="http://schemas.microsoft.com/office/drawing/2014/main" val="88518982"/>
                    </a:ext>
                  </a:extLst>
                </a:gridCol>
                <a:gridCol w="4184904">
                  <a:extLst>
                    <a:ext uri="{9D8B030D-6E8A-4147-A177-3AD203B41FA5}">
                      <a16:colId xmlns:a16="http://schemas.microsoft.com/office/drawing/2014/main" val="2476863427"/>
                    </a:ext>
                  </a:extLst>
                </a:gridCol>
                <a:gridCol w="3630168">
                  <a:extLst>
                    <a:ext uri="{9D8B030D-6E8A-4147-A177-3AD203B41FA5}">
                      <a16:colId xmlns:a16="http://schemas.microsoft.com/office/drawing/2014/main" val="249984475"/>
                    </a:ext>
                  </a:extLst>
                </a:gridCol>
              </a:tblGrid>
              <a:tr h="697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1200">
                          <a:solidFill>
                            <a:schemeClr val="lt1"/>
                          </a:solidFill>
                          <a:effectLst/>
                          <a:latin typeface="+mn-lt"/>
                          <a:ea typeface="+mn-ea"/>
                          <a:cs typeface="+mn-cs"/>
                        </a:rPr>
                        <a:t>Konwencjonalne metonimie miłości („ucieleśniony umysł”)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1200">
                          <a:solidFill>
                            <a:schemeClr val="lt1"/>
                          </a:solidFill>
                          <a:effectLst/>
                          <a:latin typeface="+mn-lt"/>
                          <a:ea typeface="+mn-ea"/>
                          <a:cs typeface="+mn-cs"/>
                        </a:rPr>
                        <a:t>Konwencjonalne metafory miłości (geneza metonimiczna, „ucieleśniony umysł”)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1200">
                          <a:solidFill>
                            <a:schemeClr val="lt1"/>
                          </a:solidFill>
                          <a:effectLst/>
                          <a:latin typeface="+mn-lt"/>
                          <a:ea typeface="+mn-ea"/>
                          <a:cs typeface="+mn-cs"/>
                        </a:rPr>
                        <a:t>Konwencjonalne metafory miłości mające inne źródła kulturowe</a:t>
                      </a:r>
                    </a:p>
                  </a:txBody>
                  <a:tcPr/>
                </a:tc>
                <a:extLst>
                  <a:ext uri="{0D108BD9-81ED-4DB2-BD59-A6C34878D82A}">
                    <a16:rowId xmlns:a16="http://schemas.microsoft.com/office/drawing/2014/main" val="3686908792"/>
                  </a:ext>
                </a:extLst>
              </a:tr>
              <a:tr h="4239939">
                <a:tc>
                  <a:txBody>
                    <a:bodyPr/>
                    <a:lstStyle/>
                    <a:p>
                      <a:r>
                        <a:rPr lang="pl-PL" sz="1800" kern="1200">
                          <a:solidFill>
                            <a:schemeClr val="dk1"/>
                          </a:solidFill>
                          <a:effectLst/>
                          <a:latin typeface="+mn-lt"/>
                          <a:ea typeface="+mn-ea"/>
                          <a:cs typeface="+mn-cs"/>
                        </a:rPr>
                        <a:t>BODY HEAT</a:t>
                      </a:r>
                    </a:p>
                    <a:p>
                      <a:r>
                        <a:rPr lang="en-US" sz="1800" kern="1200">
                          <a:solidFill>
                            <a:schemeClr val="dk1"/>
                          </a:solidFill>
                          <a:effectLst/>
                          <a:latin typeface="+mn-lt"/>
                          <a:ea typeface="+mn-ea"/>
                          <a:cs typeface="+mn-cs"/>
                        </a:rPr>
                        <a:t>I felt</a:t>
                      </a:r>
                      <a:r>
                        <a:rPr lang="en-US" sz="1800" i="1" kern="1200">
                          <a:solidFill>
                            <a:schemeClr val="dk1"/>
                          </a:solidFill>
                          <a:effectLst/>
                          <a:latin typeface="+mn-lt"/>
                          <a:ea typeface="+mn-ea"/>
                          <a:cs typeface="+mn-cs"/>
                        </a:rPr>
                        <a:t> hot</a:t>
                      </a:r>
                      <a:r>
                        <a:rPr lang="en-US" sz="1800" kern="1200">
                          <a:solidFill>
                            <a:schemeClr val="dk1"/>
                          </a:solidFill>
                          <a:effectLst/>
                          <a:latin typeface="+mn-lt"/>
                          <a:ea typeface="+mn-ea"/>
                          <a:cs typeface="+mn-cs"/>
                        </a:rPr>
                        <a:t> all over when I saw her. </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You really have the</a:t>
                      </a:r>
                      <a:r>
                        <a:rPr lang="en-US" sz="1800" i="1" kern="1200">
                          <a:solidFill>
                            <a:schemeClr val="dk1"/>
                          </a:solidFill>
                          <a:effectLst/>
                          <a:latin typeface="+mn-lt"/>
                          <a:ea typeface="+mn-ea"/>
                          <a:cs typeface="+mn-cs"/>
                        </a:rPr>
                        <a:t> hots</a:t>
                      </a:r>
                      <a:r>
                        <a:rPr lang="en-US" sz="1800" kern="1200">
                          <a:solidFill>
                            <a:schemeClr val="dk1"/>
                          </a:solidFill>
                          <a:effectLst/>
                          <a:latin typeface="+mn-lt"/>
                          <a:ea typeface="+mn-ea"/>
                          <a:cs typeface="+mn-cs"/>
                        </a:rPr>
                        <a:t> for her, don't you?</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"I love you", she whispered in the</a:t>
                      </a:r>
                      <a:r>
                        <a:rPr lang="en-US" sz="1800" i="1" kern="1200">
                          <a:solidFill>
                            <a:schemeClr val="dk1"/>
                          </a:solidFill>
                          <a:effectLst/>
                          <a:latin typeface="+mn-lt"/>
                          <a:ea typeface="+mn-ea"/>
                          <a:cs typeface="+mn-cs"/>
                        </a:rPr>
                        <a:t> heat</a:t>
                      </a:r>
                      <a:r>
                        <a:rPr lang="en-US" sz="1800" kern="1200">
                          <a:solidFill>
                            <a:schemeClr val="dk1"/>
                          </a:solidFill>
                          <a:effectLst/>
                          <a:latin typeface="+mn-lt"/>
                          <a:ea typeface="+mn-ea"/>
                          <a:cs typeface="+mn-cs"/>
                        </a:rPr>
                        <a:t> of passion.</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It was a</a:t>
                      </a:r>
                      <a:r>
                        <a:rPr lang="en-US" sz="1800" i="1" kern="1200">
                          <a:solidFill>
                            <a:schemeClr val="dk1"/>
                          </a:solidFill>
                          <a:effectLst/>
                          <a:latin typeface="+mn-lt"/>
                          <a:ea typeface="+mn-ea"/>
                          <a:cs typeface="+mn-cs"/>
                        </a:rPr>
                        <a:t> torrid</a:t>
                      </a:r>
                      <a:r>
                        <a:rPr lang="en-US" sz="1800" kern="1200">
                          <a:solidFill>
                            <a:schemeClr val="dk1"/>
                          </a:solidFill>
                          <a:effectLst/>
                          <a:latin typeface="+mn-lt"/>
                          <a:ea typeface="+mn-ea"/>
                          <a:cs typeface="+mn-cs"/>
                        </a:rPr>
                        <a:t> love story.</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 </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INCREASE IN HEART RATE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She</a:t>
                      </a:r>
                      <a:r>
                        <a:rPr lang="en-US" sz="1800" i="1" kern="1200">
                          <a:solidFill>
                            <a:schemeClr val="dk1"/>
                          </a:solidFill>
                          <a:effectLst/>
                          <a:latin typeface="+mn-lt"/>
                          <a:ea typeface="+mn-ea"/>
                          <a:cs typeface="+mn-cs"/>
                        </a:rPr>
                        <a:t> had palpitations.</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He's</a:t>
                      </a:r>
                      <a:r>
                        <a:rPr lang="en-US" sz="1800" i="1" kern="1200">
                          <a:solidFill>
                            <a:schemeClr val="dk1"/>
                          </a:solidFill>
                          <a:effectLst/>
                          <a:latin typeface="+mn-lt"/>
                          <a:ea typeface="+mn-ea"/>
                          <a:cs typeface="+mn-cs"/>
                        </a:rPr>
                        <a:t> a heartthrob.</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His heart</a:t>
                      </a:r>
                      <a:r>
                        <a:rPr lang="en-US" sz="1800" i="1" kern="1200">
                          <a:solidFill>
                            <a:schemeClr val="dk1"/>
                          </a:solidFill>
                          <a:effectLst/>
                          <a:latin typeface="+mn-lt"/>
                          <a:ea typeface="+mn-ea"/>
                          <a:cs typeface="+mn-cs"/>
                        </a:rPr>
                        <a:t> was throbbing</a:t>
                      </a:r>
                      <a:r>
                        <a:rPr lang="en-US" sz="1800" kern="1200">
                          <a:solidFill>
                            <a:schemeClr val="dk1"/>
                          </a:solidFill>
                          <a:effectLst/>
                          <a:latin typeface="+mn-lt"/>
                          <a:ea typeface="+mn-ea"/>
                          <a:cs typeface="+mn-cs"/>
                        </a:rPr>
                        <a:t> with love.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Her heart began</a:t>
                      </a:r>
                      <a:r>
                        <a:rPr lang="en-US" sz="1800" i="1" kern="1200">
                          <a:solidFill>
                            <a:schemeClr val="dk1"/>
                          </a:solidFill>
                          <a:effectLst/>
                          <a:latin typeface="+mn-lt"/>
                          <a:ea typeface="+mn-ea"/>
                          <a:cs typeface="+mn-cs"/>
                        </a:rPr>
                        <a:t> to pound</a:t>
                      </a:r>
                      <a:r>
                        <a:rPr lang="en-US" sz="1800" kern="1200">
                          <a:solidFill>
                            <a:schemeClr val="dk1"/>
                          </a:solidFill>
                          <a:effectLst/>
                          <a:latin typeface="+mn-lt"/>
                          <a:ea typeface="+mn-ea"/>
                          <a:cs typeface="+mn-cs"/>
                        </a:rPr>
                        <a:t> when she saw him.</a:t>
                      </a:r>
                      <a:endParaRPr lang="pl-PL" sz="1800" kern="1200">
                        <a:solidFill>
                          <a:schemeClr val="dk1"/>
                        </a:solidFill>
                        <a:effectLst/>
                        <a:latin typeface="+mn-lt"/>
                        <a:ea typeface="+mn-ea"/>
                        <a:cs typeface="+mn-cs"/>
                      </a:endParaRPr>
                    </a:p>
                    <a:p>
                      <a:endParaRPr lang="pl-PL" sz="1800" kern="1200">
                        <a:solidFill>
                          <a:schemeClr val="dk1"/>
                        </a:solidFill>
                        <a:effectLst/>
                        <a:latin typeface="+mn-lt"/>
                        <a:ea typeface="+mn-ea"/>
                        <a:cs typeface="+mn-cs"/>
                      </a:endParaRPr>
                    </a:p>
                  </a:txBody>
                  <a:tcPr/>
                </a:tc>
                <a:tc>
                  <a:txBody>
                    <a:bodyPr/>
                    <a:lstStyle/>
                    <a:p>
                      <a:r>
                        <a:rPr lang="en-US" sz="1800" kern="1200">
                          <a:solidFill>
                            <a:schemeClr val="dk1"/>
                          </a:solidFill>
                          <a:effectLst/>
                          <a:latin typeface="+mn-lt"/>
                          <a:ea typeface="+mn-ea"/>
                          <a:cs typeface="+mn-cs"/>
                        </a:rPr>
                        <a:t>LOVE IS FIRE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My heart's</a:t>
                      </a:r>
                      <a:r>
                        <a:rPr lang="en-US" sz="1800" i="1" kern="1200">
                          <a:solidFill>
                            <a:schemeClr val="dk1"/>
                          </a:solidFill>
                          <a:effectLst/>
                          <a:latin typeface="+mn-lt"/>
                          <a:ea typeface="+mn-ea"/>
                          <a:cs typeface="+mn-cs"/>
                        </a:rPr>
                        <a:t> on fire.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He</a:t>
                      </a:r>
                      <a:r>
                        <a:rPr lang="en-US" sz="1800" i="1" kern="1200">
                          <a:solidFill>
                            <a:schemeClr val="dk1"/>
                          </a:solidFill>
                          <a:effectLst/>
                          <a:latin typeface="+mn-lt"/>
                          <a:ea typeface="+mn-ea"/>
                          <a:cs typeface="+mn-cs"/>
                        </a:rPr>
                        <a:t> was burning with</a:t>
                      </a:r>
                      <a:r>
                        <a:rPr lang="en-US" sz="1800" kern="1200">
                          <a:solidFill>
                            <a:schemeClr val="dk1"/>
                          </a:solidFill>
                          <a:effectLst/>
                          <a:latin typeface="+mn-lt"/>
                          <a:ea typeface="+mn-ea"/>
                          <a:cs typeface="+mn-cs"/>
                        </a:rPr>
                        <a:t> love.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She</a:t>
                      </a:r>
                      <a:r>
                        <a:rPr lang="en-US" sz="1800" i="1" kern="1200">
                          <a:solidFill>
                            <a:schemeClr val="dk1"/>
                          </a:solidFill>
                          <a:effectLst/>
                          <a:latin typeface="+mn-lt"/>
                          <a:ea typeface="+mn-ea"/>
                          <a:cs typeface="+mn-cs"/>
                        </a:rPr>
                        <a:t> set</a:t>
                      </a:r>
                      <a:r>
                        <a:rPr lang="en-US" sz="1800" kern="1200">
                          <a:solidFill>
                            <a:schemeClr val="dk1"/>
                          </a:solidFill>
                          <a:effectLst/>
                          <a:latin typeface="+mn-lt"/>
                          <a:ea typeface="+mn-ea"/>
                          <a:cs typeface="+mn-cs"/>
                        </a:rPr>
                        <a:t> my heart</a:t>
                      </a:r>
                      <a:r>
                        <a:rPr lang="en-US" sz="1800" i="1" kern="1200">
                          <a:solidFill>
                            <a:schemeClr val="dk1"/>
                          </a:solidFill>
                          <a:effectLst/>
                          <a:latin typeface="+mn-lt"/>
                          <a:ea typeface="+mn-ea"/>
                          <a:cs typeface="+mn-cs"/>
                        </a:rPr>
                        <a:t> on fire.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There were</a:t>
                      </a:r>
                      <a:r>
                        <a:rPr lang="en-US" sz="1800" i="1" kern="1200">
                          <a:solidFill>
                            <a:schemeClr val="dk1"/>
                          </a:solidFill>
                          <a:effectLst/>
                          <a:latin typeface="+mn-lt"/>
                          <a:ea typeface="+mn-ea"/>
                          <a:cs typeface="+mn-cs"/>
                        </a:rPr>
                        <a:t> sparks.</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She is his latest</a:t>
                      </a:r>
                      <a:r>
                        <a:rPr lang="en-US" sz="1800" i="1" kern="1200">
                          <a:solidFill>
                            <a:schemeClr val="dk1"/>
                          </a:solidFill>
                          <a:effectLst/>
                          <a:latin typeface="+mn-lt"/>
                          <a:ea typeface="+mn-ea"/>
                          <a:cs typeface="+mn-cs"/>
                        </a:rPr>
                        <a:t> flame.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That</a:t>
                      </a:r>
                      <a:r>
                        <a:rPr lang="en-US" sz="1800" i="1" kern="1200">
                          <a:solidFill>
                            <a:schemeClr val="dk1"/>
                          </a:solidFill>
                          <a:effectLst/>
                          <a:latin typeface="+mn-lt"/>
                          <a:ea typeface="+mn-ea"/>
                          <a:cs typeface="+mn-cs"/>
                        </a:rPr>
                        <a:t> kindled</a:t>
                      </a:r>
                      <a:r>
                        <a:rPr lang="en-US" sz="1800" kern="1200">
                          <a:solidFill>
                            <a:schemeClr val="dk1"/>
                          </a:solidFill>
                          <a:effectLst/>
                          <a:latin typeface="+mn-lt"/>
                          <a:ea typeface="+mn-ea"/>
                          <a:cs typeface="+mn-cs"/>
                        </a:rPr>
                        <a:t> love in his heart.</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He</a:t>
                      </a:r>
                      <a:r>
                        <a:rPr lang="en-US" sz="1800" i="1" kern="1200">
                          <a:solidFill>
                            <a:schemeClr val="dk1"/>
                          </a:solidFill>
                          <a:effectLst/>
                          <a:latin typeface="+mn-lt"/>
                          <a:ea typeface="+mn-ea"/>
                          <a:cs typeface="+mn-cs"/>
                        </a:rPr>
                        <a:t> was consumed</a:t>
                      </a:r>
                      <a:r>
                        <a:rPr lang="en-US" sz="1800" kern="1200">
                          <a:solidFill>
                            <a:schemeClr val="dk1"/>
                          </a:solidFill>
                          <a:effectLst/>
                          <a:latin typeface="+mn-lt"/>
                          <a:ea typeface="+mn-ea"/>
                          <a:cs typeface="+mn-cs"/>
                        </a:rPr>
                        <a:t> by love.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I just</a:t>
                      </a:r>
                      <a:r>
                        <a:rPr lang="en-US" sz="1800" i="1" kern="1200">
                          <a:solidFill>
                            <a:schemeClr val="dk1"/>
                          </a:solidFill>
                          <a:effectLst/>
                          <a:latin typeface="+mn-lt"/>
                          <a:ea typeface="+mn-ea"/>
                          <a:cs typeface="+mn-cs"/>
                        </a:rPr>
                        <a:t> melted</a:t>
                      </a:r>
                      <a:r>
                        <a:rPr lang="en-US" sz="1800" kern="1200">
                          <a:solidFill>
                            <a:schemeClr val="dk1"/>
                          </a:solidFill>
                          <a:effectLst/>
                          <a:latin typeface="+mn-lt"/>
                          <a:ea typeface="+mn-ea"/>
                          <a:cs typeface="+mn-cs"/>
                        </a:rPr>
                        <a:t> when she looked at me.</a:t>
                      </a:r>
                      <a:endParaRPr lang="pl-PL" sz="18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She carries a</a:t>
                      </a:r>
                      <a:r>
                        <a:rPr lang="en-US" sz="1800" i="1" kern="1200">
                          <a:solidFill>
                            <a:schemeClr val="dk1"/>
                          </a:solidFill>
                          <a:effectLst/>
                          <a:latin typeface="+mn-lt"/>
                          <a:ea typeface="+mn-ea"/>
                          <a:cs typeface="+mn-cs"/>
                        </a:rPr>
                        <a:t> torch</a:t>
                      </a:r>
                      <a:r>
                        <a:rPr lang="en-US" sz="1800" kern="1200">
                          <a:solidFill>
                            <a:schemeClr val="dk1"/>
                          </a:solidFill>
                          <a:effectLst/>
                          <a:latin typeface="+mn-lt"/>
                          <a:ea typeface="+mn-ea"/>
                          <a:cs typeface="+mn-cs"/>
                        </a:rPr>
                        <a:t> for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The</a:t>
                      </a:r>
                      <a:r>
                        <a:rPr lang="en-US" sz="1800" i="1" kern="1200">
                          <a:solidFill>
                            <a:schemeClr val="dk1"/>
                          </a:solidFill>
                          <a:effectLst/>
                          <a:latin typeface="+mn-lt"/>
                          <a:ea typeface="+mn-ea"/>
                          <a:cs typeface="+mn-cs"/>
                        </a:rPr>
                        <a:t> fire</a:t>
                      </a:r>
                      <a:r>
                        <a:rPr lang="en-US" sz="1800" kern="1200">
                          <a:solidFill>
                            <a:schemeClr val="dk1"/>
                          </a:solidFill>
                          <a:effectLst/>
                          <a:latin typeface="+mn-lt"/>
                          <a:ea typeface="+mn-ea"/>
                          <a:cs typeface="+mn-cs"/>
                        </a:rPr>
                        <a:t> slowly</a:t>
                      </a:r>
                      <a:r>
                        <a:rPr lang="en-US" sz="1800" i="1" kern="1200">
                          <a:solidFill>
                            <a:schemeClr val="dk1"/>
                          </a:solidFill>
                          <a:effectLst/>
                          <a:latin typeface="+mn-lt"/>
                          <a:ea typeface="+mn-ea"/>
                          <a:cs typeface="+mn-cs"/>
                        </a:rPr>
                        <a:t> went out.</a:t>
                      </a:r>
                      <a:endParaRPr lang="en-US" sz="18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The old-time</a:t>
                      </a:r>
                      <a:r>
                        <a:rPr lang="en-US" sz="1800" i="1" kern="1200">
                          <a:solidFill>
                            <a:schemeClr val="dk1"/>
                          </a:solidFill>
                          <a:effectLst/>
                          <a:latin typeface="+mn-lt"/>
                          <a:ea typeface="+mn-ea"/>
                          <a:cs typeface="+mn-cs"/>
                        </a:rPr>
                        <a:t> fire</a:t>
                      </a:r>
                      <a:r>
                        <a:rPr lang="en-US" sz="1800" kern="1200">
                          <a:solidFill>
                            <a:schemeClr val="dk1"/>
                          </a:solidFill>
                          <a:effectLst/>
                          <a:latin typeface="+mn-lt"/>
                          <a:ea typeface="+mn-ea"/>
                          <a:cs typeface="+mn-cs"/>
                        </a:rPr>
                        <a:t> is gone.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I don't want</a:t>
                      </a:r>
                      <a:r>
                        <a:rPr lang="en-US" sz="1800" i="1" kern="1200">
                          <a:solidFill>
                            <a:schemeClr val="dk1"/>
                          </a:solidFill>
                          <a:effectLst/>
                          <a:latin typeface="+mn-lt"/>
                          <a:ea typeface="+mn-ea"/>
                          <a:cs typeface="+mn-cs"/>
                        </a:rPr>
                        <a:t> to get burned</a:t>
                      </a:r>
                      <a:r>
                        <a:rPr lang="en-US" sz="1800" kern="1200">
                          <a:solidFill>
                            <a:schemeClr val="dk1"/>
                          </a:solidFill>
                          <a:effectLst/>
                          <a:latin typeface="+mn-lt"/>
                          <a:ea typeface="+mn-ea"/>
                          <a:cs typeface="+mn-cs"/>
                        </a:rPr>
                        <a:t> again.</a:t>
                      </a:r>
                      <a:endParaRPr lang="pl-PL" sz="18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kern="1200">
                        <a:solidFill>
                          <a:schemeClr val="dk1"/>
                        </a:solidFill>
                        <a:effectLst/>
                        <a:latin typeface="+mn-lt"/>
                        <a:ea typeface="+mn-ea"/>
                        <a:cs typeface="+mn-cs"/>
                      </a:endParaRPr>
                    </a:p>
                    <a:p>
                      <a:endParaRPr lang="pl-PL" sz="1800" kern="1200">
                        <a:solidFill>
                          <a:schemeClr val="dk1"/>
                        </a:solidFill>
                        <a:effectLst/>
                        <a:latin typeface="+mn-lt"/>
                        <a:ea typeface="+mn-ea"/>
                        <a:cs typeface="+mn-cs"/>
                      </a:endParaRPr>
                    </a:p>
                  </a:txBody>
                  <a:tcPr/>
                </a:tc>
                <a:tc>
                  <a:txBody>
                    <a:bodyPr/>
                    <a:lstStyle/>
                    <a:p>
                      <a:r>
                        <a:rPr lang="en-US" sz="1800" kern="1200">
                          <a:solidFill>
                            <a:schemeClr val="dk1"/>
                          </a:solidFill>
                          <a:effectLst/>
                          <a:latin typeface="+mn-lt"/>
                          <a:ea typeface="+mn-ea"/>
                          <a:cs typeface="+mn-cs"/>
                        </a:rPr>
                        <a:t>LOVE IS MAGIC</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She</a:t>
                      </a:r>
                      <a:r>
                        <a:rPr lang="en-US" sz="1800" i="1" kern="1200">
                          <a:solidFill>
                            <a:schemeClr val="dk1"/>
                          </a:solidFill>
                          <a:effectLst/>
                          <a:latin typeface="+mn-lt"/>
                          <a:ea typeface="+mn-ea"/>
                          <a:cs typeface="+mn-cs"/>
                        </a:rPr>
                        <a:t> cast her spell</a:t>
                      </a:r>
                      <a:r>
                        <a:rPr lang="en-US" sz="1800" kern="1200">
                          <a:solidFill>
                            <a:schemeClr val="dk1"/>
                          </a:solidFill>
                          <a:effectLst/>
                          <a:latin typeface="+mn-lt"/>
                          <a:ea typeface="+mn-ea"/>
                          <a:cs typeface="+mn-cs"/>
                        </a:rPr>
                        <a:t> over me. </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I was</a:t>
                      </a:r>
                      <a:r>
                        <a:rPr lang="en-US" sz="1800" i="1" kern="1200">
                          <a:solidFill>
                            <a:schemeClr val="dk1"/>
                          </a:solidFill>
                          <a:effectLst/>
                          <a:latin typeface="+mn-lt"/>
                          <a:ea typeface="+mn-ea"/>
                          <a:cs typeface="+mn-cs"/>
                        </a:rPr>
                        <a:t> spellbound.</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She had me</a:t>
                      </a:r>
                      <a:r>
                        <a:rPr lang="en-US" sz="1800" i="1" kern="1200">
                          <a:solidFill>
                            <a:schemeClr val="dk1"/>
                          </a:solidFill>
                          <a:effectLst/>
                          <a:latin typeface="+mn-lt"/>
                          <a:ea typeface="+mn-ea"/>
                          <a:cs typeface="+mn-cs"/>
                        </a:rPr>
                        <a:t> hypnotized.</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He has me</a:t>
                      </a:r>
                      <a:r>
                        <a:rPr lang="en-US" sz="1800" i="1" kern="1200">
                          <a:solidFill>
                            <a:schemeClr val="dk1"/>
                          </a:solidFill>
                          <a:effectLst/>
                          <a:latin typeface="+mn-lt"/>
                          <a:ea typeface="+mn-ea"/>
                          <a:cs typeface="+mn-cs"/>
                        </a:rPr>
                        <a:t> in a trance.</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I was</a:t>
                      </a:r>
                      <a:r>
                        <a:rPr lang="en-US" sz="1800" i="1" kern="1200">
                          <a:solidFill>
                            <a:schemeClr val="dk1"/>
                          </a:solidFill>
                          <a:effectLst/>
                          <a:latin typeface="+mn-lt"/>
                          <a:ea typeface="+mn-ea"/>
                          <a:cs typeface="+mn-cs"/>
                        </a:rPr>
                        <a:t> entranced</a:t>
                      </a:r>
                      <a:r>
                        <a:rPr lang="en-US" sz="1800" kern="1200">
                          <a:solidFill>
                            <a:schemeClr val="dk1"/>
                          </a:solidFill>
                          <a:effectLst/>
                          <a:latin typeface="+mn-lt"/>
                          <a:ea typeface="+mn-ea"/>
                          <a:cs typeface="+mn-cs"/>
                        </a:rPr>
                        <a:t> by him.</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I am</a:t>
                      </a:r>
                      <a:r>
                        <a:rPr lang="en-US" sz="1800" i="1" kern="1200">
                          <a:solidFill>
                            <a:schemeClr val="dk1"/>
                          </a:solidFill>
                          <a:effectLst/>
                          <a:latin typeface="+mn-lt"/>
                          <a:ea typeface="+mn-ea"/>
                          <a:cs typeface="+mn-cs"/>
                        </a:rPr>
                        <a:t> charmed</a:t>
                      </a:r>
                      <a:r>
                        <a:rPr lang="en-US" sz="1800" kern="1200">
                          <a:solidFill>
                            <a:schemeClr val="dk1"/>
                          </a:solidFill>
                          <a:effectLst/>
                          <a:latin typeface="+mn-lt"/>
                          <a:ea typeface="+mn-ea"/>
                          <a:cs typeface="+mn-cs"/>
                        </a:rPr>
                        <a:t> by her.</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She is</a:t>
                      </a:r>
                      <a:r>
                        <a:rPr lang="en-US" sz="1800" i="1" kern="1200">
                          <a:solidFill>
                            <a:schemeClr val="dk1"/>
                          </a:solidFill>
                          <a:effectLst/>
                          <a:latin typeface="+mn-lt"/>
                          <a:ea typeface="+mn-ea"/>
                          <a:cs typeface="+mn-cs"/>
                        </a:rPr>
                        <a:t> bewitching.</a:t>
                      </a:r>
                      <a:endParaRPr lang="pl-PL"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The</a:t>
                      </a:r>
                      <a:r>
                        <a:rPr lang="en-US" sz="1800" i="1" kern="1200">
                          <a:solidFill>
                            <a:schemeClr val="dk1"/>
                          </a:solidFill>
                          <a:effectLst/>
                          <a:latin typeface="+mn-lt"/>
                          <a:ea typeface="+mn-ea"/>
                          <a:cs typeface="+mn-cs"/>
                        </a:rPr>
                        <a:t> magic</a:t>
                      </a:r>
                      <a:r>
                        <a:rPr lang="en-US" sz="1800" kern="1200">
                          <a:solidFill>
                            <a:schemeClr val="dk1"/>
                          </a:solidFill>
                          <a:effectLst/>
                          <a:latin typeface="+mn-lt"/>
                          <a:ea typeface="+mn-ea"/>
                          <a:cs typeface="+mn-cs"/>
                        </a:rPr>
                        <a:t> is gone.</a:t>
                      </a:r>
                      <a:endParaRPr lang="pl-PL" sz="1800" kern="1200">
                        <a:solidFill>
                          <a:schemeClr val="dk1"/>
                        </a:solidFill>
                        <a:effectLst/>
                        <a:latin typeface="+mn-lt"/>
                        <a:ea typeface="+mn-ea"/>
                        <a:cs typeface="+mn-cs"/>
                      </a:endParaRPr>
                    </a:p>
                    <a:p>
                      <a:endParaRPr lang="pl-PL"/>
                    </a:p>
                  </a:txBody>
                  <a:tcPr/>
                </a:tc>
                <a:extLst>
                  <a:ext uri="{0D108BD9-81ED-4DB2-BD59-A6C34878D82A}">
                    <a16:rowId xmlns:a16="http://schemas.microsoft.com/office/drawing/2014/main" val="576099101"/>
                  </a:ext>
                </a:extLst>
              </a:tr>
            </a:tbl>
          </a:graphicData>
        </a:graphic>
      </p:graphicFrame>
      <p:sp>
        <p:nvSpPr>
          <p:cNvPr id="4" name="Symbol zastępczy stopki 3">
            <a:extLst>
              <a:ext uri="{FF2B5EF4-FFF2-40B4-BE49-F238E27FC236}">
                <a16:creationId xmlns:a16="http://schemas.microsoft.com/office/drawing/2014/main" id="{3BDB5CA9-9128-8114-D78D-B9D3A7407F3F}"/>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7E98F2D5-2C80-AC9B-307C-98C0EFD0A7FC}"/>
              </a:ext>
            </a:extLst>
          </p:cNvPr>
          <p:cNvSpPr>
            <a:spLocks noGrp="1"/>
          </p:cNvSpPr>
          <p:nvPr>
            <p:ph type="sldNum" sz="quarter" idx="11"/>
          </p:nvPr>
        </p:nvSpPr>
        <p:spPr/>
        <p:txBody>
          <a:bodyPr/>
          <a:lstStyle/>
          <a:p>
            <a:pPr rtl="0"/>
            <a:fld id="{294A09A9-5501-47C1-A89A-A340965A2BE2}" type="slidenum">
              <a:rPr lang="pl-PL" noProof="0" smtClean="0"/>
              <a:pPr rtl="0"/>
              <a:t>20</a:t>
            </a:fld>
            <a:endParaRPr lang="pl-PL" noProof="0"/>
          </a:p>
        </p:txBody>
      </p:sp>
    </p:spTree>
    <p:extLst>
      <p:ext uri="{BB962C8B-B14F-4D97-AF65-F5344CB8AC3E}">
        <p14:creationId xmlns:p14="http://schemas.microsoft.com/office/powerpoint/2010/main" val="1380920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030F46-DBE9-4CDE-6E3C-F7694A4F8AC3}"/>
              </a:ext>
            </a:extLst>
          </p:cNvPr>
          <p:cNvSpPr>
            <a:spLocks noGrp="1"/>
          </p:cNvSpPr>
          <p:nvPr>
            <p:ph type="title"/>
          </p:nvPr>
        </p:nvSpPr>
        <p:spPr/>
        <p:txBody>
          <a:bodyPr>
            <a:noAutofit/>
          </a:bodyPr>
          <a:lstStyle/>
          <a:p>
            <a:r>
              <a:rPr lang="pl-PL" sz="3200" dirty="0" err="1"/>
              <a:t>Textual</a:t>
            </a:r>
            <a:r>
              <a:rPr lang="pl-PL" sz="3200" dirty="0"/>
              <a:t> image of love </a:t>
            </a:r>
            <a:br>
              <a:rPr lang="pl-PL" sz="3200" dirty="0"/>
            </a:br>
            <a:r>
              <a:rPr lang="pl-PL" sz="3200" dirty="0" err="1"/>
              <a:t>strongly</a:t>
            </a:r>
            <a:r>
              <a:rPr lang="pl-PL" sz="3200" dirty="0"/>
              <a:t> </a:t>
            </a:r>
            <a:r>
              <a:rPr lang="pl-PL" sz="3200" dirty="0" err="1"/>
              <a:t>based</a:t>
            </a:r>
            <a:r>
              <a:rPr lang="pl-PL" sz="3200" dirty="0"/>
              <a:t> on </a:t>
            </a:r>
            <a:r>
              <a:rPr lang="pl-PL" sz="3200" dirty="0" err="1"/>
              <a:t>conventional</a:t>
            </a:r>
            <a:r>
              <a:rPr lang="pl-PL" sz="3200" dirty="0"/>
              <a:t> </a:t>
            </a:r>
            <a:r>
              <a:rPr lang="pl-PL" sz="3200" dirty="0" err="1"/>
              <a:t>metonymy</a:t>
            </a:r>
            <a:r>
              <a:rPr lang="pl-PL" sz="3200" dirty="0"/>
              <a:t> and </a:t>
            </a:r>
            <a:r>
              <a:rPr lang="pl-PL" sz="3200" dirty="0" err="1"/>
              <a:t>metaphors</a:t>
            </a:r>
            <a:endParaRPr lang="pl-PL" sz="3200" dirty="0"/>
          </a:p>
        </p:txBody>
      </p:sp>
      <p:graphicFrame>
        <p:nvGraphicFramePr>
          <p:cNvPr id="6" name="Symbol zastępczy zawartości 5">
            <a:extLst>
              <a:ext uri="{FF2B5EF4-FFF2-40B4-BE49-F238E27FC236}">
                <a16:creationId xmlns:a16="http://schemas.microsoft.com/office/drawing/2014/main" id="{E1B16383-0F8E-E7F2-94C6-6104D32B165B}"/>
              </a:ext>
            </a:extLst>
          </p:cNvPr>
          <p:cNvGraphicFramePr>
            <a:graphicFrameLocks noGrp="1"/>
          </p:cNvGraphicFramePr>
          <p:nvPr>
            <p:ph idx="1"/>
          </p:nvPr>
        </p:nvGraphicFramePr>
        <p:xfrm>
          <a:off x="609600" y="1840675"/>
          <a:ext cx="10972800" cy="448056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149615590"/>
                    </a:ext>
                  </a:extLst>
                </a:gridCol>
                <a:gridCol w="5486400">
                  <a:extLst>
                    <a:ext uri="{9D8B030D-6E8A-4147-A177-3AD203B41FA5}">
                      <a16:colId xmlns:a16="http://schemas.microsoft.com/office/drawing/2014/main" val="2277340297"/>
                    </a:ext>
                  </a:extLst>
                </a:gridCol>
              </a:tblGrid>
              <a:tr h="346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a:solidFill>
                            <a:schemeClr val="dk1"/>
                          </a:solidFill>
                          <a:effectLst/>
                          <a:latin typeface="+mn-lt"/>
                          <a:ea typeface="+mn-ea"/>
                          <a:cs typeface="+mn-cs"/>
                        </a:rPr>
                        <a:t>Maria Pawlikowska-Jasnorzewska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a:solidFill>
                            <a:schemeClr val="dk1"/>
                          </a:solidFill>
                          <a:effectLst/>
                          <a:latin typeface="+mn-lt"/>
                          <a:ea typeface="+mn-ea"/>
                          <a:cs typeface="+mn-cs"/>
                        </a:rPr>
                        <a:t>Maria Pawlikowska-Jasnorzewska</a:t>
                      </a:r>
                    </a:p>
                  </a:txBody>
                  <a:tcPr/>
                </a:tc>
                <a:extLst>
                  <a:ext uri="{0D108BD9-81ED-4DB2-BD59-A6C34878D82A}">
                    <a16:rowId xmlns:a16="http://schemas.microsoft.com/office/drawing/2014/main" val="2535606388"/>
                  </a:ext>
                </a:extLst>
              </a:tr>
              <a:tr h="3472668">
                <a:tc>
                  <a:txBody>
                    <a:bodyPr/>
                    <a:lstStyle/>
                    <a:p>
                      <a:r>
                        <a:rPr lang="pl-PL" sz="2000" kern="1200">
                          <a:solidFill>
                            <a:schemeClr val="dk1"/>
                          </a:solidFill>
                          <a:effectLst/>
                          <a:latin typeface="+mn-lt"/>
                          <a:ea typeface="+mn-ea"/>
                          <a:cs typeface="+mn-cs"/>
                        </a:rPr>
                        <a:t> </a:t>
                      </a:r>
                    </a:p>
                    <a:p>
                      <a:r>
                        <a:rPr lang="pl-PL" sz="2000" b="1" kern="1200">
                          <a:solidFill>
                            <a:schemeClr val="dk1"/>
                          </a:solidFill>
                          <a:effectLst/>
                          <a:latin typeface="+mn-lt"/>
                          <a:ea typeface="+mn-ea"/>
                          <a:cs typeface="+mn-cs"/>
                        </a:rPr>
                        <a:t>Stos</a:t>
                      </a:r>
                      <a:endParaRPr lang="pl-PL" sz="2000" kern="1200">
                        <a:solidFill>
                          <a:schemeClr val="dk1"/>
                        </a:solidFill>
                        <a:effectLst/>
                        <a:latin typeface="+mn-lt"/>
                        <a:ea typeface="+mn-ea"/>
                        <a:cs typeface="+mn-cs"/>
                      </a:endParaRPr>
                    </a:p>
                    <a:p>
                      <a:r>
                        <a:rPr lang="pl-PL" sz="2000" kern="1200">
                          <a:solidFill>
                            <a:schemeClr val="dk1"/>
                          </a:solidFill>
                          <a:effectLst/>
                          <a:latin typeface="+mn-lt"/>
                          <a:ea typeface="+mn-ea"/>
                          <a:cs typeface="+mn-cs"/>
                        </a:rPr>
                        <a:t> </a:t>
                      </a:r>
                    </a:p>
                    <a:p>
                      <a:r>
                        <a:rPr lang="pl-PL" sz="2000" kern="1200">
                          <a:solidFill>
                            <a:schemeClr val="dk1"/>
                          </a:solidFill>
                          <a:effectLst/>
                          <a:latin typeface="+mn-lt"/>
                          <a:ea typeface="+mn-ea"/>
                          <a:cs typeface="+mn-cs"/>
                        </a:rPr>
                        <a:t>Chwyciłeś mnie za burzę włosów,</a:t>
                      </a:r>
                    </a:p>
                    <a:p>
                      <a:r>
                        <a:rPr lang="pl-PL" sz="2000" kern="1200">
                          <a:solidFill>
                            <a:schemeClr val="dk1"/>
                          </a:solidFill>
                          <a:effectLst/>
                          <a:latin typeface="+mn-lt"/>
                          <a:ea typeface="+mn-ea"/>
                          <a:cs typeface="+mn-cs"/>
                        </a:rPr>
                        <a:t>Mistrzu ogniowy!</a:t>
                      </a:r>
                    </a:p>
                    <a:p>
                      <a:r>
                        <a:rPr lang="pl-PL" sz="2000" kern="1200">
                          <a:solidFill>
                            <a:schemeClr val="dk1"/>
                          </a:solidFill>
                          <a:effectLst/>
                          <a:latin typeface="+mn-lt"/>
                          <a:ea typeface="+mn-ea"/>
                          <a:cs typeface="+mn-cs"/>
                        </a:rPr>
                        <a:t>Ramionami jak powrozami</a:t>
                      </a:r>
                    </a:p>
                    <a:p>
                      <a:r>
                        <a:rPr lang="pl-PL" sz="2000" kern="1200">
                          <a:solidFill>
                            <a:schemeClr val="dk1"/>
                          </a:solidFill>
                          <a:effectLst/>
                          <a:latin typeface="+mn-lt"/>
                          <a:ea typeface="+mn-ea"/>
                          <a:cs typeface="+mn-cs"/>
                        </a:rPr>
                        <a:t>Przywiązałeś do serca: stosu.</a:t>
                      </a:r>
                    </a:p>
                    <a:p>
                      <a:r>
                        <a:rPr lang="pl-PL" sz="2000" kern="1200">
                          <a:solidFill>
                            <a:schemeClr val="dk1"/>
                          </a:solidFill>
                          <a:effectLst/>
                          <a:latin typeface="+mn-lt"/>
                          <a:ea typeface="+mn-ea"/>
                          <a:cs typeface="+mn-cs"/>
                        </a:rPr>
                        <a:t> </a:t>
                      </a:r>
                    </a:p>
                    <a:p>
                      <a:r>
                        <a:rPr lang="pl-PL" sz="2000" kern="1200">
                          <a:solidFill>
                            <a:schemeClr val="dk1"/>
                          </a:solidFill>
                          <a:effectLst/>
                          <a:latin typeface="+mn-lt"/>
                          <a:ea typeface="+mn-ea"/>
                          <a:cs typeface="+mn-cs"/>
                        </a:rPr>
                        <a:t>Mszczą się czary i uroki wszystkie!</a:t>
                      </a:r>
                    </a:p>
                    <a:p>
                      <a:r>
                        <a:rPr lang="pl-PL" sz="2000" kern="1200">
                          <a:solidFill>
                            <a:schemeClr val="dk1"/>
                          </a:solidFill>
                          <a:effectLst/>
                          <a:latin typeface="+mn-lt"/>
                          <a:ea typeface="+mn-ea"/>
                          <a:cs typeface="+mn-cs"/>
                        </a:rPr>
                        <a:t>Ach, i znikąd pomocy!</a:t>
                      </a:r>
                    </a:p>
                    <a:p>
                      <a:r>
                        <a:rPr lang="pl-PL" sz="2000" kern="1200">
                          <a:solidFill>
                            <a:schemeClr val="dk1"/>
                          </a:solidFill>
                          <a:effectLst/>
                          <a:latin typeface="+mn-lt"/>
                          <a:ea typeface="+mn-ea"/>
                          <a:cs typeface="+mn-cs"/>
                        </a:rPr>
                        <a:t>Dzień się spalił na węgiel nocy,</a:t>
                      </a:r>
                    </a:p>
                    <a:p>
                      <a:r>
                        <a:rPr lang="pl-PL" sz="2000" kern="1200">
                          <a:solidFill>
                            <a:schemeClr val="dk1"/>
                          </a:solidFill>
                          <a:effectLst/>
                          <a:latin typeface="+mn-lt"/>
                          <a:ea typeface="+mn-ea"/>
                          <a:cs typeface="+mn-cs"/>
                        </a:rPr>
                        <a:t>Pośród westchnień i iskier.</a:t>
                      </a:r>
                      <a:r>
                        <a:rPr lang="pl-PL" sz="2000">
                          <a:effectLst/>
                        </a:rPr>
                        <a:t> </a:t>
                      </a:r>
                      <a:endParaRPr lang="pl-PL" sz="2000"/>
                    </a:p>
                  </a:txBody>
                  <a:tcPr/>
                </a:tc>
                <a:tc>
                  <a:txBody>
                    <a:bodyPr/>
                    <a:lstStyle/>
                    <a:p>
                      <a:r>
                        <a:rPr lang="en-US" sz="2000" kern="1200" dirty="0">
                          <a:solidFill>
                            <a:schemeClr val="dk1"/>
                          </a:solidFill>
                          <a:effectLst/>
                          <a:latin typeface="+mn-lt"/>
                          <a:ea typeface="+mn-ea"/>
                          <a:cs typeface="+mn-cs"/>
                        </a:rPr>
                        <a:t> </a:t>
                      </a:r>
                      <a:endParaRPr lang="pl-PL" sz="2000"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At the stake</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 </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You caught me by my stormy hair,</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Lord of the Fire!</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With your arms like cords</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You tied me to your heart, the pyre.</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 </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Revenge for every curse, each dark device!</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No hope of fight!</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Day has burned down into the coal of night,</a:t>
                      </a:r>
                      <a:endParaRPr lang="pl-PL"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With sparks and sights.</a:t>
                      </a:r>
                      <a:endParaRPr lang="pl-PL" sz="2000" kern="1200" dirty="0">
                        <a:solidFill>
                          <a:schemeClr val="dk1"/>
                        </a:solidFill>
                        <a:effectLst/>
                        <a:latin typeface="+mn-lt"/>
                        <a:ea typeface="+mn-ea"/>
                        <a:cs typeface="+mn-cs"/>
                      </a:endParaRPr>
                    </a:p>
                  </a:txBody>
                  <a:tcPr/>
                </a:tc>
                <a:extLst>
                  <a:ext uri="{0D108BD9-81ED-4DB2-BD59-A6C34878D82A}">
                    <a16:rowId xmlns:a16="http://schemas.microsoft.com/office/drawing/2014/main" val="1323254992"/>
                  </a:ext>
                </a:extLst>
              </a:tr>
              <a:tr h="346598">
                <a:tc>
                  <a:txBody>
                    <a:bodyPr/>
                    <a:lstStyle/>
                    <a:p>
                      <a:endParaRPr lang="pl-PL"/>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[transl. B. </a:t>
                      </a:r>
                      <a:r>
                        <a:rPr lang="en-US" sz="1800" kern="1200" dirty="0" err="1">
                          <a:solidFill>
                            <a:schemeClr val="dk1"/>
                          </a:solidFill>
                          <a:effectLst/>
                          <a:latin typeface="+mn-lt"/>
                          <a:ea typeface="+mn-ea"/>
                          <a:cs typeface="+mn-cs"/>
                        </a:rPr>
                        <a:t>Plebanek</a:t>
                      </a:r>
                      <a:r>
                        <a:rPr lang="en-US" sz="1800" kern="1200" dirty="0">
                          <a:solidFill>
                            <a:schemeClr val="dk1"/>
                          </a:solidFill>
                          <a:effectLst/>
                          <a:latin typeface="+mn-lt"/>
                          <a:ea typeface="+mn-ea"/>
                          <a:cs typeface="+mn-cs"/>
                        </a:rPr>
                        <a:t>, T. Howard]</a:t>
                      </a:r>
                      <a:endParaRPr lang="pl-PL" dirty="0"/>
                    </a:p>
                  </a:txBody>
                  <a:tcPr/>
                </a:tc>
                <a:extLst>
                  <a:ext uri="{0D108BD9-81ED-4DB2-BD59-A6C34878D82A}">
                    <a16:rowId xmlns:a16="http://schemas.microsoft.com/office/drawing/2014/main" val="3283842354"/>
                  </a:ext>
                </a:extLst>
              </a:tr>
            </a:tbl>
          </a:graphicData>
        </a:graphic>
      </p:graphicFrame>
      <p:sp>
        <p:nvSpPr>
          <p:cNvPr id="4" name="Symbol zastępczy stopki 3">
            <a:extLst>
              <a:ext uri="{FF2B5EF4-FFF2-40B4-BE49-F238E27FC236}">
                <a16:creationId xmlns:a16="http://schemas.microsoft.com/office/drawing/2014/main" id="{979C1004-7795-96BB-9640-CDA071692564}"/>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C7A15F0D-FDEA-B71A-A8D4-37EA6607A007}"/>
              </a:ext>
            </a:extLst>
          </p:cNvPr>
          <p:cNvSpPr>
            <a:spLocks noGrp="1"/>
          </p:cNvSpPr>
          <p:nvPr>
            <p:ph type="sldNum" sz="quarter" idx="11"/>
          </p:nvPr>
        </p:nvSpPr>
        <p:spPr/>
        <p:txBody>
          <a:bodyPr/>
          <a:lstStyle/>
          <a:p>
            <a:pPr rtl="0"/>
            <a:fld id="{294A09A9-5501-47C1-A89A-A340965A2BE2}" type="slidenum">
              <a:rPr lang="pl-PL" noProof="0" smtClean="0"/>
              <a:pPr rtl="0"/>
              <a:t>21</a:t>
            </a:fld>
            <a:endParaRPr lang="pl-PL" noProof="0"/>
          </a:p>
        </p:txBody>
      </p:sp>
    </p:spTree>
    <p:extLst>
      <p:ext uri="{BB962C8B-B14F-4D97-AF65-F5344CB8AC3E}">
        <p14:creationId xmlns:p14="http://schemas.microsoft.com/office/powerpoint/2010/main" val="2259932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030F46-DBE9-4CDE-6E3C-F7694A4F8AC3}"/>
              </a:ext>
            </a:extLst>
          </p:cNvPr>
          <p:cNvSpPr>
            <a:spLocks noGrp="1"/>
          </p:cNvSpPr>
          <p:nvPr>
            <p:ph type="title"/>
          </p:nvPr>
        </p:nvSpPr>
        <p:spPr/>
        <p:txBody>
          <a:bodyPr>
            <a:noAutofit/>
          </a:bodyPr>
          <a:lstStyle/>
          <a:p>
            <a:r>
              <a:rPr lang="pl-PL" sz="3200" dirty="0" err="1"/>
              <a:t>Textual</a:t>
            </a:r>
            <a:r>
              <a:rPr lang="pl-PL" sz="3200" dirty="0"/>
              <a:t> image of the </a:t>
            </a:r>
            <a:r>
              <a:rPr lang="pl-PL" sz="3200" dirty="0" err="1"/>
              <a:t>lack</a:t>
            </a:r>
            <a:r>
              <a:rPr lang="pl-PL" sz="3200" dirty="0"/>
              <a:t> of love </a:t>
            </a:r>
            <a:r>
              <a:rPr lang="pl-PL" sz="3200" dirty="0" err="1"/>
              <a:t>significantly</a:t>
            </a:r>
            <a:r>
              <a:rPr lang="pl-PL" sz="3200" dirty="0"/>
              <a:t> </a:t>
            </a:r>
            <a:r>
              <a:rPr lang="pl-PL" sz="3200" dirty="0" err="1"/>
              <a:t>transforming</a:t>
            </a:r>
            <a:r>
              <a:rPr lang="pl-PL" sz="3200" dirty="0"/>
              <a:t> </a:t>
            </a:r>
            <a:r>
              <a:rPr lang="pl-PL" sz="3200" dirty="0" err="1"/>
              <a:t>conventional</a:t>
            </a:r>
            <a:r>
              <a:rPr lang="pl-PL" sz="3200" dirty="0"/>
              <a:t> </a:t>
            </a:r>
            <a:r>
              <a:rPr lang="pl-PL" sz="3200" dirty="0" err="1"/>
              <a:t>metaphors</a:t>
            </a:r>
            <a:endParaRPr lang="pl-PL" sz="3200" dirty="0"/>
          </a:p>
        </p:txBody>
      </p:sp>
      <p:graphicFrame>
        <p:nvGraphicFramePr>
          <p:cNvPr id="6" name="Symbol zastępczy zawartości 5">
            <a:extLst>
              <a:ext uri="{FF2B5EF4-FFF2-40B4-BE49-F238E27FC236}">
                <a16:creationId xmlns:a16="http://schemas.microsoft.com/office/drawing/2014/main" id="{E1B16383-0F8E-E7F2-94C6-6104D32B165B}"/>
              </a:ext>
            </a:extLst>
          </p:cNvPr>
          <p:cNvGraphicFramePr>
            <a:graphicFrameLocks noGrp="1"/>
          </p:cNvGraphicFramePr>
          <p:nvPr>
            <p:ph idx="1"/>
            <p:extLst>
              <p:ext uri="{D42A27DB-BD31-4B8C-83A1-F6EECF244321}">
                <p14:modId xmlns:p14="http://schemas.microsoft.com/office/powerpoint/2010/main" val="2959338112"/>
              </p:ext>
            </p:extLst>
          </p:nvPr>
        </p:nvGraphicFramePr>
        <p:xfrm>
          <a:off x="609600" y="1840675"/>
          <a:ext cx="10972800" cy="432816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149615590"/>
                    </a:ext>
                  </a:extLst>
                </a:gridCol>
                <a:gridCol w="5486400">
                  <a:extLst>
                    <a:ext uri="{9D8B030D-6E8A-4147-A177-3AD203B41FA5}">
                      <a16:colId xmlns:a16="http://schemas.microsoft.com/office/drawing/2014/main" val="2277340297"/>
                    </a:ext>
                  </a:extLst>
                </a:gridCol>
              </a:tblGrid>
              <a:tr h="346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a:solidFill>
                            <a:schemeClr val="dk1"/>
                          </a:solidFill>
                          <a:effectLst/>
                          <a:latin typeface="+mn-lt"/>
                          <a:ea typeface="+mn-ea"/>
                          <a:cs typeface="+mn-cs"/>
                        </a:rPr>
                        <a:t>Maria Pawlikowska-Jasnorzewska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a:solidFill>
                            <a:schemeClr val="dk1"/>
                          </a:solidFill>
                          <a:effectLst/>
                          <a:latin typeface="+mn-lt"/>
                          <a:ea typeface="+mn-ea"/>
                          <a:cs typeface="+mn-cs"/>
                        </a:rPr>
                        <a:t>Maria Pawlikowska-Jasnorzewska</a:t>
                      </a:r>
                    </a:p>
                  </a:txBody>
                  <a:tcPr/>
                </a:tc>
                <a:extLst>
                  <a:ext uri="{0D108BD9-81ED-4DB2-BD59-A6C34878D82A}">
                    <a16:rowId xmlns:a16="http://schemas.microsoft.com/office/drawing/2014/main" val="2535606388"/>
                  </a:ext>
                </a:extLst>
              </a:tr>
              <a:tr h="3472668">
                <a:tc>
                  <a:txBody>
                    <a:bodyPr/>
                    <a:lstStyle/>
                    <a:p>
                      <a:r>
                        <a:rPr lang="pl-PL" sz="2000" b="1" i="0" kern="1200">
                          <a:solidFill>
                            <a:schemeClr val="dk1"/>
                          </a:solidFill>
                          <a:effectLst/>
                          <a:latin typeface="+mn-lt"/>
                          <a:ea typeface="+mn-ea"/>
                          <a:cs typeface="+mn-cs"/>
                        </a:rPr>
                        <a:t>Przeszłość</a:t>
                      </a:r>
                    </a:p>
                    <a:p>
                      <a:endParaRPr lang="pl-PL" sz="2000" i="0" kern="1200">
                        <a:solidFill>
                          <a:schemeClr val="dk1"/>
                        </a:solidFill>
                        <a:effectLst/>
                        <a:latin typeface="+mn-lt"/>
                        <a:ea typeface="+mn-ea"/>
                        <a:cs typeface="+mn-cs"/>
                      </a:endParaRPr>
                    </a:p>
                    <a:p>
                      <a:r>
                        <a:rPr lang="pl-PL" sz="2000" i="0" kern="1200">
                          <a:solidFill>
                            <a:schemeClr val="dk1"/>
                          </a:solidFill>
                          <a:effectLst/>
                          <a:latin typeface="+mn-lt"/>
                          <a:ea typeface="+mn-ea"/>
                          <a:cs typeface="+mn-cs"/>
                        </a:rPr>
                        <a:t>Przeszłość jest jak woda w </a:t>
                      </a:r>
                      <a:r>
                        <a:rPr lang="pl-PL" sz="2000" i="0" kern="1200">
                          <a:solidFill>
                            <a:srgbClr val="0070C0"/>
                          </a:solidFill>
                          <a:effectLst/>
                          <a:latin typeface="+mn-lt"/>
                          <a:ea typeface="+mn-ea"/>
                          <a:cs typeface="+mn-cs"/>
                        </a:rPr>
                        <a:t>stawie</a:t>
                      </a:r>
                      <a:r>
                        <a:rPr lang="pl-PL" sz="2000" i="0" kern="1200">
                          <a:solidFill>
                            <a:schemeClr val="dk1"/>
                          </a:solidFill>
                          <a:effectLst/>
                          <a:latin typeface="+mn-lt"/>
                          <a:ea typeface="+mn-ea"/>
                          <a:cs typeface="+mn-cs"/>
                        </a:rPr>
                        <a:t>: </a:t>
                      </a:r>
                    </a:p>
                    <a:p>
                      <a:r>
                        <a:rPr lang="pl-PL" sz="2000" i="0" kern="1200">
                          <a:solidFill>
                            <a:srgbClr val="0070C0"/>
                          </a:solidFill>
                          <a:effectLst/>
                          <a:latin typeface="+mn-lt"/>
                          <a:ea typeface="+mn-ea"/>
                          <a:cs typeface="+mn-cs"/>
                        </a:rPr>
                        <a:t>ciemna, gęsta </a:t>
                      </a:r>
                      <a:r>
                        <a:rPr lang="pl-PL" sz="2000" i="0" kern="1200">
                          <a:solidFill>
                            <a:schemeClr val="dk1"/>
                          </a:solidFill>
                          <a:effectLst/>
                          <a:latin typeface="+mn-lt"/>
                          <a:ea typeface="+mn-ea"/>
                          <a:cs typeface="+mn-cs"/>
                        </a:rPr>
                        <a:t>i zaludniona.</a:t>
                      </a:r>
                    </a:p>
                    <a:p>
                      <a:r>
                        <a:rPr lang="pl-PL" sz="2000" i="0" kern="1200">
                          <a:solidFill>
                            <a:schemeClr val="dk1"/>
                          </a:solidFill>
                          <a:effectLst/>
                          <a:latin typeface="+mn-lt"/>
                          <a:ea typeface="+mn-ea"/>
                          <a:cs typeface="+mn-cs"/>
                        </a:rPr>
                        <a:t>W jej głębi falują </a:t>
                      </a:r>
                      <a:r>
                        <a:rPr lang="pl-PL" sz="2000" i="0" kern="1200">
                          <a:solidFill>
                            <a:srgbClr val="0070C0"/>
                          </a:solidFill>
                          <a:effectLst/>
                          <a:latin typeface="+mn-lt"/>
                          <a:ea typeface="+mn-ea"/>
                          <a:cs typeface="+mn-cs"/>
                        </a:rPr>
                        <a:t>niemrawie</a:t>
                      </a:r>
                      <a:r>
                        <a:rPr lang="pl-PL" sz="2000" i="0" kern="1200">
                          <a:solidFill>
                            <a:schemeClr val="dk1"/>
                          </a:solidFill>
                          <a:effectLst/>
                          <a:latin typeface="+mn-lt"/>
                          <a:ea typeface="+mn-ea"/>
                          <a:cs typeface="+mn-cs"/>
                        </a:rPr>
                        <a:t> </a:t>
                      </a:r>
                    </a:p>
                    <a:p>
                      <a:r>
                        <a:rPr lang="pl-PL" sz="2000" i="0" kern="1200">
                          <a:solidFill>
                            <a:schemeClr val="dk1"/>
                          </a:solidFill>
                          <a:effectLst/>
                          <a:latin typeface="+mn-lt"/>
                          <a:ea typeface="+mn-ea"/>
                          <a:cs typeface="+mn-cs"/>
                        </a:rPr>
                        <a:t>czyjeś dawno zatopione </a:t>
                      </a:r>
                      <a:r>
                        <a:rPr lang="pl-PL" sz="2000" i="0" kern="1200">
                          <a:solidFill>
                            <a:srgbClr val="FF0000"/>
                          </a:solidFill>
                          <a:effectLst/>
                          <a:latin typeface="+mn-lt"/>
                          <a:ea typeface="+mn-ea"/>
                          <a:cs typeface="+mn-cs"/>
                        </a:rPr>
                        <a:t>ramiona</a:t>
                      </a:r>
                      <a:r>
                        <a:rPr lang="pl-PL" sz="2000" i="0" kern="1200">
                          <a:solidFill>
                            <a:schemeClr val="dk1"/>
                          </a:solidFill>
                          <a:effectLst/>
                          <a:latin typeface="+mn-lt"/>
                          <a:ea typeface="+mn-ea"/>
                          <a:cs typeface="+mn-cs"/>
                        </a:rPr>
                        <a:t>. </a:t>
                      </a:r>
                    </a:p>
                    <a:p>
                      <a:r>
                        <a:rPr lang="pl-PL" sz="2000" i="0" kern="1200">
                          <a:solidFill>
                            <a:schemeClr val="dk1"/>
                          </a:solidFill>
                          <a:effectLst/>
                          <a:latin typeface="+mn-lt"/>
                          <a:ea typeface="+mn-ea"/>
                          <a:cs typeface="+mn-cs"/>
                        </a:rPr>
                        <a:t> </a:t>
                      </a:r>
                    </a:p>
                    <a:p>
                      <a:r>
                        <a:rPr lang="pl-PL" sz="2000" i="0" kern="1200">
                          <a:solidFill>
                            <a:srgbClr val="0070C0"/>
                          </a:solidFill>
                          <a:effectLst/>
                          <a:latin typeface="+mn-lt"/>
                          <a:ea typeface="+mn-ea"/>
                          <a:cs typeface="+mn-cs"/>
                        </a:rPr>
                        <a:t>Stare</a:t>
                      </a:r>
                      <a:r>
                        <a:rPr lang="pl-PL" sz="2000" i="0" kern="1200">
                          <a:solidFill>
                            <a:schemeClr val="dk1"/>
                          </a:solidFill>
                          <a:effectLst/>
                          <a:latin typeface="+mn-lt"/>
                          <a:ea typeface="+mn-ea"/>
                          <a:cs typeface="+mn-cs"/>
                        </a:rPr>
                        <a:t> </a:t>
                      </a:r>
                      <a:r>
                        <a:rPr lang="pl-PL" sz="2000" i="0" kern="1200">
                          <a:solidFill>
                            <a:srgbClr val="FF0000"/>
                          </a:solidFill>
                          <a:effectLst/>
                          <a:latin typeface="+mn-lt"/>
                          <a:ea typeface="+mn-ea"/>
                          <a:cs typeface="+mn-cs"/>
                        </a:rPr>
                        <a:t>szczęście</a:t>
                      </a:r>
                      <a:r>
                        <a:rPr lang="pl-PL" sz="2000" i="0" kern="1200">
                          <a:solidFill>
                            <a:schemeClr val="dk1"/>
                          </a:solidFill>
                          <a:effectLst/>
                          <a:latin typeface="+mn-lt"/>
                          <a:ea typeface="+mn-ea"/>
                          <a:cs typeface="+mn-cs"/>
                        </a:rPr>
                        <a:t>, </a:t>
                      </a:r>
                      <a:r>
                        <a:rPr lang="pl-PL" sz="2000" i="0" kern="1200">
                          <a:solidFill>
                            <a:srgbClr val="0070C0"/>
                          </a:solidFill>
                          <a:effectLst/>
                          <a:latin typeface="+mn-lt"/>
                          <a:ea typeface="+mn-ea"/>
                          <a:cs typeface="+mn-cs"/>
                        </a:rPr>
                        <a:t>zimne rybie </a:t>
                      </a:r>
                      <a:r>
                        <a:rPr lang="pl-PL" sz="2000" i="0" kern="1200">
                          <a:solidFill>
                            <a:srgbClr val="FF0000"/>
                          </a:solidFill>
                          <a:effectLst/>
                          <a:latin typeface="+mn-lt"/>
                          <a:ea typeface="+mn-ea"/>
                          <a:cs typeface="+mn-cs"/>
                        </a:rPr>
                        <a:t>ciało</a:t>
                      </a:r>
                      <a:r>
                        <a:rPr lang="pl-PL" sz="2000" i="0" kern="1200">
                          <a:solidFill>
                            <a:schemeClr val="dk1"/>
                          </a:solidFill>
                          <a:effectLst/>
                          <a:latin typeface="+mn-lt"/>
                          <a:ea typeface="+mn-ea"/>
                          <a:cs typeface="+mn-cs"/>
                        </a:rPr>
                        <a:t>,</a:t>
                      </a:r>
                    </a:p>
                    <a:p>
                      <a:r>
                        <a:rPr lang="pl-PL" sz="2000" i="0" kern="1200">
                          <a:solidFill>
                            <a:srgbClr val="FF0000"/>
                          </a:solidFill>
                          <a:effectLst/>
                          <a:latin typeface="+mn-lt"/>
                          <a:ea typeface="+mn-ea"/>
                          <a:cs typeface="+mn-cs"/>
                        </a:rPr>
                        <a:t>drży</a:t>
                      </a:r>
                      <a:r>
                        <a:rPr lang="pl-PL" sz="2000" i="0" kern="1200">
                          <a:solidFill>
                            <a:schemeClr val="dk1"/>
                          </a:solidFill>
                          <a:effectLst/>
                          <a:latin typeface="+mn-lt"/>
                          <a:ea typeface="+mn-ea"/>
                          <a:cs typeface="+mn-cs"/>
                        </a:rPr>
                        <a:t>, gdy </a:t>
                      </a:r>
                      <a:r>
                        <a:rPr lang="pl-PL" sz="2000" i="0" kern="1200">
                          <a:solidFill>
                            <a:srgbClr val="FF0000"/>
                          </a:solidFill>
                          <a:effectLst/>
                          <a:latin typeface="+mn-lt"/>
                          <a:ea typeface="+mn-ea"/>
                          <a:cs typeface="+mn-cs"/>
                        </a:rPr>
                        <a:t>błysk słońca </a:t>
                      </a:r>
                      <a:r>
                        <a:rPr lang="pl-PL" sz="2000" i="0" kern="1200">
                          <a:solidFill>
                            <a:schemeClr val="dk1"/>
                          </a:solidFill>
                          <a:effectLst/>
                          <a:latin typeface="+mn-lt"/>
                          <a:ea typeface="+mn-ea"/>
                          <a:cs typeface="+mn-cs"/>
                        </a:rPr>
                        <a:t>w głąb wpadnie </a:t>
                      </a:r>
                    </a:p>
                    <a:p>
                      <a:r>
                        <a:rPr lang="pl-PL" sz="2000" i="0" kern="1200">
                          <a:solidFill>
                            <a:schemeClr val="dk1"/>
                          </a:solidFill>
                          <a:effectLst/>
                          <a:latin typeface="+mn-lt"/>
                          <a:ea typeface="+mn-ea"/>
                          <a:cs typeface="+mn-cs"/>
                        </a:rPr>
                        <a:t>a </a:t>
                      </a:r>
                      <a:r>
                        <a:rPr lang="pl-PL" sz="2000" i="0" kern="1200">
                          <a:solidFill>
                            <a:srgbClr val="FF0000"/>
                          </a:solidFill>
                          <a:effectLst/>
                          <a:latin typeface="+mn-lt"/>
                          <a:ea typeface="+mn-ea"/>
                          <a:cs typeface="+mn-cs"/>
                        </a:rPr>
                        <a:t>marzenie</a:t>
                      </a:r>
                      <a:r>
                        <a:rPr lang="pl-PL" sz="2000" i="0" kern="1200">
                          <a:solidFill>
                            <a:schemeClr val="dk1"/>
                          </a:solidFill>
                          <a:effectLst/>
                          <a:latin typeface="+mn-lt"/>
                          <a:ea typeface="+mn-ea"/>
                          <a:cs typeface="+mn-cs"/>
                        </a:rPr>
                        <a:t>, które umrzeć nie chciało, </a:t>
                      </a:r>
                    </a:p>
                    <a:p>
                      <a:r>
                        <a:rPr lang="pl-PL" sz="2000" i="0" kern="1200">
                          <a:solidFill>
                            <a:schemeClr val="dk1"/>
                          </a:solidFill>
                          <a:effectLst/>
                          <a:latin typeface="+mn-lt"/>
                          <a:ea typeface="+mn-ea"/>
                          <a:cs typeface="+mn-cs"/>
                        </a:rPr>
                        <a:t>jak </a:t>
                      </a:r>
                      <a:r>
                        <a:rPr lang="pl-PL" sz="2000" i="0" kern="1200">
                          <a:solidFill>
                            <a:srgbClr val="0070C0"/>
                          </a:solidFill>
                          <a:effectLst/>
                          <a:latin typeface="+mn-lt"/>
                          <a:ea typeface="+mn-ea"/>
                          <a:cs typeface="+mn-cs"/>
                        </a:rPr>
                        <a:t>ropucha ciężko dyszy na dnie</a:t>
                      </a:r>
                      <a:r>
                        <a:rPr lang="pl-PL" sz="2000" i="0" kern="1200">
                          <a:solidFill>
                            <a:schemeClr val="dk1"/>
                          </a:solidFill>
                          <a:effectLst/>
                          <a:latin typeface="+mn-lt"/>
                          <a:ea typeface="+mn-ea"/>
                          <a:cs typeface="+mn-cs"/>
                        </a:rPr>
                        <a:t>...</a:t>
                      </a:r>
                    </a:p>
                  </a:txBody>
                  <a:tcPr/>
                </a:tc>
                <a:tc>
                  <a:txBody>
                    <a:bodyPr/>
                    <a:lstStyle/>
                    <a:p>
                      <a:r>
                        <a:rPr lang="en-US" sz="2000" b="1" kern="1200">
                          <a:solidFill>
                            <a:schemeClr val="dk1"/>
                          </a:solidFill>
                          <a:effectLst/>
                          <a:latin typeface="+mn-lt"/>
                          <a:ea typeface="+mn-ea"/>
                          <a:cs typeface="+mn-cs"/>
                        </a:rPr>
                        <a:t>The Past</a:t>
                      </a:r>
                    </a:p>
                    <a:p>
                      <a:endParaRPr lang="en-US" sz="1800" kern="1200">
                        <a:solidFill>
                          <a:schemeClr val="dk1"/>
                        </a:solidFill>
                        <a:effectLst/>
                        <a:latin typeface="+mn-lt"/>
                        <a:ea typeface="+mn-ea"/>
                        <a:cs typeface="+mn-cs"/>
                      </a:endParaRPr>
                    </a:p>
                    <a:p>
                      <a:r>
                        <a:rPr lang="en-US" sz="2000" kern="1200">
                          <a:solidFill>
                            <a:schemeClr val="dk1"/>
                          </a:solidFill>
                          <a:effectLst/>
                          <a:latin typeface="+mn-lt"/>
                          <a:ea typeface="+mn-ea"/>
                          <a:cs typeface="+mn-cs"/>
                        </a:rPr>
                        <a:t>The past is like water in a </a:t>
                      </a:r>
                      <a:r>
                        <a:rPr lang="en-US" sz="2000" i="0" kern="1200">
                          <a:solidFill>
                            <a:srgbClr val="0070C0"/>
                          </a:solidFill>
                          <a:effectLst/>
                          <a:latin typeface="+mn-lt"/>
                          <a:ea typeface="+mn-ea"/>
                          <a:cs typeface="+mn-cs"/>
                        </a:rPr>
                        <a:t>pond: dark, thick </a:t>
                      </a:r>
                      <a:r>
                        <a:rPr lang="en-US" sz="2000" kern="1200">
                          <a:solidFill>
                            <a:schemeClr val="dk1"/>
                          </a:solidFill>
                          <a:effectLst/>
                          <a:latin typeface="+mn-lt"/>
                          <a:ea typeface="+mn-ea"/>
                          <a:cs typeface="+mn-cs"/>
                        </a:rPr>
                        <a:t>and crowded. Someone's long-submerged </a:t>
                      </a:r>
                      <a:r>
                        <a:rPr lang="en-US" sz="2400" i="0" kern="1200">
                          <a:solidFill>
                            <a:srgbClr val="FF0000"/>
                          </a:solidFill>
                          <a:effectLst/>
                          <a:latin typeface="+mn-lt"/>
                          <a:ea typeface="+mn-ea"/>
                          <a:cs typeface="+mn-cs"/>
                        </a:rPr>
                        <a:t>arms</a:t>
                      </a:r>
                      <a:r>
                        <a:rPr lang="en-US" sz="2000" kern="1200">
                          <a:solidFill>
                            <a:schemeClr val="dk1"/>
                          </a:solidFill>
                          <a:effectLst/>
                          <a:latin typeface="+mn-lt"/>
                          <a:ea typeface="+mn-ea"/>
                          <a:cs typeface="+mn-cs"/>
                        </a:rPr>
                        <a:t> wave </a:t>
                      </a:r>
                      <a:r>
                        <a:rPr lang="en-US" sz="2000" i="0" kern="1200">
                          <a:solidFill>
                            <a:srgbClr val="0070C0"/>
                          </a:solidFill>
                          <a:effectLst/>
                          <a:latin typeface="+mn-lt"/>
                          <a:ea typeface="+mn-ea"/>
                          <a:cs typeface="+mn-cs"/>
                        </a:rPr>
                        <a:t>sluggishly</a:t>
                      </a:r>
                      <a:r>
                        <a:rPr lang="en-US" sz="2000" kern="1200">
                          <a:solidFill>
                            <a:schemeClr val="dk1"/>
                          </a:solidFill>
                          <a:effectLst/>
                          <a:latin typeface="+mn-lt"/>
                          <a:ea typeface="+mn-ea"/>
                          <a:cs typeface="+mn-cs"/>
                        </a:rPr>
                        <a:t> in its depths.</a:t>
                      </a:r>
                    </a:p>
                    <a:p>
                      <a:endParaRPr lang="en-US" sz="2000" kern="1200">
                        <a:solidFill>
                          <a:schemeClr val="dk1"/>
                        </a:solidFill>
                        <a:effectLst/>
                        <a:latin typeface="+mn-lt"/>
                        <a:ea typeface="+mn-ea"/>
                        <a:cs typeface="+mn-cs"/>
                      </a:endParaRPr>
                    </a:p>
                    <a:p>
                      <a:endParaRPr lang="en-US" sz="2000" kern="1200">
                        <a:solidFill>
                          <a:schemeClr val="dk1"/>
                        </a:solidFill>
                        <a:effectLst/>
                        <a:latin typeface="+mn-lt"/>
                        <a:ea typeface="+mn-ea"/>
                        <a:cs typeface="+mn-cs"/>
                      </a:endParaRPr>
                    </a:p>
                    <a:p>
                      <a:r>
                        <a:rPr lang="en-US" sz="2000" kern="1200">
                          <a:solidFill>
                            <a:schemeClr val="dk1"/>
                          </a:solidFill>
                          <a:effectLst/>
                          <a:latin typeface="+mn-lt"/>
                          <a:ea typeface="+mn-ea"/>
                          <a:cs typeface="+mn-cs"/>
                        </a:rPr>
                        <a:t>The </a:t>
                      </a:r>
                      <a:r>
                        <a:rPr lang="en-US" sz="2000" i="0" kern="1200">
                          <a:solidFill>
                            <a:srgbClr val="0070C0"/>
                          </a:solidFill>
                          <a:effectLst/>
                          <a:latin typeface="+mn-lt"/>
                          <a:ea typeface="+mn-ea"/>
                          <a:cs typeface="+mn-cs"/>
                        </a:rPr>
                        <a:t>old</a:t>
                      </a:r>
                      <a:r>
                        <a:rPr lang="en-US" sz="2000" kern="1200">
                          <a:solidFill>
                            <a:schemeClr val="dk1"/>
                          </a:solidFill>
                          <a:effectLst/>
                          <a:latin typeface="+mn-lt"/>
                          <a:ea typeface="+mn-ea"/>
                          <a:cs typeface="+mn-cs"/>
                        </a:rPr>
                        <a:t> </a:t>
                      </a:r>
                      <a:r>
                        <a:rPr lang="en-US" sz="2400" i="0" kern="1200">
                          <a:solidFill>
                            <a:srgbClr val="FF0000"/>
                          </a:solidFill>
                          <a:effectLst/>
                          <a:latin typeface="+mn-lt"/>
                          <a:ea typeface="+mn-ea"/>
                          <a:cs typeface="+mn-cs"/>
                        </a:rPr>
                        <a:t>happiness</a:t>
                      </a:r>
                      <a:r>
                        <a:rPr lang="en-US" sz="2000" kern="1200">
                          <a:solidFill>
                            <a:schemeClr val="dk1"/>
                          </a:solidFill>
                          <a:effectLst/>
                          <a:latin typeface="+mn-lt"/>
                          <a:ea typeface="+mn-ea"/>
                          <a:cs typeface="+mn-cs"/>
                        </a:rPr>
                        <a:t>, the </a:t>
                      </a:r>
                      <a:r>
                        <a:rPr lang="en-US" sz="2000" i="0" kern="1200">
                          <a:solidFill>
                            <a:srgbClr val="0070C0"/>
                          </a:solidFill>
                          <a:effectLst/>
                          <a:latin typeface="+mn-lt"/>
                          <a:ea typeface="+mn-ea"/>
                          <a:cs typeface="+mn-cs"/>
                        </a:rPr>
                        <a:t>cold fish </a:t>
                      </a:r>
                      <a:r>
                        <a:rPr lang="en-US" sz="2400" i="0" kern="1200">
                          <a:solidFill>
                            <a:srgbClr val="FF0000"/>
                          </a:solidFill>
                          <a:effectLst/>
                          <a:latin typeface="+mn-lt"/>
                          <a:ea typeface="+mn-ea"/>
                          <a:cs typeface="+mn-cs"/>
                        </a:rPr>
                        <a:t>body, trembles </a:t>
                      </a:r>
                      <a:r>
                        <a:rPr lang="en-US" sz="2000" kern="1200">
                          <a:solidFill>
                            <a:schemeClr val="dk1"/>
                          </a:solidFill>
                          <a:effectLst/>
                          <a:latin typeface="+mn-lt"/>
                          <a:ea typeface="+mn-ea"/>
                          <a:cs typeface="+mn-cs"/>
                        </a:rPr>
                        <a:t>when the </a:t>
                      </a:r>
                      <a:r>
                        <a:rPr lang="en-US" sz="2400" i="0" kern="1200">
                          <a:solidFill>
                            <a:srgbClr val="FF0000"/>
                          </a:solidFill>
                          <a:effectLst/>
                          <a:latin typeface="+mn-lt"/>
                          <a:ea typeface="+mn-ea"/>
                          <a:cs typeface="+mn-cs"/>
                        </a:rPr>
                        <a:t>sun shines </a:t>
                      </a:r>
                      <a:r>
                        <a:rPr lang="en-US" sz="2000" kern="1200">
                          <a:solidFill>
                            <a:schemeClr val="dk1"/>
                          </a:solidFill>
                          <a:effectLst/>
                          <a:latin typeface="+mn-lt"/>
                          <a:ea typeface="+mn-ea"/>
                          <a:cs typeface="+mn-cs"/>
                        </a:rPr>
                        <a:t>deep inside, and the </a:t>
                      </a:r>
                      <a:r>
                        <a:rPr lang="en-US" sz="2400" i="0" kern="1200">
                          <a:solidFill>
                            <a:srgbClr val="FF0000"/>
                          </a:solidFill>
                          <a:effectLst/>
                          <a:latin typeface="+mn-lt"/>
                          <a:ea typeface="+mn-ea"/>
                          <a:cs typeface="+mn-cs"/>
                        </a:rPr>
                        <a:t>dream</a:t>
                      </a:r>
                      <a:r>
                        <a:rPr lang="en-US" sz="2000" kern="1200">
                          <a:solidFill>
                            <a:schemeClr val="dk1"/>
                          </a:solidFill>
                          <a:effectLst/>
                          <a:latin typeface="+mn-lt"/>
                          <a:ea typeface="+mn-ea"/>
                          <a:cs typeface="+mn-cs"/>
                        </a:rPr>
                        <a:t> that didn't want to die is </a:t>
                      </a:r>
                      <a:r>
                        <a:rPr lang="en-US" sz="2000" i="0" kern="1200">
                          <a:solidFill>
                            <a:srgbClr val="0070C0"/>
                          </a:solidFill>
                          <a:effectLst/>
                          <a:latin typeface="+mn-lt"/>
                          <a:ea typeface="+mn-ea"/>
                          <a:cs typeface="+mn-cs"/>
                        </a:rPr>
                        <a:t>breathing heavily at the bottom like a toad</a:t>
                      </a:r>
                      <a:r>
                        <a:rPr lang="en-US" sz="2000" kern="1200">
                          <a:solidFill>
                            <a:schemeClr val="dk1"/>
                          </a:solidFill>
                          <a:effectLst/>
                          <a:latin typeface="+mn-lt"/>
                          <a:ea typeface="+mn-ea"/>
                          <a:cs typeface="+mn-cs"/>
                        </a:rPr>
                        <a:t>.</a:t>
                      </a:r>
                      <a:endParaRPr lang="pl-PL" sz="2000" kern="1200">
                        <a:solidFill>
                          <a:schemeClr val="dk1"/>
                        </a:solidFill>
                        <a:effectLst/>
                        <a:latin typeface="+mn-lt"/>
                        <a:ea typeface="+mn-ea"/>
                        <a:cs typeface="+mn-cs"/>
                      </a:endParaRPr>
                    </a:p>
                  </a:txBody>
                  <a:tcPr/>
                </a:tc>
                <a:extLst>
                  <a:ext uri="{0D108BD9-81ED-4DB2-BD59-A6C34878D82A}">
                    <a16:rowId xmlns:a16="http://schemas.microsoft.com/office/drawing/2014/main" val="1323254992"/>
                  </a:ext>
                </a:extLst>
              </a:tr>
              <a:tr h="346598">
                <a:tc>
                  <a:txBody>
                    <a:bodyPr/>
                    <a:lstStyle/>
                    <a:p>
                      <a:endParaRPr lang="pl-PL"/>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[literal translation mine]</a:t>
                      </a:r>
                      <a:endParaRPr lang="pl-PL"/>
                    </a:p>
                  </a:txBody>
                  <a:tcPr/>
                </a:tc>
                <a:extLst>
                  <a:ext uri="{0D108BD9-81ED-4DB2-BD59-A6C34878D82A}">
                    <a16:rowId xmlns:a16="http://schemas.microsoft.com/office/drawing/2014/main" val="3283842354"/>
                  </a:ext>
                </a:extLst>
              </a:tr>
            </a:tbl>
          </a:graphicData>
        </a:graphic>
      </p:graphicFrame>
      <p:sp>
        <p:nvSpPr>
          <p:cNvPr id="4" name="Symbol zastępczy stopki 3">
            <a:extLst>
              <a:ext uri="{FF2B5EF4-FFF2-40B4-BE49-F238E27FC236}">
                <a16:creationId xmlns:a16="http://schemas.microsoft.com/office/drawing/2014/main" id="{979C1004-7795-96BB-9640-CDA071692564}"/>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C7A15F0D-FDEA-B71A-A8D4-37EA6607A007}"/>
              </a:ext>
            </a:extLst>
          </p:cNvPr>
          <p:cNvSpPr>
            <a:spLocks noGrp="1"/>
          </p:cNvSpPr>
          <p:nvPr>
            <p:ph type="sldNum" sz="quarter" idx="11"/>
          </p:nvPr>
        </p:nvSpPr>
        <p:spPr/>
        <p:txBody>
          <a:bodyPr/>
          <a:lstStyle/>
          <a:p>
            <a:pPr rtl="0"/>
            <a:fld id="{294A09A9-5501-47C1-A89A-A340965A2BE2}" type="slidenum">
              <a:rPr lang="pl-PL" noProof="0" smtClean="0"/>
              <a:pPr rtl="0"/>
              <a:t>22</a:t>
            </a:fld>
            <a:endParaRPr lang="pl-PL" noProof="0"/>
          </a:p>
        </p:txBody>
      </p:sp>
    </p:spTree>
    <p:extLst>
      <p:ext uri="{BB962C8B-B14F-4D97-AF65-F5344CB8AC3E}">
        <p14:creationId xmlns:p14="http://schemas.microsoft.com/office/powerpoint/2010/main" val="407059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592736"/>
          </a:xfrm>
        </p:spPr>
        <p:txBody>
          <a:bodyPr rtlCol="0">
            <a:normAutofit fontScale="90000"/>
          </a:bodyPr>
          <a:lstStyle>
            <a:defPPr>
              <a:defRPr lang="pl-PL"/>
            </a:defPPr>
          </a:lstStyle>
          <a:p>
            <a:pPr rtl="0"/>
            <a:r>
              <a:rPr lang="pl-PL">
                <a:solidFill>
                  <a:schemeClr val="accent3"/>
                </a:solidFill>
                <a:latin typeface="Times New Roman" panose="02020603050405020304" pitchFamily="18" charset="0"/>
                <a:cs typeface="Times New Roman"/>
              </a:rPr>
              <a:t>Shrnutí</a:t>
            </a:r>
            <a:r>
              <a:rPr lang="pl-PL">
                <a:solidFill>
                  <a:schemeClr val="accent3"/>
                </a:solidFill>
              </a:rPr>
              <a:t> </a:t>
            </a:r>
            <a:endParaRPr lang="pl-PL"/>
          </a:p>
        </p:txBody>
      </p:sp>
      <p:sp>
        <p:nvSpPr>
          <p:cNvPr id="3" name="Zawartość — symbol zastępczy 2">
            <a:extLst>
              <a:ext uri="{FF2B5EF4-FFF2-40B4-BE49-F238E27FC236}">
                <a16:creationId xmlns:a16="http://schemas.microsoft.com/office/drawing/2014/main" id="{DC9AC05D-560D-1665-8879-549C0B4EDE5C}"/>
              </a:ext>
            </a:extLst>
          </p:cNvPr>
          <p:cNvSpPr>
            <a:spLocks noGrp="1"/>
          </p:cNvSpPr>
          <p:nvPr>
            <p:ph idx="1"/>
          </p:nvPr>
        </p:nvSpPr>
        <p:spPr>
          <a:xfrm>
            <a:off x="1748028" y="2102265"/>
            <a:ext cx="8695944" cy="2965391"/>
          </a:xfrm>
        </p:spPr>
        <p:txBody>
          <a:bodyPr rtlCol="0">
            <a:normAutofit/>
          </a:bodyPr>
          <a:lstStyle>
            <a:defPPr>
              <a:defRPr lang="pl-PL"/>
            </a:defPPr>
          </a:lstStyle>
          <a:p>
            <a:pPr marL="342900" indent="-342900" algn="l">
              <a:buFont typeface="Arial" panose="020B0604020202020204" pitchFamily="34" charset="0"/>
              <a:buChar char="•"/>
            </a:pPr>
            <a:r>
              <a:rPr lang="pl-PL" dirty="0" err="1">
                <a:latin typeface="Times New Roman" panose="02020603050405020304" pitchFamily="18" charset="0"/>
                <a:ea typeface="Times New Roman" panose="02020603050405020304" pitchFamily="18" charset="0"/>
              </a:rPr>
              <a:t>Jazyková</a:t>
            </a:r>
            <a:r>
              <a:rPr lang="pl-PL" dirty="0">
                <a:latin typeface="Times New Roman" panose="02020603050405020304" pitchFamily="18" charset="0"/>
                <a:ea typeface="Times New Roman" panose="02020603050405020304" pitchFamily="18" charset="0"/>
              </a:rPr>
              <a:t> data </a:t>
            </a:r>
            <a:r>
              <a:rPr lang="pl-PL" dirty="0" err="1">
                <a:latin typeface="Times New Roman" panose="02020603050405020304" pitchFamily="18" charset="0"/>
                <a:ea typeface="Times New Roman" panose="02020603050405020304" pitchFamily="18" charset="0"/>
              </a:rPr>
              <a:t>poskytují</a:t>
            </a:r>
            <a:r>
              <a:rPr lang="pl-PL" dirty="0">
                <a:latin typeface="Times New Roman" panose="02020603050405020304" pitchFamily="18" charset="0"/>
                <a:ea typeface="Times New Roman" panose="02020603050405020304" pitchFamily="18" charset="0"/>
              </a:rPr>
              <a:t> argumenty jak pro </a:t>
            </a:r>
            <a:r>
              <a:rPr lang="pl-PL" dirty="0" err="1">
                <a:latin typeface="Times New Roman" panose="02020603050405020304" pitchFamily="18" charset="0"/>
                <a:ea typeface="Times New Roman" panose="02020603050405020304" pitchFamily="18" charset="0"/>
              </a:rPr>
              <a:t>univerzální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biologický</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základ</a:t>
            </a:r>
            <a:r>
              <a:rPr lang="pl-PL" dirty="0">
                <a:latin typeface="Times New Roman" panose="02020603050405020304" pitchFamily="18" charset="0"/>
                <a:ea typeface="Times New Roman" panose="02020603050405020304" pitchFamily="18" charset="0"/>
              </a:rPr>
              <a:t> emocí, tak pro </a:t>
            </a:r>
            <a:r>
              <a:rPr lang="pl-PL" dirty="0" err="1">
                <a:latin typeface="Times New Roman" panose="02020603050405020304" pitchFamily="18" charset="0"/>
                <a:ea typeface="Times New Roman" panose="02020603050405020304" pitchFamily="18" charset="0"/>
              </a:rPr>
              <a:t>skutečnost</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že</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emoce</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jsou</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kulturně</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specifické</a:t>
            </a:r>
            <a:r>
              <a:rPr lang="pl-PL" dirty="0">
                <a:latin typeface="Times New Roman" panose="02020603050405020304" pitchFamily="18" charset="0"/>
                <a:ea typeface="Times New Roman" panose="02020603050405020304" pitchFamily="18" charset="0"/>
              </a:rPr>
              <a:t>.</a:t>
            </a:r>
          </a:p>
          <a:p>
            <a:pPr marL="342900" indent="-342900" algn="l">
              <a:buFont typeface="Arial" panose="020B0604020202020204" pitchFamily="34" charset="0"/>
              <a:buChar char="•"/>
            </a:pPr>
            <a:r>
              <a:rPr lang="pl-PL" dirty="0" err="1">
                <a:latin typeface="Times New Roman" panose="02020603050405020304" pitchFamily="18" charset="0"/>
                <a:ea typeface="Times New Roman" panose="02020603050405020304" pitchFamily="18" charset="0"/>
              </a:rPr>
              <a:t>Evoluční</a:t>
            </a:r>
            <a:r>
              <a:rPr lang="pl-PL" dirty="0">
                <a:latin typeface="Times New Roman" panose="02020603050405020304" pitchFamily="18" charset="0"/>
                <a:ea typeface="Times New Roman" panose="02020603050405020304" pitchFamily="18" charset="0"/>
              </a:rPr>
              <a:t> faktory a </a:t>
            </a:r>
            <a:r>
              <a:rPr lang="pl-PL" dirty="0" err="1">
                <a:latin typeface="Times New Roman" panose="02020603050405020304" pitchFamily="18" charset="0"/>
                <a:ea typeface="Times New Roman" panose="02020603050405020304" pitchFamily="18" charset="0"/>
              </a:rPr>
              <a:t>kulturní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vzorce</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prostupují</a:t>
            </a:r>
            <a:r>
              <a:rPr lang="pl-PL" dirty="0">
                <a:latin typeface="Times New Roman" panose="02020603050405020304" pitchFamily="18" charset="0"/>
                <a:ea typeface="Times New Roman" panose="02020603050405020304" pitchFamily="18" charset="0"/>
              </a:rPr>
              <a:t> a </a:t>
            </a:r>
            <a:r>
              <a:rPr lang="pl-PL" dirty="0" err="1">
                <a:latin typeface="Times New Roman" panose="02020603050405020304" pitchFamily="18" charset="0"/>
                <a:ea typeface="Times New Roman" panose="02020603050405020304" pitchFamily="18" charset="0"/>
              </a:rPr>
              <a:t>ovlivňují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individuální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emocionální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prožitek</a:t>
            </a:r>
            <a:r>
              <a:rPr lang="pl-PL" dirty="0">
                <a:latin typeface="Times New Roman" panose="02020603050405020304" pitchFamily="18" charset="0"/>
                <a:ea typeface="Times New Roman" panose="02020603050405020304" pitchFamily="18" charset="0"/>
              </a:rPr>
              <a:t>, ale </a:t>
            </a:r>
            <a:r>
              <a:rPr lang="pl-PL" dirty="0" err="1">
                <a:latin typeface="Times New Roman" panose="02020603050405020304" pitchFamily="18" charset="0"/>
                <a:ea typeface="Times New Roman" panose="02020603050405020304" pitchFamily="18" charset="0"/>
              </a:rPr>
              <a:t>neurčují</a:t>
            </a:r>
            <a:r>
              <a:rPr lang="pl-PL" dirty="0">
                <a:latin typeface="Times New Roman" panose="02020603050405020304" pitchFamily="18" charset="0"/>
                <a:ea typeface="Times New Roman" panose="02020603050405020304" pitchFamily="18" charset="0"/>
              </a:rPr>
              <a:t> jej.</a:t>
            </a:r>
          </a:p>
          <a:p>
            <a:pPr marL="342900" indent="-342900" algn="l">
              <a:buFont typeface="Arial" panose="020B0604020202020204" pitchFamily="34" charset="0"/>
              <a:buChar char="•"/>
            </a:pPr>
            <a:r>
              <a:rPr lang="pl-PL" dirty="0" err="1">
                <a:latin typeface="Times New Roman" panose="02020603050405020304" pitchFamily="18" charset="0"/>
                <a:ea typeface="Times New Roman" panose="02020603050405020304" pitchFamily="18" charset="0"/>
              </a:rPr>
              <a:t>Výzkum</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kreativního</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využití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jazyka</a:t>
            </a:r>
            <a:r>
              <a:rPr lang="pl-PL" dirty="0">
                <a:latin typeface="Times New Roman" panose="02020603050405020304" pitchFamily="18" charset="0"/>
                <a:ea typeface="Times New Roman" panose="02020603050405020304" pitchFamily="18" charset="0"/>
              </a:rPr>
              <a:t> k </a:t>
            </a:r>
            <a:r>
              <a:rPr lang="pl-PL" dirty="0" err="1">
                <a:latin typeface="Times New Roman" panose="02020603050405020304" pitchFamily="18" charset="0"/>
                <a:ea typeface="Times New Roman" panose="02020603050405020304" pitchFamily="18" charset="0"/>
              </a:rPr>
              <a:t>ilustrování</a:t>
            </a:r>
            <a:r>
              <a:rPr lang="pl-PL" dirty="0">
                <a:latin typeface="Times New Roman" panose="02020603050405020304" pitchFamily="18" charset="0"/>
                <a:ea typeface="Times New Roman" panose="02020603050405020304" pitchFamily="18" charset="0"/>
              </a:rPr>
              <a:t> a </a:t>
            </a:r>
            <a:r>
              <a:rPr lang="pl-PL" dirty="0" err="1">
                <a:latin typeface="Times New Roman" panose="02020603050405020304" pitchFamily="18" charset="0"/>
                <a:ea typeface="Times New Roman" panose="02020603050405020304" pitchFamily="18" charset="0"/>
              </a:rPr>
              <a:t>vyjádření</a:t>
            </a:r>
            <a:r>
              <a:rPr lang="pl-PL" dirty="0">
                <a:latin typeface="Times New Roman" panose="02020603050405020304" pitchFamily="18" charset="0"/>
                <a:ea typeface="Times New Roman" panose="02020603050405020304" pitchFamily="18" charset="0"/>
              </a:rPr>
              <a:t> emocí dokazuje </a:t>
            </a:r>
            <a:r>
              <a:rPr lang="pl-PL" dirty="0" err="1">
                <a:latin typeface="Times New Roman" panose="02020603050405020304" pitchFamily="18" charset="0"/>
                <a:ea typeface="Times New Roman" panose="02020603050405020304" pitchFamily="18" charset="0"/>
              </a:rPr>
              <a:t>širokou</a:t>
            </a:r>
            <a:r>
              <a:rPr lang="pl-PL" dirty="0">
                <a:latin typeface="Times New Roman" panose="02020603050405020304" pitchFamily="18" charset="0"/>
                <a:ea typeface="Times New Roman" panose="02020603050405020304" pitchFamily="18" charset="0"/>
              </a:rPr>
              <a:t> autonomii, </a:t>
            </a:r>
            <a:r>
              <a:rPr lang="pl-PL" dirty="0" err="1">
                <a:latin typeface="Times New Roman" panose="02020603050405020304" pitchFamily="18" charset="0"/>
                <a:ea typeface="Times New Roman" panose="02020603050405020304" pitchFamily="18" charset="0"/>
              </a:rPr>
              <a:t>kterou</a:t>
            </a:r>
            <a:r>
              <a:rPr lang="pl-PL" dirty="0">
                <a:latin typeface="Times New Roman" panose="02020603050405020304" pitchFamily="18" charset="0"/>
                <a:ea typeface="Times New Roman" panose="02020603050405020304" pitchFamily="18" charset="0"/>
              </a:rPr>
              <a:t> v </a:t>
            </a:r>
            <a:r>
              <a:rPr lang="pl-PL" dirty="0" err="1">
                <a:latin typeface="Times New Roman" panose="02020603050405020304" pitchFamily="18" charset="0"/>
                <a:ea typeface="Times New Roman" panose="02020603050405020304" pitchFamily="18" charset="0"/>
              </a:rPr>
              <a:t>tomto</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ohledu</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mají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přemýšliví</a:t>
            </a:r>
            <a:r>
              <a:rPr lang="pl-PL" dirty="0">
                <a:latin typeface="Times New Roman" panose="02020603050405020304" pitchFamily="18" charset="0"/>
                <a:ea typeface="Times New Roman" panose="02020603050405020304" pitchFamily="18" charset="0"/>
              </a:rPr>
              <a:t> a </a:t>
            </a:r>
            <a:r>
              <a:rPr lang="pl-PL" dirty="0" err="1">
                <a:latin typeface="Times New Roman" panose="02020603050405020304" pitchFamily="18" charset="0"/>
                <a:ea typeface="Times New Roman" panose="02020603050405020304" pitchFamily="18" charset="0"/>
              </a:rPr>
              <a:t>kreativní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lidé</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kteří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jsou</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schopni</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využívat</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dostupnou</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evoluční</a:t>
            </a:r>
            <a:r>
              <a:rPr lang="pl-PL" dirty="0">
                <a:latin typeface="Times New Roman" panose="02020603050405020304" pitchFamily="18" charset="0"/>
                <a:ea typeface="Times New Roman" panose="02020603050405020304" pitchFamily="18" charset="0"/>
              </a:rPr>
              <a:t> a </a:t>
            </a:r>
            <a:r>
              <a:rPr lang="pl-PL" dirty="0" err="1">
                <a:latin typeface="Times New Roman" panose="02020603050405020304" pitchFamily="18" charset="0"/>
                <a:ea typeface="Times New Roman" panose="02020603050405020304" pitchFamily="18" charset="0"/>
              </a:rPr>
              <a:t>kulturní</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základnu</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svým</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vlastním</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způsobem</a:t>
            </a:r>
            <a:r>
              <a:rPr lang="pl-PL" dirty="0">
                <a:latin typeface="Times New Roman" panose="02020603050405020304" pitchFamily="18" charset="0"/>
                <a:ea typeface="Times New Roman" panose="02020603050405020304" pitchFamily="18" charset="0"/>
              </a:rPr>
              <a:t>.</a:t>
            </a:r>
          </a:p>
        </p:txBody>
      </p:sp>
      <p:sp>
        <p:nvSpPr>
          <p:cNvPr id="4" name="Stopka — symbol zastępczy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defPPr>
              <a:defRPr lang="pl-PL"/>
            </a:defP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Numer slajdu — symbol zastępczy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defPPr>
              <a:defRPr lang="pl-PL"/>
            </a:defPPr>
          </a:lstStyle>
          <a:p>
            <a:pPr rtl="0"/>
            <a:fld id="{294A09A9-5501-47C1-A89A-A340965A2BE2}" type="slidenum">
              <a:rPr lang="pl-PL" smtClean="0"/>
              <a:pPr rtl="0"/>
              <a:t>23</a:t>
            </a:fld>
            <a:endParaRPr lang="pl-PL"/>
          </a:p>
        </p:txBody>
      </p:sp>
    </p:spTree>
    <p:extLst>
      <p:ext uri="{BB962C8B-B14F-4D97-AF65-F5344CB8AC3E}">
        <p14:creationId xmlns:p14="http://schemas.microsoft.com/office/powerpoint/2010/main" val="52070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5EB5DC-8C2B-5750-6E12-9A35C0FFBA00}"/>
              </a:ext>
            </a:extLst>
          </p:cNvPr>
          <p:cNvSpPr>
            <a:spLocks noGrp="1"/>
          </p:cNvSpPr>
          <p:nvPr>
            <p:ph type="title"/>
          </p:nvPr>
        </p:nvSpPr>
        <p:spPr/>
        <p:txBody>
          <a:bodyPr rtlCol="0">
            <a:normAutofit/>
          </a:bodyPr>
          <a:lstStyle>
            <a:defPPr>
              <a:defRPr lang="pl-PL"/>
            </a:defPPr>
          </a:lstStyle>
          <a:p>
            <a:pPr rtl="0"/>
            <a:r>
              <a:rPr lang="pl-PL"/>
              <a:t>Děkuji</a:t>
            </a:r>
          </a:p>
        </p:txBody>
      </p:sp>
      <p:sp>
        <p:nvSpPr>
          <p:cNvPr id="5" name="Zawartość — symbol zastępczy 4">
            <a:extLst>
              <a:ext uri="{FF2B5EF4-FFF2-40B4-BE49-F238E27FC236}">
                <a16:creationId xmlns:a16="http://schemas.microsoft.com/office/drawing/2014/main" id="{AAF5CF3F-E5EF-5769-3F83-24ADB4412BBF}"/>
              </a:ext>
            </a:extLst>
          </p:cNvPr>
          <p:cNvSpPr>
            <a:spLocks noGrp="1"/>
          </p:cNvSpPr>
          <p:nvPr>
            <p:ph idx="1"/>
          </p:nvPr>
        </p:nvSpPr>
        <p:spPr>
          <a:xfrm>
            <a:off x="7323745" y="2011680"/>
            <a:ext cx="4435267" cy="2843784"/>
          </a:xfrm>
        </p:spPr>
        <p:txBody>
          <a:bodyPr rtlCol="0">
            <a:normAutofit/>
          </a:bodyPr>
          <a:lstStyle>
            <a:defPPr>
              <a:defRPr lang="pl-PL"/>
            </a:defPPr>
          </a:lstStyle>
          <a:p>
            <a:pPr rtl="0"/>
            <a:r>
              <a:rPr lang="pl-PL"/>
              <a:t>Aneta Wysocka​</a:t>
            </a:r>
          </a:p>
          <a:p>
            <a:pPr rtl="0"/>
            <a:r>
              <a:rPr lang="pl-PL"/>
              <a:t>Univerzita Marie Curie-Skłodowské</a:t>
            </a:r>
          </a:p>
          <a:p>
            <a:pPr rtl="0"/>
            <a:r>
              <a:rPr lang="pl-PL"/>
              <a:t>Lublin, Polsko</a:t>
            </a:r>
          </a:p>
          <a:p>
            <a:pPr rtl="0"/>
            <a:r>
              <a:rPr lang="pl-PL" sz="2000"/>
              <a:t>aneta.wysocka@mail.umcs.pl</a:t>
            </a:r>
          </a:p>
        </p:txBody>
      </p:sp>
    </p:spTree>
    <p:extLst>
      <p:ext uri="{BB962C8B-B14F-4D97-AF65-F5344CB8AC3E}">
        <p14:creationId xmlns:p14="http://schemas.microsoft.com/office/powerpoint/2010/main" val="27902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002655-34DF-25F9-4640-B2CE5329AD1A}"/>
              </a:ext>
            </a:extLst>
          </p:cNvPr>
          <p:cNvSpPr>
            <a:spLocks noGrp="1"/>
          </p:cNvSpPr>
          <p:nvPr>
            <p:ph type="title"/>
          </p:nvPr>
        </p:nvSpPr>
        <p:spPr/>
        <p:txBody>
          <a:bodyPr rtlCol="0"/>
          <a:lstStyle>
            <a:defPPr>
              <a:defRPr lang="pl-PL"/>
            </a:defPPr>
          </a:lstStyle>
          <a:p>
            <a:pPr rtl="0"/>
            <a:r>
              <a:rPr lang="pl-PL">
                <a:latin typeface="Times New Roman" panose="02020603050405020304" pitchFamily="18" charset="0"/>
                <a:cs typeface="Times New Roman" panose="02020603050405020304" pitchFamily="18" charset="0"/>
              </a:rPr>
              <a:t>Úvod</a:t>
            </a:r>
          </a:p>
        </p:txBody>
      </p:sp>
      <p:sp>
        <p:nvSpPr>
          <p:cNvPr id="3" name="Zawartość — symbol zastępczy 2">
            <a:extLst>
              <a:ext uri="{FF2B5EF4-FFF2-40B4-BE49-F238E27FC236}">
                <a16:creationId xmlns:a16="http://schemas.microsoft.com/office/drawing/2014/main" id="{1A585715-2793-160B-269E-D9516C84D73A}"/>
              </a:ext>
            </a:extLst>
          </p:cNvPr>
          <p:cNvSpPr>
            <a:spLocks noGrp="1"/>
          </p:cNvSpPr>
          <p:nvPr>
            <p:ph idx="1"/>
          </p:nvPr>
        </p:nvSpPr>
        <p:spPr>
          <a:xfrm>
            <a:off x="1871529" y="2651760"/>
            <a:ext cx="8460336" cy="1621137"/>
          </a:xfrm>
        </p:spPr>
        <p:txBody>
          <a:bodyPr vert="horz" lIns="91440" tIns="45720" rIns="91440" bIns="45720" rtlCol="0" anchor="t">
            <a:normAutofit/>
          </a:bodyPr>
          <a:lstStyle>
            <a:defPPr>
              <a:defRPr lang="pl-PL"/>
            </a:defPPr>
          </a:lstStyle>
          <a:p>
            <a:pPr marL="457200" indent="-457200" algn="l">
              <a:buAutoNum type="arabicPeriod"/>
            </a:pPr>
            <a:r>
              <a:rPr lang="cs-CZ">
                <a:latin typeface="Gill Sans Nova Light"/>
              </a:rPr>
              <a:t>Emoce jako kognitivní a sociální konstrukt. </a:t>
            </a:r>
            <a:endParaRPr lang="cs-CZ"/>
          </a:p>
          <a:p>
            <a:pPr marL="457200" indent="-457200" algn="l">
              <a:buAutoNum type="arabicPeriod"/>
            </a:pPr>
            <a:r>
              <a:rPr lang="cs-CZ">
                <a:latin typeface="Gill Sans Nova Light"/>
              </a:rPr>
              <a:t>Emoce v kontextu hypotézy jazykového relativismu-determinismu. </a:t>
            </a:r>
            <a:endParaRPr lang="cs-CZ"/>
          </a:p>
          <a:p>
            <a:pPr marL="457200" indent="-457200" algn="l" rtl="0">
              <a:buAutoNum type="arabicPeriod"/>
            </a:pPr>
            <a:r>
              <a:rPr lang="cs-CZ">
                <a:latin typeface="Gill Sans Nova Light"/>
              </a:rPr>
              <a:t>Prožívání a vyjadřování emocí a „jazykové kotvy”, které naznačují konkrétní způsoby cítění, chování a komunikace.</a:t>
            </a:r>
          </a:p>
          <a:p>
            <a:pPr marL="457200" indent="-457200" algn="l" rtl="0">
              <a:buAutoNum type="arabicPeriod"/>
            </a:pPr>
            <a:endParaRPr lang="cs-CZ"/>
          </a:p>
        </p:txBody>
      </p:sp>
      <p:sp>
        <p:nvSpPr>
          <p:cNvPr id="4" name="Stopka — symbol zastępczy 3">
            <a:extLst>
              <a:ext uri="{FF2B5EF4-FFF2-40B4-BE49-F238E27FC236}">
                <a16:creationId xmlns:a16="http://schemas.microsoft.com/office/drawing/2014/main" id="{A3609A75-5E9A-C165-5A1D-764F9E96B722}"/>
              </a:ext>
            </a:extLst>
          </p:cNvPr>
          <p:cNvSpPr>
            <a:spLocks noGrp="1"/>
          </p:cNvSpPr>
          <p:nvPr>
            <p:ph type="ftr" sz="quarter" idx="10"/>
          </p:nvPr>
        </p:nvSpPr>
        <p:spPr>
          <a:xfrm>
            <a:off x="228600" y="6356350"/>
            <a:ext cx="4114800" cy="365125"/>
          </a:xfrm>
        </p:spPr>
        <p:txBody>
          <a:bodyPr rtlCol="0"/>
          <a:lstStyle>
            <a:defPPr>
              <a:defRPr lang="pl-PL"/>
            </a:defPPr>
          </a:lstStyle>
          <a:p>
            <a:r>
              <a:rPr lang="pl-PL"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dirty="0"/>
          </a:p>
        </p:txBody>
      </p:sp>
      <p:sp>
        <p:nvSpPr>
          <p:cNvPr id="5" name="Numer slajdu — symbol zastępczy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pl-PL"/>
            </a:defPPr>
          </a:lstStyle>
          <a:p>
            <a:pPr rtl="0"/>
            <a:fld id="{294A09A9-5501-47C1-A89A-A340965A2BE2}" type="slidenum">
              <a:rPr lang="pl-PL" smtClean="0"/>
              <a:pPr rtl="0"/>
              <a:t>3</a:t>
            </a:fld>
            <a:endParaRPr lang="pl-PL"/>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C7E564-4283-8AE2-ADD2-7B3FFCFA26C7}"/>
              </a:ext>
            </a:extLst>
          </p:cNvPr>
          <p:cNvSpPr>
            <a:spLocks noGrp="1"/>
          </p:cNvSpPr>
          <p:nvPr>
            <p:ph type="title"/>
          </p:nvPr>
        </p:nvSpPr>
        <p:spPr>
          <a:xfrm>
            <a:off x="1897166" y="2025353"/>
            <a:ext cx="8484063" cy="2888479"/>
          </a:xfrm>
        </p:spPr>
        <p:txBody>
          <a:bodyPr rtlCol="0">
            <a:noAutofit/>
          </a:bodyPr>
          <a:lstStyle>
            <a:defPPr>
              <a:defRPr lang="pl-PL"/>
            </a:defPPr>
          </a:lstStyle>
          <a:p>
            <a:r>
              <a:rPr lang="pl-PL" sz="2800"/>
              <a:t>BIOLOGICKÁ HYPOTÉZA</a:t>
            </a:r>
            <a:br>
              <a:rPr lang="pl-PL" sz="2800"/>
            </a:br>
            <a:r>
              <a:rPr lang="pl-PL" sz="2800"/>
              <a:t>Emoce jsou přirozené a vrozené [,] jsou založeny na geneticky podmíněných neuronálních a hormonálních programech, od nichž se nezávisle na vůli odvíjejí fyziologické procesy, mimika, charakteristické </a:t>
            </a:r>
            <a:br>
              <a:rPr lang="pl-PL" sz="2800"/>
            </a:br>
            <a:r>
              <a:rPr lang="pl-PL" sz="2800"/>
              <a:t>rysy řeči a nutkání k akci.</a:t>
            </a:r>
          </a:p>
        </p:txBody>
      </p:sp>
      <p:sp>
        <p:nvSpPr>
          <p:cNvPr id="10" name="Tekst — symbol zastępczy 9">
            <a:extLst>
              <a:ext uri="{FF2B5EF4-FFF2-40B4-BE49-F238E27FC236}">
                <a16:creationId xmlns:a16="http://schemas.microsoft.com/office/drawing/2014/main" id="{FA47ED29-D9DA-9DC6-8B43-80EC2A2E5B50}"/>
              </a:ext>
            </a:extLst>
          </p:cNvPr>
          <p:cNvSpPr>
            <a:spLocks noGrp="1"/>
          </p:cNvSpPr>
          <p:nvPr>
            <p:ph type="body" sz="quarter" idx="10"/>
          </p:nvPr>
        </p:nvSpPr>
        <p:spPr/>
        <p:txBody>
          <a:bodyPr rtlCol="0"/>
          <a:lstStyle>
            <a:defPPr>
              <a:defRPr lang="pl-PL"/>
            </a:defPPr>
          </a:lstStyle>
          <a:p>
            <a:pPr rtl="0"/>
            <a:r>
              <a:rPr lang="pl-PL"/>
              <a:t>“</a:t>
            </a:r>
          </a:p>
        </p:txBody>
      </p:sp>
      <p:sp>
        <p:nvSpPr>
          <p:cNvPr id="3" name="Tekst — symbol zastępczy 2">
            <a:extLst>
              <a:ext uri="{FF2B5EF4-FFF2-40B4-BE49-F238E27FC236}">
                <a16:creationId xmlns:a16="http://schemas.microsoft.com/office/drawing/2014/main" id="{C9CFA000-38C2-F344-E543-42483390408A}"/>
              </a:ext>
            </a:extLst>
          </p:cNvPr>
          <p:cNvSpPr>
            <a:spLocks noGrp="1"/>
          </p:cNvSpPr>
          <p:nvPr>
            <p:ph type="body" idx="1"/>
          </p:nvPr>
        </p:nvSpPr>
        <p:spPr>
          <a:xfrm>
            <a:off x="1743454" y="4341622"/>
            <a:ext cx="8705089" cy="515891"/>
          </a:xfrm>
        </p:spPr>
        <p:txBody>
          <a:bodyPr rtlCol="0"/>
          <a:lstStyle>
            <a:defPPr>
              <a:defRPr lang="pl-PL"/>
            </a:defPPr>
          </a:lstStyle>
          <a:p>
            <a:pPr rtl="0"/>
            <a:r>
              <a:rPr lang="pl-PL"/>
              <a:t>Leach 1981, dle: Johnson-Liard, Oatley 2005</a:t>
            </a:r>
          </a:p>
        </p:txBody>
      </p:sp>
      <p:sp>
        <p:nvSpPr>
          <p:cNvPr id="11" name="Tekst — symbol zastępczy 10">
            <a:extLst>
              <a:ext uri="{FF2B5EF4-FFF2-40B4-BE49-F238E27FC236}">
                <a16:creationId xmlns:a16="http://schemas.microsoft.com/office/drawing/2014/main" id="{CB634FAD-36DD-9FB0-7030-266A29178C42}"/>
              </a:ext>
            </a:extLst>
          </p:cNvPr>
          <p:cNvSpPr>
            <a:spLocks noGrp="1"/>
          </p:cNvSpPr>
          <p:nvPr>
            <p:ph type="body" sz="quarter" idx="11"/>
          </p:nvPr>
        </p:nvSpPr>
        <p:spPr/>
        <p:txBody>
          <a:bodyPr rtlCol="0"/>
          <a:lstStyle>
            <a:defPPr>
              <a:defRPr lang="pl-PL"/>
            </a:defPPr>
          </a:lstStyle>
          <a:p>
            <a:pPr rtl="0"/>
            <a:r>
              <a:rPr lang="pl-PL"/>
              <a:t>”</a:t>
            </a:r>
          </a:p>
        </p:txBody>
      </p:sp>
    </p:spTree>
    <p:extLst>
      <p:ext uri="{BB962C8B-B14F-4D97-AF65-F5344CB8AC3E}">
        <p14:creationId xmlns:p14="http://schemas.microsoft.com/office/powerpoint/2010/main" val="156398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C7E564-4283-8AE2-ADD2-7B3FFCFA26C7}"/>
              </a:ext>
            </a:extLst>
          </p:cNvPr>
          <p:cNvSpPr>
            <a:spLocks noGrp="1"/>
          </p:cNvSpPr>
          <p:nvPr>
            <p:ph type="title"/>
          </p:nvPr>
        </p:nvSpPr>
        <p:spPr>
          <a:xfrm>
            <a:off x="1897166" y="2025353"/>
            <a:ext cx="8484063" cy="2888479"/>
          </a:xfrm>
        </p:spPr>
        <p:txBody>
          <a:bodyPr rtlCol="0">
            <a:noAutofit/>
          </a:bodyPr>
          <a:lstStyle>
            <a:defPPr>
              <a:defRPr lang="pl-PL"/>
            </a:defPPr>
          </a:lstStyle>
          <a:p>
            <a:r>
              <a:rPr lang="pl-PL" sz="2400" dirty="0"/>
              <a:t>SOCIÁLNĚ-KULTURNÍ HYPOTÉZA</a:t>
            </a:r>
            <a:br>
              <a:rPr lang="pl-PL" sz="2400" dirty="0"/>
            </a:br>
            <a:r>
              <a:rPr lang="pl-PL" sz="2400" dirty="0" err="1"/>
              <a:t>Emoce</a:t>
            </a:r>
            <a:r>
              <a:rPr lang="pl-PL" sz="2400" dirty="0"/>
              <a:t> </a:t>
            </a:r>
            <a:r>
              <a:rPr lang="pl-PL" sz="2400" dirty="0" err="1"/>
              <a:t>jsou</a:t>
            </a:r>
            <a:r>
              <a:rPr lang="pl-PL" sz="2400" dirty="0"/>
              <a:t> </a:t>
            </a:r>
            <a:r>
              <a:rPr lang="pl-PL" sz="2400" dirty="0" err="1"/>
              <a:t>kognitivní</a:t>
            </a:r>
            <a:r>
              <a:rPr lang="pl-PL" sz="2400" dirty="0"/>
              <a:t> a </a:t>
            </a:r>
            <a:r>
              <a:rPr lang="pl-PL" sz="2400" dirty="0" err="1"/>
              <a:t>sociální</a:t>
            </a:r>
            <a:r>
              <a:rPr lang="pl-PL" sz="2400" dirty="0"/>
              <a:t> konstrukty – </a:t>
            </a:r>
            <a:r>
              <a:rPr lang="pl-PL" sz="2400" dirty="0" err="1"/>
              <a:t>pocity</a:t>
            </a:r>
            <a:r>
              <a:rPr lang="pl-PL" sz="2400" dirty="0"/>
              <a:t> a </a:t>
            </a:r>
            <a:r>
              <a:rPr lang="pl-PL" sz="2400" dirty="0" err="1"/>
              <a:t>chování</a:t>
            </a:r>
            <a:r>
              <a:rPr lang="pl-PL" sz="2400" dirty="0"/>
              <a:t> </a:t>
            </a:r>
            <a:r>
              <a:rPr lang="pl-PL" sz="2400" dirty="0" err="1"/>
              <a:t>získané</a:t>
            </a:r>
            <a:r>
              <a:rPr lang="pl-PL" sz="2400" dirty="0"/>
              <a:t> </a:t>
            </a:r>
            <a:r>
              <a:rPr lang="pl-PL" sz="2400" dirty="0" err="1"/>
              <a:t>interakcí</a:t>
            </a:r>
            <a:r>
              <a:rPr lang="pl-PL" sz="2400" dirty="0"/>
              <a:t> s </a:t>
            </a:r>
            <a:r>
              <a:rPr lang="pl-PL" sz="2400" dirty="0" err="1"/>
              <a:t>jinými</a:t>
            </a:r>
            <a:r>
              <a:rPr lang="pl-PL" sz="2400" dirty="0"/>
              <a:t> </a:t>
            </a:r>
            <a:r>
              <a:rPr lang="pl-PL" sz="2400" dirty="0" err="1"/>
              <a:t>lidmi</a:t>
            </a:r>
            <a:r>
              <a:rPr lang="pl-PL" sz="2400" dirty="0"/>
              <a:t> [.] </a:t>
            </a:r>
            <a:r>
              <a:rPr lang="pl-PL" sz="2400" dirty="0" err="1"/>
              <a:t>Veškerý</a:t>
            </a:r>
            <a:r>
              <a:rPr lang="pl-PL" sz="2400" dirty="0"/>
              <a:t> </a:t>
            </a:r>
            <a:r>
              <a:rPr lang="pl-PL" sz="2400" dirty="0" err="1"/>
              <a:t>citový</a:t>
            </a:r>
            <a:r>
              <a:rPr lang="pl-PL" sz="2400" dirty="0"/>
              <a:t> </a:t>
            </a:r>
            <a:r>
              <a:rPr lang="pl-PL" sz="2400" dirty="0" err="1"/>
              <a:t>život</a:t>
            </a:r>
            <a:r>
              <a:rPr lang="pl-PL" sz="2400" dirty="0"/>
              <a:t> je </a:t>
            </a:r>
            <a:r>
              <a:rPr lang="pl-PL" sz="2400" dirty="0" err="1"/>
              <a:t>sociální</a:t>
            </a:r>
            <a:r>
              <a:rPr lang="pl-PL" sz="2400" dirty="0"/>
              <a:t> konstrukt, a </a:t>
            </a:r>
            <a:r>
              <a:rPr lang="pl-PL" sz="2400" dirty="0" err="1"/>
              <a:t>proto</a:t>
            </a:r>
            <a:r>
              <a:rPr lang="pl-PL" sz="2400" dirty="0"/>
              <a:t> </a:t>
            </a:r>
            <a:r>
              <a:rPr lang="pl-PL" sz="2400" dirty="0" err="1"/>
              <a:t>jsou</a:t>
            </a:r>
            <a:r>
              <a:rPr lang="pl-PL" sz="2400" dirty="0"/>
              <a:t> </a:t>
            </a:r>
            <a:r>
              <a:rPr lang="pl-PL" sz="2400" dirty="0" err="1"/>
              <a:t>emoce</a:t>
            </a:r>
            <a:r>
              <a:rPr lang="pl-PL" sz="2400" dirty="0"/>
              <a:t> </a:t>
            </a:r>
            <a:r>
              <a:rPr lang="pl-PL" sz="2400" dirty="0" err="1"/>
              <a:t>prožívané</a:t>
            </a:r>
            <a:r>
              <a:rPr lang="pl-PL" sz="2400" dirty="0"/>
              <a:t> </a:t>
            </a:r>
            <a:r>
              <a:rPr lang="pl-PL" sz="2400" dirty="0" err="1"/>
              <a:t>Američanem</a:t>
            </a:r>
            <a:r>
              <a:rPr lang="pl-PL" sz="2400" dirty="0"/>
              <a:t> </a:t>
            </a:r>
            <a:r>
              <a:rPr lang="pl-PL" sz="2400" dirty="0" err="1"/>
              <a:t>zásadně</a:t>
            </a:r>
            <a:r>
              <a:rPr lang="pl-PL" sz="2400" dirty="0"/>
              <a:t> </a:t>
            </a:r>
            <a:r>
              <a:rPr lang="pl-PL" sz="2400" dirty="0" err="1"/>
              <a:t>odlišné</a:t>
            </a:r>
            <a:r>
              <a:rPr lang="pl-PL" sz="2400" dirty="0"/>
              <a:t> od emocí, </a:t>
            </a:r>
            <a:r>
              <a:rPr lang="pl-PL" sz="2400" dirty="0" err="1"/>
              <a:t>které</a:t>
            </a:r>
            <a:r>
              <a:rPr lang="pl-PL" sz="2400" dirty="0"/>
              <a:t> </a:t>
            </a:r>
            <a:r>
              <a:rPr lang="pl-PL" sz="2400" dirty="0" err="1"/>
              <a:t>prožívá</a:t>
            </a:r>
            <a:r>
              <a:rPr lang="pl-PL" sz="2400" dirty="0"/>
              <a:t> </a:t>
            </a:r>
            <a:r>
              <a:rPr lang="pl-PL" sz="2400" dirty="0" err="1"/>
              <a:t>třeba</a:t>
            </a:r>
            <a:r>
              <a:rPr lang="pl-PL" sz="2400" dirty="0"/>
              <a:t> </a:t>
            </a:r>
            <a:r>
              <a:rPr lang="pl-PL" sz="2400" dirty="0" err="1"/>
              <a:t>příslušník</a:t>
            </a:r>
            <a:r>
              <a:rPr lang="pl-PL" sz="2400" dirty="0"/>
              <a:t> </a:t>
            </a:r>
            <a:r>
              <a:rPr lang="pl-PL" sz="2400" dirty="0" err="1"/>
              <a:t>inuitského</a:t>
            </a:r>
            <a:r>
              <a:rPr lang="pl-PL" sz="2400" dirty="0"/>
              <a:t> </a:t>
            </a:r>
            <a:r>
              <a:rPr lang="pl-PL" sz="2400" dirty="0" err="1"/>
              <a:t>kmene</a:t>
            </a:r>
            <a:r>
              <a:rPr lang="pl-PL" sz="2400" dirty="0"/>
              <a:t> </a:t>
            </a:r>
            <a:r>
              <a:rPr lang="pl-PL" sz="2400" dirty="0" err="1"/>
              <a:t>Utků</a:t>
            </a:r>
            <a:r>
              <a:rPr lang="pl-PL" sz="2400" dirty="0"/>
              <a:t>, </a:t>
            </a:r>
            <a:r>
              <a:rPr lang="pl-PL" sz="2400" dirty="0" err="1"/>
              <a:t>protože</a:t>
            </a:r>
            <a:r>
              <a:rPr lang="pl-PL" sz="2400" dirty="0"/>
              <a:t> </a:t>
            </a:r>
            <a:r>
              <a:rPr lang="pl-PL" sz="2400" dirty="0" err="1"/>
              <a:t>každý</a:t>
            </a:r>
            <a:r>
              <a:rPr lang="pl-PL" sz="2400" dirty="0"/>
              <a:t> z nich </a:t>
            </a:r>
            <a:r>
              <a:rPr lang="pl-PL" sz="2400" dirty="0" err="1"/>
              <a:t>vede</a:t>
            </a:r>
            <a:r>
              <a:rPr lang="pl-PL" sz="2400" dirty="0"/>
              <a:t> </a:t>
            </a:r>
            <a:r>
              <a:rPr lang="pl-PL" sz="2400" dirty="0" err="1"/>
              <a:t>úplně</a:t>
            </a:r>
            <a:r>
              <a:rPr lang="pl-PL" sz="2400" dirty="0"/>
              <a:t> </a:t>
            </a:r>
            <a:r>
              <a:rPr lang="pl-PL" sz="2400" dirty="0" err="1"/>
              <a:t>jiný</a:t>
            </a:r>
            <a:r>
              <a:rPr lang="pl-PL" sz="2400" dirty="0"/>
              <a:t> </a:t>
            </a:r>
            <a:r>
              <a:rPr lang="pl-PL" sz="2400" dirty="0" err="1"/>
              <a:t>společenský</a:t>
            </a:r>
            <a:r>
              <a:rPr lang="pl-PL" sz="2400" dirty="0"/>
              <a:t> </a:t>
            </a:r>
            <a:r>
              <a:rPr lang="pl-PL" sz="2400" dirty="0" err="1"/>
              <a:t>život</a:t>
            </a:r>
            <a:r>
              <a:rPr lang="pl-PL" sz="2400" dirty="0"/>
              <a:t>.</a:t>
            </a:r>
          </a:p>
        </p:txBody>
      </p:sp>
      <p:sp>
        <p:nvSpPr>
          <p:cNvPr id="10" name="Tekst — symbol zastępczy 9">
            <a:extLst>
              <a:ext uri="{FF2B5EF4-FFF2-40B4-BE49-F238E27FC236}">
                <a16:creationId xmlns:a16="http://schemas.microsoft.com/office/drawing/2014/main" id="{FA47ED29-D9DA-9DC6-8B43-80EC2A2E5B50}"/>
              </a:ext>
            </a:extLst>
          </p:cNvPr>
          <p:cNvSpPr>
            <a:spLocks noGrp="1"/>
          </p:cNvSpPr>
          <p:nvPr>
            <p:ph type="body" sz="quarter" idx="10"/>
          </p:nvPr>
        </p:nvSpPr>
        <p:spPr/>
        <p:txBody>
          <a:bodyPr rtlCol="0"/>
          <a:lstStyle>
            <a:defPPr>
              <a:defRPr lang="pl-PL"/>
            </a:defPPr>
          </a:lstStyle>
          <a:p>
            <a:pPr rtl="0"/>
            <a:r>
              <a:rPr lang="pl-PL"/>
              <a:t>“</a:t>
            </a:r>
          </a:p>
        </p:txBody>
      </p:sp>
      <p:sp>
        <p:nvSpPr>
          <p:cNvPr id="3" name="Tekst — symbol zastępczy 2">
            <a:extLst>
              <a:ext uri="{FF2B5EF4-FFF2-40B4-BE49-F238E27FC236}">
                <a16:creationId xmlns:a16="http://schemas.microsoft.com/office/drawing/2014/main" id="{C9CFA000-38C2-F344-E543-42483390408A}"/>
              </a:ext>
            </a:extLst>
          </p:cNvPr>
          <p:cNvSpPr>
            <a:spLocks noGrp="1"/>
          </p:cNvSpPr>
          <p:nvPr>
            <p:ph type="body" idx="1"/>
          </p:nvPr>
        </p:nvSpPr>
        <p:spPr>
          <a:xfrm>
            <a:off x="1743454" y="4486541"/>
            <a:ext cx="8705089" cy="639277"/>
          </a:xfrm>
        </p:spPr>
        <p:txBody>
          <a:bodyPr rtlCol="0">
            <a:normAutofit fontScale="77500" lnSpcReduction="20000"/>
          </a:bodyPr>
          <a:lstStyle>
            <a:defPPr>
              <a:defRPr lang="pl-PL"/>
            </a:defPPr>
          </a:lstStyle>
          <a:p>
            <a:endParaRPr lang="pl-PL"/>
          </a:p>
          <a:p>
            <a:r>
              <a:rPr lang="pl-PL"/>
              <a:t>Geertz 1980, Solomon 1984, dle: Johnson-Liard, Oatley 2005</a:t>
            </a:r>
          </a:p>
          <a:p>
            <a:pPr rtl="0"/>
            <a:endParaRPr lang="pl-PL"/>
          </a:p>
        </p:txBody>
      </p:sp>
      <p:sp>
        <p:nvSpPr>
          <p:cNvPr id="11" name="Tekst — symbol zastępczy 10">
            <a:extLst>
              <a:ext uri="{FF2B5EF4-FFF2-40B4-BE49-F238E27FC236}">
                <a16:creationId xmlns:a16="http://schemas.microsoft.com/office/drawing/2014/main" id="{CB634FAD-36DD-9FB0-7030-266A29178C42}"/>
              </a:ext>
            </a:extLst>
          </p:cNvPr>
          <p:cNvSpPr>
            <a:spLocks noGrp="1"/>
          </p:cNvSpPr>
          <p:nvPr>
            <p:ph type="body" sz="quarter" idx="11"/>
          </p:nvPr>
        </p:nvSpPr>
        <p:spPr/>
        <p:txBody>
          <a:bodyPr rtlCol="0"/>
          <a:lstStyle>
            <a:defPPr>
              <a:defRPr lang="pl-PL"/>
            </a:defPPr>
          </a:lstStyle>
          <a:p>
            <a:pPr rtl="0"/>
            <a:r>
              <a:rPr lang="pl-PL"/>
              <a:t>”</a:t>
            </a:r>
          </a:p>
        </p:txBody>
      </p:sp>
    </p:spTree>
    <p:extLst>
      <p:ext uri="{BB962C8B-B14F-4D97-AF65-F5344CB8AC3E}">
        <p14:creationId xmlns:p14="http://schemas.microsoft.com/office/powerpoint/2010/main" val="137233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EF4D5B-3E14-1349-3E16-232AA74EEBAF}"/>
              </a:ext>
            </a:extLst>
          </p:cNvPr>
          <p:cNvSpPr>
            <a:spLocks noGrp="1"/>
          </p:cNvSpPr>
          <p:nvPr>
            <p:ph type="title"/>
          </p:nvPr>
        </p:nvSpPr>
        <p:spPr/>
        <p:txBody>
          <a:bodyPr rtlCol="0">
            <a:normAutofit/>
          </a:bodyPr>
          <a:lstStyle>
            <a:defPPr>
              <a:defRPr lang="pl-PL"/>
            </a:defPPr>
          </a:lstStyle>
          <a:p>
            <a:pPr rtl="0"/>
            <a:r>
              <a:rPr lang="pl-PL" sz="4000">
                <a:effectLst/>
                <a:latin typeface="Calibri" panose="020F0502020204030204" pitchFamily="34" charset="0"/>
                <a:ea typeface="Calibri" panose="020F0502020204030204" pitchFamily="34" charset="0"/>
                <a:cs typeface="Times New Roman" panose="02020603050405020304" pitchFamily="18" charset="0"/>
              </a:rPr>
              <a:t>Jak lingvisté studují emoce? A co z toho vyplývá? </a:t>
            </a:r>
            <a:endParaRPr lang="pl-PL" sz="4000"/>
          </a:p>
        </p:txBody>
      </p:sp>
      <p:sp>
        <p:nvSpPr>
          <p:cNvPr id="3" name="Tekst — symbol zastępczy 2">
            <a:extLst>
              <a:ext uri="{FF2B5EF4-FFF2-40B4-BE49-F238E27FC236}">
                <a16:creationId xmlns:a16="http://schemas.microsoft.com/office/drawing/2014/main" id="{E698CE0E-745C-A7EE-B0DE-4912A73B00D8}"/>
              </a:ext>
            </a:extLst>
          </p:cNvPr>
          <p:cNvSpPr>
            <a:spLocks noGrp="1"/>
          </p:cNvSpPr>
          <p:nvPr>
            <p:ph type="body" idx="1"/>
          </p:nvPr>
        </p:nvSpPr>
        <p:spPr>
          <a:xfrm>
            <a:off x="839788" y="1811708"/>
            <a:ext cx="2390522" cy="3700329"/>
          </a:xfrm>
        </p:spPr>
        <p:txBody>
          <a:bodyPr rtlCol="0">
            <a:noAutofit/>
          </a:bodyPr>
          <a:lstStyle>
            <a:defPPr>
              <a:defRPr lang="pl-PL"/>
            </a:defPPr>
          </a:lstStyle>
          <a:p>
            <a:r>
              <a:rPr lang="pl-PL" sz="1800" dirty="0" err="1">
                <a:latin typeface="Calibri" panose="020F0502020204030204" pitchFamily="34" charset="0"/>
                <a:cs typeface="Times New Roman" panose="02020603050405020304" pitchFamily="18" charset="0"/>
              </a:rPr>
              <a:t>Analýza</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slovní</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zásoby</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označující</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emoce</a:t>
            </a:r>
            <a:r>
              <a:rPr lang="pl-PL" sz="1800" dirty="0">
                <a:latin typeface="Calibri" panose="020F0502020204030204" pitchFamily="34" charset="0"/>
                <a:cs typeface="Times New Roman" panose="02020603050405020304" pitchFamily="18" charset="0"/>
              </a:rPr>
              <a:t>:</a:t>
            </a:r>
          </a:p>
          <a:p>
            <a:r>
              <a:rPr lang="pl-PL" sz="1800" dirty="0">
                <a:latin typeface="Calibri" panose="020F0502020204030204" pitchFamily="34" charset="0"/>
                <a:cs typeface="Times New Roman" panose="02020603050405020304" pitchFamily="18" charset="0"/>
              </a:rPr>
              <a:t>- struktura </a:t>
            </a:r>
            <a:r>
              <a:rPr lang="pl-PL" sz="1800" dirty="0" err="1">
                <a:latin typeface="Calibri" panose="020F0502020204030204" pitchFamily="34" charset="0"/>
                <a:cs typeface="Times New Roman" panose="02020603050405020304" pitchFamily="18" charset="0"/>
              </a:rPr>
              <a:t>lexikálně-sémantického</a:t>
            </a:r>
            <a:r>
              <a:rPr lang="pl-PL" sz="1800" dirty="0">
                <a:latin typeface="Calibri" panose="020F0502020204030204" pitchFamily="34" charset="0"/>
                <a:cs typeface="Times New Roman" panose="02020603050405020304" pitchFamily="18" charset="0"/>
              </a:rPr>
              <a:t> pole </a:t>
            </a:r>
            <a:r>
              <a:rPr lang="pl-PL" sz="1800" dirty="0" err="1">
                <a:latin typeface="Calibri" panose="020F0502020204030204" pitchFamily="34" charset="0"/>
                <a:cs typeface="Times New Roman" panose="02020603050405020304" pitchFamily="18" charset="0"/>
              </a:rPr>
              <a:t>názvů</a:t>
            </a:r>
            <a:r>
              <a:rPr lang="pl-PL" sz="1800" dirty="0">
                <a:latin typeface="Calibri" panose="020F0502020204030204" pitchFamily="34" charset="0"/>
                <a:cs typeface="Times New Roman" panose="02020603050405020304" pitchFamily="18" charset="0"/>
              </a:rPr>
              <a:t> emocí,</a:t>
            </a:r>
          </a:p>
          <a:p>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sémantika</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slov</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pojmenovávajících</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emoce</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definiční</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znaky</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konotace</a:t>
            </a:r>
            <a:r>
              <a:rPr lang="pl-PL" sz="1800" dirty="0">
                <a:latin typeface="Calibri" panose="020F0502020204030204" pitchFamily="34" charset="0"/>
                <a:cs typeface="Times New Roman" panose="02020603050405020304" pitchFamily="18" charset="0"/>
              </a:rPr>
              <a:t>),</a:t>
            </a:r>
          </a:p>
          <a:p>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typická</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propojenost</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emocionální</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slovní</a:t>
            </a:r>
            <a:r>
              <a:rPr lang="pl-PL" sz="1800" dirty="0">
                <a:latin typeface="Calibri" panose="020F0502020204030204" pitchFamily="34" charset="0"/>
                <a:cs typeface="Times New Roman" panose="02020603050405020304" pitchFamily="18" charset="0"/>
              </a:rPr>
              <a:t> </a:t>
            </a:r>
            <a:r>
              <a:rPr lang="pl-PL" sz="1800" dirty="0" err="1">
                <a:latin typeface="Calibri" panose="020F0502020204030204" pitchFamily="34" charset="0"/>
                <a:cs typeface="Times New Roman" panose="02020603050405020304" pitchFamily="18" charset="0"/>
              </a:rPr>
              <a:t>zásoby</a:t>
            </a:r>
            <a:r>
              <a:rPr lang="pl-PL" sz="1800" dirty="0">
                <a:latin typeface="Calibri" panose="020F0502020204030204" pitchFamily="34" charset="0"/>
                <a:cs typeface="Times New Roman" panose="02020603050405020304" pitchFamily="18" charset="0"/>
              </a:rPr>
              <a:t>.</a:t>
            </a:r>
          </a:p>
        </p:txBody>
      </p:sp>
      <p:sp>
        <p:nvSpPr>
          <p:cNvPr id="5" name="Tekst — symbol zastępczy 4">
            <a:extLst>
              <a:ext uri="{FF2B5EF4-FFF2-40B4-BE49-F238E27FC236}">
                <a16:creationId xmlns:a16="http://schemas.microsoft.com/office/drawing/2014/main" id="{8FD645B0-0A7B-7091-C8D6-E7D27FA25E51}"/>
              </a:ext>
            </a:extLst>
          </p:cNvPr>
          <p:cNvSpPr>
            <a:spLocks noGrp="1"/>
          </p:cNvSpPr>
          <p:nvPr>
            <p:ph type="body" sz="quarter" idx="3"/>
          </p:nvPr>
        </p:nvSpPr>
        <p:spPr>
          <a:xfrm>
            <a:off x="3324314" y="1811709"/>
            <a:ext cx="2919585" cy="3700328"/>
          </a:xfrm>
        </p:spPr>
        <p:txBody>
          <a:bodyPr rtlCol="0">
            <a:noAutofit/>
          </a:bodyPr>
          <a:lstStyle>
            <a:defPPr>
              <a:defRPr lang="pl-PL"/>
            </a:defPPr>
          </a:lstStyle>
          <a:p>
            <a:r>
              <a:rPr lang="pl-PL" sz="1800">
                <a:latin typeface="Calibri" panose="020F0502020204030204" pitchFamily="34" charset="0"/>
                <a:ea typeface="Calibri" panose="020F0502020204030204" pitchFamily="34" charset="0"/>
                <a:cs typeface="Times New Roman" panose="02020603050405020304" pitchFamily="18" charset="0"/>
              </a:rPr>
              <a:t>Zkoumání konvenčních </a:t>
            </a:r>
            <a:br>
              <a:rPr lang="pl-PL" sz="1800">
                <a:latin typeface="Calibri" panose="020F0502020204030204" pitchFamily="34" charset="0"/>
                <a:ea typeface="Calibri" panose="020F0502020204030204" pitchFamily="34" charset="0"/>
                <a:cs typeface="Times New Roman" panose="02020603050405020304" pitchFamily="18" charset="0"/>
              </a:rPr>
            </a:br>
            <a:r>
              <a:rPr lang="pl-PL" sz="1800">
                <a:latin typeface="Calibri" panose="020F0502020204030204" pitchFamily="34" charset="0"/>
                <a:ea typeface="Calibri" panose="020F0502020204030204" pitchFamily="34" charset="0"/>
                <a:cs typeface="Times New Roman" panose="02020603050405020304" pitchFamily="18" charset="0"/>
              </a:rPr>
              <a:t>(a kreativních) metafor sloužících k mluvení </a:t>
            </a:r>
            <a:br>
              <a:rPr lang="pl-PL" sz="1800">
                <a:latin typeface="Calibri" panose="020F0502020204030204" pitchFamily="34" charset="0"/>
                <a:ea typeface="Calibri" panose="020F0502020204030204" pitchFamily="34" charset="0"/>
                <a:cs typeface="Times New Roman" panose="02020603050405020304" pitchFamily="18" charset="0"/>
              </a:rPr>
            </a:br>
            <a:r>
              <a:rPr lang="pl-PL" sz="1800">
                <a:latin typeface="Calibri" panose="020F0502020204030204" pitchFamily="34" charset="0"/>
                <a:ea typeface="Calibri" panose="020F0502020204030204" pitchFamily="34" charset="0"/>
                <a:cs typeface="Times New Roman" panose="02020603050405020304" pitchFamily="18" charset="0"/>
              </a:rPr>
              <a:t>o pocitech a k vyjadřování pocitů.</a:t>
            </a:r>
          </a:p>
          <a:p>
            <a:r>
              <a:rPr lang="pl-PL" sz="1800">
                <a:latin typeface="Calibri" panose="020F0502020204030204" pitchFamily="34" charset="0"/>
                <a:ea typeface="Calibri" panose="020F0502020204030204" pitchFamily="34" charset="0"/>
                <a:cs typeface="Times New Roman" panose="02020603050405020304" pitchFamily="18" charset="0"/>
              </a:rPr>
              <a:t>Rekonstrukce konceptuálních metafor a předkonceptuálních obrazových schémat tvořících konceptuální základ emocionálních metafor.</a:t>
            </a:r>
            <a:endParaRPr lang="pl-PL" sz="1800">
              <a:solidFill>
                <a:schemeClr val="accent3"/>
              </a:solidFill>
              <a:cs typeface="Times New Roman"/>
            </a:endParaRPr>
          </a:p>
        </p:txBody>
      </p:sp>
      <p:sp>
        <p:nvSpPr>
          <p:cNvPr id="9" name="Tekst — symbol zastępczy 8">
            <a:extLst>
              <a:ext uri="{FF2B5EF4-FFF2-40B4-BE49-F238E27FC236}">
                <a16:creationId xmlns:a16="http://schemas.microsoft.com/office/drawing/2014/main" id="{F0CC0C3B-96FD-06F4-C3EC-91658544150B}"/>
              </a:ext>
            </a:extLst>
          </p:cNvPr>
          <p:cNvSpPr>
            <a:spLocks noGrp="1"/>
          </p:cNvSpPr>
          <p:nvPr>
            <p:ph type="body" sz="quarter" idx="13"/>
          </p:nvPr>
        </p:nvSpPr>
        <p:spPr>
          <a:xfrm>
            <a:off x="6337903" y="1811708"/>
            <a:ext cx="2489903" cy="3700328"/>
          </a:xfrm>
        </p:spPr>
        <p:txBody>
          <a:bodyPr rtlCol="0">
            <a:normAutofit/>
          </a:bodyPr>
          <a:lstStyle>
            <a:defPPr>
              <a:defRPr lang="pl-PL"/>
            </a:defPPr>
          </a:lstStyle>
          <a:p>
            <a:r>
              <a:rPr lang="pl-PL" sz="1800">
                <a:latin typeface="Calibri" panose="020F0502020204030204" pitchFamily="34" charset="0"/>
                <a:cs typeface="Calibri" panose="020F0502020204030204" pitchFamily="34" charset="0"/>
              </a:rPr>
              <a:t>Rekonstrukce skriptů </a:t>
            </a:r>
            <a:br>
              <a:rPr lang="pl-PL" sz="1800">
                <a:latin typeface="Calibri" panose="020F0502020204030204" pitchFamily="34" charset="0"/>
                <a:cs typeface="Calibri" panose="020F0502020204030204" pitchFamily="34" charset="0"/>
              </a:rPr>
            </a:br>
            <a:r>
              <a:rPr lang="pl-PL" sz="1800">
                <a:latin typeface="Calibri" panose="020F0502020204030204" pitchFamily="34" charset="0"/>
                <a:cs typeface="Calibri" panose="020F0502020204030204" pitchFamily="34" charset="0"/>
              </a:rPr>
              <a:t>a „interakčních scénářů“ souvisejících s emocemi se zvláštním důrazem na kulturní podmínky daného skriptu.</a:t>
            </a:r>
          </a:p>
        </p:txBody>
      </p:sp>
      <p:sp>
        <p:nvSpPr>
          <p:cNvPr id="7" name="Stopka — symbol zastępczy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pl-PL"/>
            </a:defPPr>
          </a:lstStyle>
          <a:p>
            <a:r>
              <a:rPr lang="pl-PL" sz="12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8" name="Numer slajdu — symbol zastępczy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pl-PL"/>
            </a:defPPr>
          </a:lstStyle>
          <a:p>
            <a:pPr rtl="0"/>
            <a:fld id="{294A09A9-5501-47C1-A89A-A340965A2BE2}" type="slidenum">
              <a:rPr lang="pl-PL" smtClean="0"/>
              <a:t>6</a:t>
            </a:fld>
            <a:endParaRPr lang="pl-PL"/>
          </a:p>
        </p:txBody>
      </p:sp>
      <p:sp>
        <p:nvSpPr>
          <p:cNvPr id="12" name="Tekst — symbol zastępczy 8">
            <a:extLst>
              <a:ext uri="{FF2B5EF4-FFF2-40B4-BE49-F238E27FC236}">
                <a16:creationId xmlns:a16="http://schemas.microsoft.com/office/drawing/2014/main" id="{5F4F04C7-9F39-5677-2D6D-76116112000B}"/>
              </a:ext>
            </a:extLst>
          </p:cNvPr>
          <p:cNvSpPr txBox="1">
            <a:spLocks/>
          </p:cNvSpPr>
          <p:nvPr/>
        </p:nvSpPr>
        <p:spPr>
          <a:xfrm>
            <a:off x="9015813" y="1811708"/>
            <a:ext cx="2615227" cy="3700328"/>
          </a:xfrm>
          <a:prstGeom prst="rect">
            <a:avLst/>
          </a:prstGeom>
        </p:spPr>
        <p:txBody>
          <a:bodyPr vert="horz" lIns="91440" tIns="45720" rIns="91440" bIns="45720" rtlCol="0" anchor="b">
            <a:normAutofit/>
          </a:bodyPr>
          <a:lstStyle>
            <a:defPPr>
              <a:defRPr lang="pl-PL"/>
            </a:defPPr>
            <a:lvl1pPr marL="0" indent="0" algn="l" defTabSz="914400" rtl="0" eaLnBrk="1" latinLnBrk="0" hangingPunct="1">
              <a:lnSpc>
                <a:spcPct val="90000"/>
              </a:lnSpc>
              <a:spcBef>
                <a:spcPts val="1000"/>
              </a:spcBef>
              <a:buClr>
                <a:srgbClr val="73292A"/>
              </a:buClr>
              <a:buFont typeface="Arial" panose="020B0604020202020204" pitchFamily="34" charset="0"/>
              <a:buNone/>
              <a:defRPr lang="pl-PL" sz="2000" b="0" kern="1200">
                <a:solidFill>
                  <a:schemeClr val="accent3"/>
                </a:solidFill>
                <a:latin typeface="Times New Roman" panose="02020603050405020304" pitchFamily="18" charset="0"/>
                <a:ea typeface="+mn-ea"/>
                <a:cs typeface="+mj-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lang="pl-PL"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lang="pl-PL"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lang="pl-PL"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lang="pl-PL"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pl-PL"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pl-PL"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pl-PL"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pl-PL" sz="1600" b="1" kern="1200">
                <a:solidFill>
                  <a:schemeClr val="tx1"/>
                </a:solidFill>
                <a:latin typeface="+mn-lt"/>
                <a:ea typeface="+mn-ea"/>
                <a:cs typeface="+mn-cs"/>
              </a:defRPr>
            </a:lvl9pPr>
          </a:lstStyle>
          <a:p>
            <a:r>
              <a:rPr lang="pl-PL" sz="1800" dirty="0" err="1">
                <a:latin typeface="Calibri" panose="020F0502020204030204" pitchFamily="34" charset="0"/>
                <a:cs typeface="Calibri" panose="020F0502020204030204" pitchFamily="34" charset="0"/>
              </a:rPr>
              <a:t>Výzkum</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způsobů</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fungování</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jazyka</a:t>
            </a:r>
            <a:r>
              <a:rPr lang="pl-PL" sz="1800" dirty="0">
                <a:latin typeface="Calibri" panose="020F0502020204030204" pitchFamily="34" charset="0"/>
                <a:cs typeface="Calibri" panose="020F0502020204030204" pitchFamily="34" charset="0"/>
              </a:rPr>
              <a:t> emocí </a:t>
            </a:r>
            <a:br>
              <a:rPr lang="pl-PL" sz="1800" dirty="0">
                <a:latin typeface="Calibri" panose="020F0502020204030204" pitchFamily="34" charset="0"/>
                <a:cs typeface="Calibri" panose="020F0502020204030204" pitchFamily="34" charset="0"/>
              </a:rPr>
            </a:br>
            <a:r>
              <a:rPr lang="pl-PL" sz="1800" dirty="0">
                <a:latin typeface="Calibri" panose="020F0502020204030204" pitchFamily="34" charset="0"/>
                <a:cs typeface="Calibri" panose="020F0502020204030204" pitchFamily="34" charset="0"/>
              </a:rPr>
              <a:t>v </a:t>
            </a:r>
            <a:r>
              <a:rPr lang="pl-PL" sz="1800" dirty="0" err="1">
                <a:latin typeface="Calibri" panose="020F0502020204030204" pitchFamily="34" charset="0"/>
                <a:cs typeface="Calibri" panose="020F0502020204030204" pitchFamily="34" charset="0"/>
              </a:rPr>
              <a:t>interpersonální</a:t>
            </a:r>
            <a:r>
              <a:rPr lang="pl-PL" sz="1800" dirty="0">
                <a:latin typeface="Calibri" panose="020F0502020204030204" pitchFamily="34" charset="0"/>
                <a:cs typeface="Calibri" panose="020F0502020204030204" pitchFamily="34" charset="0"/>
              </a:rPr>
              <a:t> </a:t>
            </a:r>
            <a:br>
              <a:rPr lang="pl-PL" sz="1800" dirty="0">
                <a:latin typeface="Calibri" panose="020F0502020204030204" pitchFamily="34" charset="0"/>
                <a:cs typeface="Calibri" panose="020F0502020204030204" pitchFamily="34" charset="0"/>
              </a:rPr>
            </a:br>
            <a:r>
              <a:rPr lang="pl-PL" sz="1800" dirty="0">
                <a:latin typeface="Calibri" panose="020F0502020204030204" pitchFamily="34" charset="0"/>
                <a:cs typeface="Calibri" panose="020F0502020204030204" pitchFamily="34" charset="0"/>
              </a:rPr>
              <a:t>a </a:t>
            </a:r>
            <a:r>
              <a:rPr lang="pl-PL" sz="1800" dirty="0" err="1">
                <a:latin typeface="Calibri" panose="020F0502020204030204" pitchFamily="34" charset="0"/>
                <a:cs typeface="Calibri" panose="020F0502020204030204" pitchFamily="34" charset="0"/>
              </a:rPr>
              <a:t>skupinové</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komunikaci</a:t>
            </a:r>
            <a:r>
              <a:rPr lang="pl-PL" sz="1800" dirty="0">
                <a:latin typeface="Calibri" panose="020F0502020204030204" pitchFamily="34" charset="0"/>
                <a:cs typeface="Calibri" panose="020F0502020204030204" pitchFamily="34" charset="0"/>
              </a:rPr>
              <a:t>.</a:t>
            </a:r>
          </a:p>
          <a:p>
            <a:r>
              <a:rPr lang="pl-PL" sz="1800" dirty="0" err="1">
                <a:latin typeface="Calibri" panose="020F0502020204030204" pitchFamily="34" charset="0"/>
                <a:cs typeface="Calibri" panose="020F0502020204030204" pitchFamily="34" charset="0"/>
              </a:rPr>
              <a:t>Analýza</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sociálního</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kontextu</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ve</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kterém</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jazyk</a:t>
            </a:r>
            <a:r>
              <a:rPr lang="pl-PL" sz="1800" dirty="0">
                <a:latin typeface="Calibri" panose="020F0502020204030204" pitchFamily="34" charset="0"/>
                <a:cs typeface="Calibri" panose="020F0502020204030204" pitchFamily="34" charset="0"/>
              </a:rPr>
              <a:t> emocí funguje a „</a:t>
            </a:r>
            <a:r>
              <a:rPr lang="pl-PL" sz="1800" dirty="0" err="1">
                <a:latin typeface="Calibri" panose="020F0502020204030204" pitchFamily="34" charset="0"/>
                <a:cs typeface="Calibri" panose="020F0502020204030204" pitchFamily="34" charset="0"/>
              </a:rPr>
              <a:t>nabývá</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pragmatické</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síly</a:t>
            </a:r>
            <a:r>
              <a:rPr lang="pl-PL" sz="1800" dirty="0">
                <a:latin typeface="Calibri" panose="020F0502020204030204" pitchFamily="34" charset="0"/>
                <a:cs typeface="Calibri" panose="020F0502020204030204" pitchFamily="34" charset="0"/>
              </a:rPr>
              <a:t>“.</a:t>
            </a: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12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86582B-569E-4B48-994D-9248778BD304}"/>
              </a:ext>
            </a:extLst>
          </p:cNvPr>
          <p:cNvSpPr>
            <a:spLocks noGrp="1"/>
          </p:cNvSpPr>
          <p:nvPr>
            <p:ph type="title"/>
          </p:nvPr>
        </p:nvSpPr>
        <p:spPr/>
        <p:txBody>
          <a:bodyPr/>
          <a:lstStyle/>
          <a:p>
            <a:r>
              <a:rPr lang="pl-PL"/>
              <a:t>Hněv</a:t>
            </a:r>
          </a:p>
        </p:txBody>
      </p:sp>
      <p:sp>
        <p:nvSpPr>
          <p:cNvPr id="3" name="Symbol zastępczy tekstu 2">
            <a:extLst>
              <a:ext uri="{FF2B5EF4-FFF2-40B4-BE49-F238E27FC236}">
                <a16:creationId xmlns:a16="http://schemas.microsoft.com/office/drawing/2014/main" id="{C93AC9DA-6144-B316-4A9C-FB6CC9A03094}"/>
              </a:ext>
            </a:extLst>
          </p:cNvPr>
          <p:cNvSpPr>
            <a:spLocks noGrp="1"/>
          </p:cNvSpPr>
          <p:nvPr>
            <p:ph type="body" idx="1"/>
          </p:nvPr>
        </p:nvSpPr>
        <p:spPr>
          <a:xfrm>
            <a:off x="1124712" y="1828801"/>
            <a:ext cx="3200400" cy="760560"/>
          </a:xfrm>
        </p:spPr>
        <p:txBody>
          <a:bodyPr>
            <a:normAutofit/>
          </a:bodyPr>
          <a:lstStyle/>
          <a:p>
            <a:r>
              <a:rPr lang="pl-PL"/>
              <a:t>Argumenty pro biologické teorie</a:t>
            </a:r>
          </a:p>
        </p:txBody>
      </p:sp>
      <p:sp>
        <p:nvSpPr>
          <p:cNvPr id="4" name="Symbol zastępczy zawartości 3">
            <a:extLst>
              <a:ext uri="{FF2B5EF4-FFF2-40B4-BE49-F238E27FC236}">
                <a16:creationId xmlns:a16="http://schemas.microsoft.com/office/drawing/2014/main" id="{7053AF6A-3A98-8922-2B81-68FB0E240CB5}"/>
              </a:ext>
            </a:extLst>
          </p:cNvPr>
          <p:cNvSpPr>
            <a:spLocks noGrp="1"/>
          </p:cNvSpPr>
          <p:nvPr>
            <p:ph sz="half" idx="2"/>
          </p:nvPr>
        </p:nvSpPr>
        <p:spPr/>
        <p:txBody>
          <a:bodyPr/>
          <a:lstStyle/>
          <a:p>
            <a:pPr marL="0" indent="0">
              <a:buNone/>
            </a:pPr>
            <a:r>
              <a:rPr lang="pl-PL"/>
              <a:t>Předpojmová mentální schémata </a:t>
            </a:r>
            <a:br>
              <a:rPr lang="pl-PL"/>
            </a:br>
            <a:r>
              <a:rPr lang="pl-PL"/>
              <a:t>a konceptuální metafory aktualizované ve výpovědích vyjadřujících hněv </a:t>
            </a:r>
            <a:br>
              <a:rPr lang="pl-PL"/>
            </a:br>
            <a:r>
              <a:rPr lang="pl-PL"/>
              <a:t>a popisujících tento pocit.</a:t>
            </a:r>
          </a:p>
          <a:p>
            <a:pPr marL="0" indent="0">
              <a:buNone/>
            </a:pPr>
            <a:r>
              <a:rPr lang="pl-PL"/>
              <a:t>„Ztělesněná mysl</a:t>
            </a:r>
            <a:r>
              <a:rPr lang="pl-PL" sz="1400">
                <a:latin typeface="Calibri" panose="020F0502020204030204" pitchFamily="34" charset="0"/>
                <a:cs typeface="Calibri" panose="020F0502020204030204" pitchFamily="34" charset="0"/>
              </a:rPr>
              <a:t>“</a:t>
            </a:r>
            <a:r>
              <a:rPr lang="pl-PL"/>
              <a:t> ve světle slovní zásoby a frazeologie související </a:t>
            </a:r>
            <a:br>
              <a:rPr lang="pl-PL"/>
            </a:br>
            <a:r>
              <a:rPr lang="pl-PL"/>
              <a:t>s hněvem.</a:t>
            </a:r>
          </a:p>
        </p:txBody>
      </p:sp>
      <p:sp>
        <p:nvSpPr>
          <p:cNvPr id="5" name="Symbol zastępczy tekstu 4">
            <a:extLst>
              <a:ext uri="{FF2B5EF4-FFF2-40B4-BE49-F238E27FC236}">
                <a16:creationId xmlns:a16="http://schemas.microsoft.com/office/drawing/2014/main" id="{03C5297D-9C81-5768-A36B-746AF29DBFBC}"/>
              </a:ext>
            </a:extLst>
          </p:cNvPr>
          <p:cNvSpPr>
            <a:spLocks noGrp="1"/>
          </p:cNvSpPr>
          <p:nvPr>
            <p:ph type="body" sz="quarter" idx="3"/>
          </p:nvPr>
        </p:nvSpPr>
        <p:spPr>
          <a:xfrm>
            <a:off x="4498848" y="1828801"/>
            <a:ext cx="3200400" cy="760559"/>
          </a:xfrm>
        </p:spPr>
        <p:txBody>
          <a:bodyPr>
            <a:normAutofit/>
          </a:bodyPr>
          <a:lstStyle/>
          <a:p>
            <a:r>
              <a:rPr lang="pl-PL"/>
              <a:t>Argumenty pro teorie sociální konstrukce</a:t>
            </a:r>
          </a:p>
        </p:txBody>
      </p:sp>
      <p:sp>
        <p:nvSpPr>
          <p:cNvPr id="6" name="Symbol zastępczy zawartości 5">
            <a:extLst>
              <a:ext uri="{FF2B5EF4-FFF2-40B4-BE49-F238E27FC236}">
                <a16:creationId xmlns:a16="http://schemas.microsoft.com/office/drawing/2014/main" id="{B9B27E29-B9FD-3087-7138-6A1A459D88F3}"/>
              </a:ext>
            </a:extLst>
          </p:cNvPr>
          <p:cNvSpPr>
            <a:spLocks noGrp="1"/>
          </p:cNvSpPr>
          <p:nvPr>
            <p:ph sz="quarter" idx="4"/>
          </p:nvPr>
        </p:nvSpPr>
        <p:spPr/>
        <p:txBody>
          <a:bodyPr/>
          <a:lstStyle/>
          <a:p>
            <a:pPr marL="0" indent="0">
              <a:buNone/>
            </a:pPr>
            <a:r>
              <a:rPr lang="pl-PL"/>
              <a:t>Sociálně podmíněné scénáře hněvu.</a:t>
            </a:r>
          </a:p>
          <a:p>
            <a:pPr marL="0" indent="0">
              <a:buNone/>
            </a:pPr>
            <a:r>
              <a:rPr lang="pl-PL"/>
              <a:t>Hněv a konstrukce JÁ:</a:t>
            </a:r>
          </a:p>
          <a:p>
            <a:pPr marL="0" indent="0">
              <a:buNone/>
            </a:pPr>
            <a:r>
              <a:rPr lang="pl-PL"/>
              <a:t>- individualistické JÁ západní kultury,</a:t>
            </a:r>
          </a:p>
          <a:p>
            <a:pPr marL="0" indent="0">
              <a:buNone/>
            </a:pPr>
            <a:r>
              <a:rPr lang="pl-PL"/>
              <a:t>- „vzájemně závislé" JÁ </a:t>
            </a:r>
            <a:br>
              <a:rPr lang="pl-PL"/>
            </a:br>
            <a:r>
              <a:rPr lang="pl-PL"/>
              <a:t>v kolektivistických kulturách.</a:t>
            </a:r>
          </a:p>
          <a:p>
            <a:pPr marL="0" indent="0">
              <a:buNone/>
            </a:pPr>
            <a:r>
              <a:rPr lang="pl-PL"/>
              <a:t>Rozdíly ve struktuře sémantického pole HNĚVU v polštině a angličtině.</a:t>
            </a:r>
          </a:p>
        </p:txBody>
      </p:sp>
      <p:sp>
        <p:nvSpPr>
          <p:cNvPr id="7" name="Symbol zastępczy stopki 6">
            <a:extLst>
              <a:ext uri="{FF2B5EF4-FFF2-40B4-BE49-F238E27FC236}">
                <a16:creationId xmlns:a16="http://schemas.microsoft.com/office/drawing/2014/main" id="{29E4C315-5D18-70C9-EDCB-09E11453916C}"/>
              </a:ext>
            </a:extLst>
          </p:cNvPr>
          <p:cNvSpPr>
            <a:spLocks noGrp="1"/>
          </p:cNvSpPr>
          <p:nvPr>
            <p:ph type="ftr" sz="quarter" idx="11"/>
          </p:nvPr>
        </p:nvSpPr>
        <p:spPr/>
        <p:txBody>
          <a:bodyPr/>
          <a:lstStyle/>
          <a:p>
            <a:r>
              <a:rPr lang="pl-PL"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dirty="0"/>
          </a:p>
        </p:txBody>
      </p:sp>
      <p:sp>
        <p:nvSpPr>
          <p:cNvPr id="8" name="Symbol zastępczy numeru slajdu 7">
            <a:extLst>
              <a:ext uri="{FF2B5EF4-FFF2-40B4-BE49-F238E27FC236}">
                <a16:creationId xmlns:a16="http://schemas.microsoft.com/office/drawing/2014/main" id="{20D11850-7370-E14A-6ECB-BD0E1EBD2B32}"/>
              </a:ext>
            </a:extLst>
          </p:cNvPr>
          <p:cNvSpPr>
            <a:spLocks noGrp="1"/>
          </p:cNvSpPr>
          <p:nvPr>
            <p:ph type="sldNum" sz="quarter" idx="12"/>
          </p:nvPr>
        </p:nvSpPr>
        <p:spPr/>
        <p:txBody>
          <a:bodyPr/>
          <a:lstStyle/>
          <a:p>
            <a:pPr rtl="0"/>
            <a:fld id="{294A09A9-5501-47C1-A89A-A340965A2BE2}" type="slidenum">
              <a:rPr lang="pl-PL" noProof="0" smtClean="0"/>
              <a:t>7</a:t>
            </a:fld>
            <a:endParaRPr lang="pl-PL" noProof="0"/>
          </a:p>
        </p:txBody>
      </p:sp>
      <p:sp>
        <p:nvSpPr>
          <p:cNvPr id="9" name="Symbol zastępczy tekstu 8">
            <a:extLst>
              <a:ext uri="{FF2B5EF4-FFF2-40B4-BE49-F238E27FC236}">
                <a16:creationId xmlns:a16="http://schemas.microsoft.com/office/drawing/2014/main" id="{9F78F4F3-7F67-ECE6-B8D8-F78DB5D0D7BA}"/>
              </a:ext>
            </a:extLst>
          </p:cNvPr>
          <p:cNvSpPr>
            <a:spLocks noGrp="1"/>
          </p:cNvSpPr>
          <p:nvPr>
            <p:ph type="body" sz="quarter" idx="13"/>
          </p:nvPr>
        </p:nvSpPr>
        <p:spPr>
          <a:xfrm>
            <a:off x="7909560" y="1828801"/>
            <a:ext cx="3200400" cy="760559"/>
          </a:xfrm>
        </p:spPr>
        <p:txBody>
          <a:bodyPr>
            <a:normAutofit/>
          </a:bodyPr>
          <a:lstStyle/>
          <a:p>
            <a:r>
              <a:rPr lang="pl-PL"/>
              <a:t>Subjektivizace emočního prožitku</a:t>
            </a:r>
          </a:p>
        </p:txBody>
      </p:sp>
      <p:sp>
        <p:nvSpPr>
          <p:cNvPr id="10" name="Symbol zastępczy zawartości 9">
            <a:extLst>
              <a:ext uri="{FF2B5EF4-FFF2-40B4-BE49-F238E27FC236}">
                <a16:creationId xmlns:a16="http://schemas.microsoft.com/office/drawing/2014/main" id="{B0CE3C47-EEA8-2BA7-7C29-DD71E90843B6}"/>
              </a:ext>
            </a:extLst>
          </p:cNvPr>
          <p:cNvSpPr>
            <a:spLocks noGrp="1"/>
          </p:cNvSpPr>
          <p:nvPr>
            <p:ph sz="quarter" idx="14"/>
          </p:nvPr>
        </p:nvSpPr>
        <p:spPr/>
        <p:txBody>
          <a:bodyPr/>
          <a:lstStyle/>
          <a:p>
            <a:pPr marL="0" indent="0">
              <a:buNone/>
            </a:pPr>
            <a:r>
              <a:rPr lang="pl-PL" dirty="0" err="1"/>
              <a:t>Kreativní</a:t>
            </a:r>
            <a:r>
              <a:rPr lang="pl-PL" dirty="0"/>
              <a:t> obrazy </a:t>
            </a:r>
            <a:r>
              <a:rPr lang="pl-PL" dirty="0" err="1"/>
              <a:t>hněvu</a:t>
            </a:r>
            <a:r>
              <a:rPr lang="pl-PL" dirty="0"/>
              <a:t>.</a:t>
            </a:r>
          </a:p>
        </p:txBody>
      </p:sp>
    </p:spTree>
    <p:extLst>
      <p:ext uri="{BB962C8B-B14F-4D97-AF65-F5344CB8AC3E}">
        <p14:creationId xmlns:p14="http://schemas.microsoft.com/office/powerpoint/2010/main" val="115567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5F14F1-A991-E7F2-6B16-9F4963AB6CCF}"/>
              </a:ext>
            </a:extLst>
          </p:cNvPr>
          <p:cNvSpPr>
            <a:spLocks noGrp="1"/>
          </p:cNvSpPr>
          <p:nvPr>
            <p:ph type="title"/>
          </p:nvPr>
        </p:nvSpPr>
        <p:spPr/>
        <p:txBody>
          <a:bodyPr/>
          <a:lstStyle/>
          <a:p>
            <a:r>
              <a:rPr lang="pl-PL" err="1"/>
              <a:t>So-called</a:t>
            </a:r>
            <a:r>
              <a:rPr lang="pl-PL"/>
              <a:t> </a:t>
            </a:r>
            <a:r>
              <a:rPr lang="pl-PL" i="1" err="1"/>
              <a:t>anger</a:t>
            </a:r>
            <a:r>
              <a:rPr lang="pl-PL"/>
              <a:t>: </a:t>
            </a:r>
            <a:r>
              <a:rPr lang="pl-PL" err="1"/>
              <a:t>biological</a:t>
            </a:r>
            <a:r>
              <a:rPr lang="pl-PL"/>
              <a:t> </a:t>
            </a:r>
            <a:r>
              <a:rPr lang="pl-PL" err="1"/>
              <a:t>universalism</a:t>
            </a:r>
            <a:endParaRPr lang="pl-PL"/>
          </a:p>
        </p:txBody>
      </p:sp>
      <p:sp>
        <p:nvSpPr>
          <p:cNvPr id="3" name="Symbol zastępczy zawartości 2">
            <a:extLst>
              <a:ext uri="{FF2B5EF4-FFF2-40B4-BE49-F238E27FC236}">
                <a16:creationId xmlns:a16="http://schemas.microsoft.com/office/drawing/2014/main" id="{26E2B2F0-B6D4-6654-AD36-7576499D84E8}"/>
              </a:ext>
            </a:extLst>
          </p:cNvPr>
          <p:cNvSpPr>
            <a:spLocks noGrp="1"/>
          </p:cNvSpPr>
          <p:nvPr>
            <p:ph idx="1"/>
          </p:nvPr>
        </p:nvSpPr>
        <p:spPr/>
        <p:txBody>
          <a:bodyPr/>
          <a:lstStyle/>
          <a:p>
            <a:pPr marL="0" indent="0">
              <a:buNone/>
            </a:pPr>
            <a:r>
              <a:rPr lang="pl-PL"/>
              <a:t>“The </a:t>
            </a:r>
            <a:r>
              <a:rPr lang="pl-PL" err="1"/>
              <a:t>question</a:t>
            </a:r>
            <a:r>
              <a:rPr lang="pl-PL"/>
              <a:t> of </a:t>
            </a:r>
            <a:r>
              <a:rPr lang="pl-PL" err="1"/>
              <a:t>whether</a:t>
            </a:r>
            <a:r>
              <a:rPr lang="pl-PL"/>
              <a:t> </a:t>
            </a:r>
            <a:r>
              <a:rPr lang="pl-PL" err="1"/>
              <a:t>infants</a:t>
            </a:r>
            <a:r>
              <a:rPr lang="pl-PL"/>
              <a:t> display </a:t>
            </a:r>
            <a:r>
              <a:rPr lang="pl-PL" err="1"/>
              <a:t>distinct</a:t>
            </a:r>
            <a:r>
              <a:rPr lang="pl-PL"/>
              <a:t> </a:t>
            </a:r>
            <a:r>
              <a:rPr lang="pl-PL" err="1"/>
              <a:t>negative</a:t>
            </a:r>
            <a:r>
              <a:rPr lang="pl-PL"/>
              <a:t> </a:t>
            </a:r>
            <a:r>
              <a:rPr lang="pl-PL" err="1"/>
              <a:t>emotions</a:t>
            </a:r>
            <a:r>
              <a:rPr lang="pl-PL"/>
              <a:t> (</a:t>
            </a:r>
            <a:r>
              <a:rPr lang="pl-PL" err="1"/>
              <a:t>including</a:t>
            </a:r>
            <a:r>
              <a:rPr lang="pl-PL"/>
              <a:t> </a:t>
            </a:r>
            <a:r>
              <a:rPr lang="pl-PL" err="1"/>
              <a:t>anger</a:t>
            </a:r>
            <a:r>
              <a:rPr lang="pl-PL"/>
              <a:t>) and not </a:t>
            </a:r>
            <a:r>
              <a:rPr lang="pl-PL" err="1"/>
              <a:t>just</a:t>
            </a:r>
            <a:r>
              <a:rPr lang="pl-PL"/>
              <a:t> a </a:t>
            </a:r>
            <a:r>
              <a:rPr lang="pl-PL" err="1"/>
              <a:t>generalized</a:t>
            </a:r>
            <a:r>
              <a:rPr lang="pl-PL"/>
              <a:t> </a:t>
            </a:r>
            <a:r>
              <a:rPr lang="pl-PL" err="1"/>
              <a:t>distress</a:t>
            </a:r>
            <a:r>
              <a:rPr lang="pl-PL"/>
              <a:t> </a:t>
            </a:r>
            <a:r>
              <a:rPr lang="pl-PL" err="1"/>
              <a:t>reaction</a:t>
            </a:r>
            <a:r>
              <a:rPr lang="pl-PL"/>
              <a:t> </a:t>
            </a:r>
            <a:r>
              <a:rPr lang="pl-PL" err="1"/>
              <a:t>is</a:t>
            </a:r>
            <a:r>
              <a:rPr lang="pl-PL"/>
              <a:t> the </a:t>
            </a:r>
            <a:r>
              <a:rPr lang="pl-PL" err="1"/>
              <a:t>subject</a:t>
            </a:r>
            <a:r>
              <a:rPr lang="pl-PL"/>
              <a:t> of </a:t>
            </a:r>
            <a:r>
              <a:rPr lang="pl-PL" err="1"/>
              <a:t>intense</a:t>
            </a:r>
            <a:r>
              <a:rPr lang="pl-PL"/>
              <a:t> </a:t>
            </a:r>
            <a:r>
              <a:rPr lang="pl-PL" err="1"/>
              <a:t>theoretical</a:t>
            </a:r>
            <a:r>
              <a:rPr lang="pl-PL"/>
              <a:t> </a:t>
            </a:r>
            <a:r>
              <a:rPr lang="pl-PL" err="1"/>
              <a:t>debate</a:t>
            </a:r>
            <a:r>
              <a:rPr lang="pl-PL"/>
              <a:t> […] The </a:t>
            </a:r>
            <a:r>
              <a:rPr lang="pl-PL" err="1"/>
              <a:t>adaptive</a:t>
            </a:r>
            <a:r>
              <a:rPr lang="pl-PL"/>
              <a:t> </a:t>
            </a:r>
            <a:r>
              <a:rPr lang="pl-PL" err="1"/>
              <a:t>significance</a:t>
            </a:r>
            <a:r>
              <a:rPr lang="pl-PL"/>
              <a:t> of </a:t>
            </a:r>
            <a:r>
              <a:rPr lang="pl-PL" err="1"/>
              <a:t>anger</a:t>
            </a:r>
            <a:r>
              <a:rPr lang="pl-PL"/>
              <a:t> </a:t>
            </a:r>
            <a:r>
              <a:rPr lang="pl-PL" err="1"/>
              <a:t>has</a:t>
            </a:r>
            <a:r>
              <a:rPr lang="pl-PL"/>
              <a:t> </a:t>
            </a:r>
            <a:r>
              <a:rPr lang="pl-PL" err="1"/>
              <a:t>been</a:t>
            </a:r>
            <a:r>
              <a:rPr lang="pl-PL"/>
              <a:t> </a:t>
            </a:r>
            <a:r>
              <a:rPr lang="pl-PL" err="1"/>
              <a:t>demonstrated</a:t>
            </a:r>
            <a:r>
              <a:rPr lang="pl-PL"/>
              <a:t> in a </a:t>
            </a:r>
            <a:r>
              <a:rPr lang="pl-PL" err="1"/>
              <a:t>series</a:t>
            </a:r>
            <a:r>
              <a:rPr lang="pl-PL"/>
              <a:t> of </a:t>
            </a:r>
            <a:r>
              <a:rPr lang="pl-PL" err="1"/>
              <a:t>studies</a:t>
            </a:r>
            <a:r>
              <a:rPr lang="pl-PL"/>
              <a:t> on learning in </a:t>
            </a:r>
            <a:r>
              <a:rPr lang="pl-PL" err="1"/>
              <a:t>healthy</a:t>
            </a:r>
            <a:r>
              <a:rPr lang="pl-PL"/>
              <a:t> </a:t>
            </a:r>
            <a:r>
              <a:rPr lang="pl-PL" err="1"/>
              <a:t>infants</a:t>
            </a:r>
            <a:r>
              <a:rPr lang="pl-PL"/>
              <a:t>. Lewis and </a:t>
            </a:r>
            <a:r>
              <a:rPr lang="pl-PL" err="1"/>
              <a:t>colleagues</a:t>
            </a:r>
            <a:r>
              <a:rPr lang="pl-PL"/>
              <a:t> </a:t>
            </a:r>
            <a:r>
              <a:rPr lang="pl-PL" err="1"/>
              <a:t>found</a:t>
            </a:r>
            <a:r>
              <a:rPr lang="pl-PL"/>
              <a:t> </a:t>
            </a:r>
            <a:r>
              <a:rPr lang="pl-PL" err="1"/>
              <a:t>that</a:t>
            </a:r>
            <a:r>
              <a:rPr lang="pl-PL"/>
              <a:t> </a:t>
            </a:r>
            <a:r>
              <a:rPr lang="pl-PL" err="1"/>
              <a:t>children</a:t>
            </a:r>
            <a:r>
              <a:rPr lang="pl-PL"/>
              <a:t> </a:t>
            </a:r>
            <a:r>
              <a:rPr lang="pl-PL" err="1"/>
              <a:t>who</a:t>
            </a:r>
            <a:r>
              <a:rPr lang="pl-PL"/>
              <a:t> </a:t>
            </a:r>
            <a:r>
              <a:rPr lang="pl-PL" err="1"/>
              <a:t>showed</a:t>
            </a:r>
            <a:r>
              <a:rPr lang="pl-PL"/>
              <a:t> </a:t>
            </a:r>
            <a:r>
              <a:rPr lang="pl-PL" err="1"/>
              <a:t>anger</a:t>
            </a:r>
            <a:r>
              <a:rPr lang="pl-PL"/>
              <a:t> [...] </a:t>
            </a:r>
            <a:r>
              <a:rPr lang="pl-PL" err="1"/>
              <a:t>showed</a:t>
            </a:r>
            <a:r>
              <a:rPr lang="pl-PL"/>
              <a:t> </a:t>
            </a:r>
            <a:r>
              <a:rPr lang="pl-PL" err="1"/>
              <a:t>higher</a:t>
            </a:r>
            <a:r>
              <a:rPr lang="pl-PL"/>
              <a:t> </a:t>
            </a:r>
            <a:r>
              <a:rPr lang="pl-PL" err="1"/>
              <a:t>levels</a:t>
            </a:r>
            <a:r>
              <a:rPr lang="pl-PL"/>
              <a:t> of </a:t>
            </a:r>
            <a:r>
              <a:rPr lang="pl-PL" err="1"/>
              <a:t>joy</a:t>
            </a:r>
            <a:r>
              <a:rPr lang="pl-PL"/>
              <a:t>, </a:t>
            </a:r>
            <a:r>
              <a:rPr lang="pl-PL" err="1"/>
              <a:t>interest</a:t>
            </a:r>
            <a:r>
              <a:rPr lang="pl-PL"/>
              <a:t> and the </a:t>
            </a:r>
            <a:r>
              <a:rPr lang="pl-PL" err="1"/>
              <a:t>required</a:t>
            </a:r>
            <a:r>
              <a:rPr lang="pl-PL"/>
              <a:t> </a:t>
            </a:r>
            <a:r>
              <a:rPr lang="pl-PL" err="1"/>
              <a:t>causative</a:t>
            </a:r>
            <a:r>
              <a:rPr lang="pl-PL"/>
              <a:t> </a:t>
            </a:r>
            <a:r>
              <a:rPr lang="pl-PL" err="1"/>
              <a:t>action</a:t>
            </a:r>
            <a:r>
              <a:rPr lang="pl-PL"/>
              <a:t> [...] The </a:t>
            </a:r>
            <a:r>
              <a:rPr lang="pl-PL" err="1"/>
              <a:t>cited</a:t>
            </a:r>
            <a:r>
              <a:rPr lang="pl-PL"/>
              <a:t> </a:t>
            </a:r>
            <a:r>
              <a:rPr lang="pl-PL" err="1"/>
              <a:t>research</a:t>
            </a:r>
            <a:r>
              <a:rPr lang="pl-PL"/>
              <a:t> </a:t>
            </a:r>
            <a:r>
              <a:rPr lang="pl-PL" err="1"/>
              <a:t>shows</a:t>
            </a:r>
            <a:r>
              <a:rPr lang="pl-PL"/>
              <a:t> </a:t>
            </a:r>
            <a:r>
              <a:rPr lang="pl-PL" err="1"/>
              <a:t>that</a:t>
            </a:r>
            <a:r>
              <a:rPr lang="pl-PL"/>
              <a:t> </a:t>
            </a:r>
            <a:r>
              <a:rPr lang="pl-PL" err="1"/>
              <a:t>anger</a:t>
            </a:r>
            <a:r>
              <a:rPr lang="pl-PL"/>
              <a:t> </a:t>
            </a:r>
            <a:r>
              <a:rPr lang="pl-PL" err="1"/>
              <a:t>is</a:t>
            </a:r>
            <a:r>
              <a:rPr lang="pl-PL"/>
              <a:t> </a:t>
            </a:r>
            <a:r>
              <a:rPr lang="pl-PL" err="1"/>
              <a:t>related</a:t>
            </a:r>
            <a:r>
              <a:rPr lang="pl-PL"/>
              <a:t> to </a:t>
            </a:r>
            <a:r>
              <a:rPr lang="pl-PL" err="1"/>
              <a:t>children's</a:t>
            </a:r>
            <a:r>
              <a:rPr lang="pl-PL"/>
              <a:t> </a:t>
            </a:r>
            <a:r>
              <a:rPr lang="pl-PL" err="1"/>
              <a:t>attempts</a:t>
            </a:r>
            <a:r>
              <a:rPr lang="pl-PL"/>
              <a:t> to </a:t>
            </a:r>
            <a:r>
              <a:rPr lang="pl-PL" err="1"/>
              <a:t>control</a:t>
            </a:r>
            <a:r>
              <a:rPr lang="pl-PL"/>
              <a:t> the </a:t>
            </a:r>
            <a:r>
              <a:rPr lang="pl-PL" err="1"/>
              <a:t>physical</a:t>
            </a:r>
            <a:r>
              <a:rPr lang="pl-PL"/>
              <a:t> environment and </a:t>
            </a:r>
            <a:r>
              <a:rPr lang="pl-PL" err="1"/>
              <a:t>that</a:t>
            </a:r>
            <a:r>
              <a:rPr lang="pl-PL"/>
              <a:t> </a:t>
            </a:r>
            <a:r>
              <a:rPr lang="pl-PL" err="1"/>
              <a:t>it</a:t>
            </a:r>
            <a:r>
              <a:rPr lang="pl-PL"/>
              <a:t> </a:t>
            </a:r>
            <a:r>
              <a:rPr lang="pl-PL" err="1"/>
              <a:t>provokes</a:t>
            </a:r>
            <a:r>
              <a:rPr lang="pl-PL"/>
              <a:t> </a:t>
            </a:r>
            <a:r>
              <a:rPr lang="pl-PL" err="1"/>
              <a:t>children</a:t>
            </a:r>
            <a:r>
              <a:rPr lang="pl-PL"/>
              <a:t> </a:t>
            </a:r>
            <a:r>
              <a:rPr lang="pl-PL" err="1"/>
              <a:t>use</a:t>
            </a:r>
            <a:r>
              <a:rPr lang="pl-PL"/>
              <a:t> </a:t>
            </a:r>
            <a:r>
              <a:rPr lang="pl-PL" err="1"/>
              <a:t>strategies</a:t>
            </a:r>
            <a:r>
              <a:rPr lang="pl-PL"/>
              <a:t> </a:t>
            </a:r>
            <a:r>
              <a:rPr lang="pl-PL" err="1"/>
              <a:t>that</a:t>
            </a:r>
            <a:r>
              <a:rPr lang="pl-PL"/>
              <a:t> </a:t>
            </a:r>
            <a:r>
              <a:rPr lang="pl-PL" err="1"/>
              <a:t>fulfill</a:t>
            </a:r>
            <a:r>
              <a:rPr lang="pl-PL"/>
              <a:t> regulatory </a:t>
            </a:r>
            <a:r>
              <a:rPr lang="pl-PL" err="1"/>
              <a:t>functions</a:t>
            </a:r>
            <a:r>
              <a:rPr lang="pl-PL"/>
              <a:t> and </a:t>
            </a:r>
            <a:r>
              <a:rPr lang="pl-PL" err="1"/>
              <a:t>contribute</a:t>
            </a:r>
            <a:r>
              <a:rPr lang="pl-PL"/>
              <a:t> to </a:t>
            </a:r>
            <a:r>
              <a:rPr lang="pl-PL" err="1"/>
              <a:t>solving</a:t>
            </a:r>
            <a:r>
              <a:rPr lang="pl-PL"/>
              <a:t> the problem. </a:t>
            </a:r>
            <a:r>
              <a:rPr lang="pl-PL" err="1"/>
              <a:t>Anger</a:t>
            </a:r>
            <a:r>
              <a:rPr lang="pl-PL"/>
              <a:t> in </a:t>
            </a:r>
            <a:r>
              <a:rPr lang="pl-PL" err="1"/>
              <a:t>infants</a:t>
            </a:r>
            <a:r>
              <a:rPr lang="pl-PL"/>
              <a:t> </a:t>
            </a:r>
            <a:r>
              <a:rPr lang="pl-PL" err="1"/>
              <a:t>can</a:t>
            </a:r>
            <a:r>
              <a:rPr lang="pl-PL"/>
              <a:t> </a:t>
            </a:r>
            <a:r>
              <a:rPr lang="pl-PL" err="1"/>
              <a:t>also</a:t>
            </a:r>
            <a:r>
              <a:rPr lang="pl-PL"/>
              <a:t> </a:t>
            </a:r>
            <a:r>
              <a:rPr lang="pl-PL" err="1"/>
              <a:t>serve</a:t>
            </a:r>
            <a:r>
              <a:rPr lang="pl-PL"/>
              <a:t> as a </a:t>
            </a:r>
            <a:r>
              <a:rPr lang="pl-PL" err="1"/>
              <a:t>social</a:t>
            </a:r>
            <a:r>
              <a:rPr lang="pl-PL"/>
              <a:t> </a:t>
            </a:r>
            <a:r>
              <a:rPr lang="pl-PL" err="1"/>
              <a:t>signal</a:t>
            </a:r>
            <a:r>
              <a:rPr lang="pl-PL"/>
              <a:t> and </a:t>
            </a:r>
            <a:r>
              <a:rPr lang="pl-PL" err="1"/>
              <a:t>mobilize</a:t>
            </a:r>
            <a:r>
              <a:rPr lang="pl-PL"/>
              <a:t> the </a:t>
            </a:r>
            <a:r>
              <a:rPr lang="pl-PL" err="1"/>
              <a:t>caregiver</a:t>
            </a:r>
            <a:r>
              <a:rPr lang="pl-PL"/>
              <a:t> to </a:t>
            </a:r>
            <a:r>
              <a:rPr lang="pl-PL" err="1"/>
              <a:t>respond</a:t>
            </a:r>
            <a:r>
              <a:rPr lang="pl-PL"/>
              <a:t> to </a:t>
            </a:r>
            <a:r>
              <a:rPr lang="pl-PL" err="1"/>
              <a:t>help</a:t>
            </a:r>
            <a:r>
              <a:rPr lang="pl-PL"/>
              <a:t> </a:t>
            </a:r>
            <a:r>
              <a:rPr lang="pl-PL" err="1"/>
              <a:t>alleviate</a:t>
            </a:r>
            <a:r>
              <a:rPr lang="pl-PL"/>
              <a:t> the </a:t>
            </a:r>
            <a:r>
              <a:rPr lang="pl-PL" err="1"/>
              <a:t>child's</a:t>
            </a:r>
            <a:r>
              <a:rPr lang="pl-PL"/>
              <a:t> </a:t>
            </a:r>
            <a:r>
              <a:rPr lang="pl-PL" err="1"/>
              <a:t>discomfort</a:t>
            </a:r>
            <a:r>
              <a:rPr lang="pl-PL"/>
              <a:t>”. </a:t>
            </a:r>
            <a:r>
              <a:rPr lang="pl-PL" sz="1800">
                <a:effectLst/>
                <a:latin typeface="Calibri" panose="020F0502020204030204" pitchFamily="34" charset="0"/>
                <a:ea typeface="Calibri" panose="020F0502020204030204" pitchFamily="34" charset="0"/>
                <a:cs typeface="Times New Roman" panose="02020603050405020304" pitchFamily="18" charset="0"/>
              </a:rPr>
              <a:t>[</a:t>
            </a:r>
            <a:r>
              <a:rPr lang="pl-PL" sz="1800" err="1">
                <a:effectLst/>
                <a:latin typeface="Calibri" panose="020F0502020204030204" pitchFamily="34" charset="0"/>
                <a:ea typeface="Calibri" panose="020F0502020204030204" pitchFamily="34" charset="0"/>
                <a:cs typeface="Times New Roman" panose="02020603050405020304" pitchFamily="18" charset="0"/>
              </a:rPr>
              <a:t>Lemerise</a:t>
            </a:r>
            <a:r>
              <a:rPr lang="pl-PL" sz="1800">
                <a:effectLst/>
                <a:latin typeface="Calibri" panose="020F0502020204030204" pitchFamily="34" charset="0"/>
                <a:ea typeface="Calibri" panose="020F0502020204030204" pitchFamily="34" charset="0"/>
                <a:cs typeface="Times New Roman" panose="02020603050405020304" pitchFamily="18" charset="0"/>
              </a:rPr>
              <a:t>, Dodge 2005] </a:t>
            </a:r>
            <a:endParaRPr lang="pl-PL"/>
          </a:p>
        </p:txBody>
      </p:sp>
      <p:sp>
        <p:nvSpPr>
          <p:cNvPr id="4" name="Symbol zastępczy stopki 3">
            <a:extLst>
              <a:ext uri="{FF2B5EF4-FFF2-40B4-BE49-F238E27FC236}">
                <a16:creationId xmlns:a16="http://schemas.microsoft.com/office/drawing/2014/main" id="{11D880FF-8067-4001-BFFE-85E044529D9F}"/>
              </a:ext>
            </a:extLst>
          </p:cNvPr>
          <p:cNvSpPr>
            <a:spLocks noGrp="1"/>
          </p:cNvSpPr>
          <p:nvPr>
            <p:ph type="ftr" sz="quarter" idx="10"/>
          </p:nvPr>
        </p:nvSpPr>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D3CB6AB4-DCC4-EA18-8A97-BAA9DA8E3858}"/>
              </a:ext>
            </a:extLst>
          </p:cNvPr>
          <p:cNvSpPr>
            <a:spLocks noGrp="1"/>
          </p:cNvSpPr>
          <p:nvPr>
            <p:ph type="sldNum" sz="quarter" idx="11"/>
          </p:nvPr>
        </p:nvSpPr>
        <p:spPr/>
        <p:txBody>
          <a:bodyPr/>
          <a:lstStyle/>
          <a:p>
            <a:pPr rtl="0"/>
            <a:fld id="{294A09A9-5501-47C1-A89A-A340965A2BE2}" type="slidenum">
              <a:rPr lang="pl-PL" noProof="0" smtClean="0"/>
              <a:pPr rtl="0"/>
              <a:t>8</a:t>
            </a:fld>
            <a:endParaRPr lang="pl-PL" noProof="0"/>
          </a:p>
        </p:txBody>
      </p:sp>
    </p:spTree>
    <p:extLst>
      <p:ext uri="{BB962C8B-B14F-4D97-AF65-F5344CB8AC3E}">
        <p14:creationId xmlns:p14="http://schemas.microsoft.com/office/powerpoint/2010/main" val="4713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78BB44-6690-4BB2-3FB6-B6889853699A}"/>
              </a:ext>
            </a:extLst>
          </p:cNvPr>
          <p:cNvSpPr>
            <a:spLocks noGrp="1"/>
          </p:cNvSpPr>
          <p:nvPr>
            <p:ph type="title"/>
          </p:nvPr>
        </p:nvSpPr>
        <p:spPr/>
        <p:txBody>
          <a:bodyPr>
            <a:noAutofit/>
          </a:bodyPr>
          <a:lstStyle/>
          <a:p>
            <a:pPr algn="l"/>
            <a:r>
              <a:rPr lang="pl-PL" sz="3200" err="1"/>
              <a:t>Interpretations</a:t>
            </a:r>
            <a:r>
              <a:rPr lang="pl-PL" sz="3200"/>
              <a:t> of </a:t>
            </a:r>
            <a:r>
              <a:rPr lang="pl-PL" sz="3200" err="1"/>
              <a:t>anger-like</a:t>
            </a:r>
            <a:r>
              <a:rPr lang="pl-PL" sz="3200"/>
              <a:t> </a:t>
            </a:r>
            <a:r>
              <a:rPr lang="pl-PL" sz="3200" err="1"/>
              <a:t>emotions</a:t>
            </a:r>
            <a:r>
              <a:rPr lang="pl-PL" sz="3200"/>
              <a:t> in </a:t>
            </a:r>
            <a:r>
              <a:rPr lang="pl-PL" sz="3200" err="1"/>
              <a:t>language</a:t>
            </a:r>
            <a:r>
              <a:rPr lang="pl-PL" sz="3200"/>
              <a:t>: </a:t>
            </a:r>
            <a:r>
              <a:rPr lang="pl-PL" sz="2800" err="1"/>
              <a:t>categorization</a:t>
            </a:r>
            <a:r>
              <a:rPr lang="pl-PL" sz="2800"/>
              <a:t>, </a:t>
            </a:r>
            <a:r>
              <a:rPr lang="pl-PL" sz="2800" err="1"/>
              <a:t>name</a:t>
            </a:r>
            <a:r>
              <a:rPr lang="pl-PL" sz="2800"/>
              <a:t> </a:t>
            </a:r>
            <a:r>
              <a:rPr lang="pl-PL" sz="2800" err="1"/>
              <a:t>giving</a:t>
            </a:r>
            <a:r>
              <a:rPr lang="pl-PL" sz="2800"/>
              <a:t>, </a:t>
            </a:r>
            <a:r>
              <a:rPr lang="pl-PL" sz="2800" err="1"/>
              <a:t>valuation</a:t>
            </a:r>
            <a:r>
              <a:rPr lang="pl-PL" sz="2800"/>
              <a:t>, </a:t>
            </a:r>
            <a:r>
              <a:rPr lang="pl-PL" sz="2800" err="1"/>
              <a:t>structuring</a:t>
            </a:r>
            <a:r>
              <a:rPr lang="pl-PL" sz="2800"/>
              <a:t> the </a:t>
            </a:r>
            <a:r>
              <a:rPr lang="pl-PL" sz="2800" err="1"/>
              <a:t>lexical</a:t>
            </a:r>
            <a:r>
              <a:rPr lang="pl-PL" sz="2800"/>
              <a:t> field.</a:t>
            </a:r>
            <a:endParaRPr lang="pl-PL" sz="3200"/>
          </a:p>
        </p:txBody>
      </p:sp>
      <p:pic>
        <p:nvPicPr>
          <p:cNvPr id="8" name="Symbol zastępczy zawartości 7">
            <a:extLst>
              <a:ext uri="{FF2B5EF4-FFF2-40B4-BE49-F238E27FC236}">
                <a16:creationId xmlns:a16="http://schemas.microsoft.com/office/drawing/2014/main" id="{58484DD1-C7D2-41E2-8761-3560DBA3E50C}"/>
              </a:ext>
            </a:extLst>
          </p:cNvPr>
          <p:cNvPicPr>
            <a:picLocks noGrp="1" noChangeAspect="1"/>
          </p:cNvPicPr>
          <p:nvPr>
            <p:ph idx="1"/>
          </p:nvPr>
        </p:nvPicPr>
        <p:blipFill>
          <a:blip r:embed="rId2"/>
          <a:stretch>
            <a:fillRect/>
          </a:stretch>
        </p:blipFill>
        <p:spPr>
          <a:xfrm>
            <a:off x="2888626" y="1966912"/>
            <a:ext cx="8579879" cy="4572000"/>
          </a:xfrm>
        </p:spPr>
      </p:pic>
      <p:sp>
        <p:nvSpPr>
          <p:cNvPr id="4" name="Symbol zastępczy stopki 3">
            <a:extLst>
              <a:ext uri="{FF2B5EF4-FFF2-40B4-BE49-F238E27FC236}">
                <a16:creationId xmlns:a16="http://schemas.microsoft.com/office/drawing/2014/main" id="{3759C1D8-0247-541F-CF86-D3C6A3859FAF}"/>
              </a:ext>
            </a:extLst>
          </p:cNvPr>
          <p:cNvSpPr>
            <a:spLocks noGrp="1"/>
          </p:cNvSpPr>
          <p:nvPr>
            <p:ph type="ftr" sz="quarter" idx="10"/>
          </p:nvPr>
        </p:nvSpPr>
        <p:spPr>
          <a:xfrm>
            <a:off x="228600" y="6111378"/>
            <a:ext cx="2542735" cy="610098"/>
          </a:xfrm>
        </p:spPr>
        <p:txBody>
          <a:bodyPr/>
          <a:lstStyle/>
          <a:p>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Jazyk emocí: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univerzalismus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relativismus</a:t>
            </a:r>
            <a:r>
              <a:rPr lang="pl-PL" sz="1200" i="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1200" i="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subjektivismus</a:t>
            </a:r>
            <a:endParaRPr lang="pl-PL" sz="1200" dirty="0"/>
          </a:p>
        </p:txBody>
      </p:sp>
      <p:sp>
        <p:nvSpPr>
          <p:cNvPr id="5" name="Symbol zastępczy numeru slajdu 4">
            <a:extLst>
              <a:ext uri="{FF2B5EF4-FFF2-40B4-BE49-F238E27FC236}">
                <a16:creationId xmlns:a16="http://schemas.microsoft.com/office/drawing/2014/main" id="{EF8CE666-D16A-66F1-6811-26378244EF49}"/>
              </a:ext>
            </a:extLst>
          </p:cNvPr>
          <p:cNvSpPr>
            <a:spLocks noGrp="1"/>
          </p:cNvSpPr>
          <p:nvPr>
            <p:ph type="sldNum" sz="quarter" idx="11"/>
          </p:nvPr>
        </p:nvSpPr>
        <p:spPr/>
        <p:txBody>
          <a:bodyPr/>
          <a:lstStyle/>
          <a:p>
            <a:pPr rtl="0"/>
            <a:fld id="{294A09A9-5501-47C1-A89A-A340965A2BE2}" type="slidenum">
              <a:rPr lang="pl-PL" noProof="0" smtClean="0"/>
              <a:pPr rtl="0"/>
              <a:t>9</a:t>
            </a:fld>
            <a:endParaRPr lang="pl-PL" noProof="0"/>
          </a:p>
        </p:txBody>
      </p:sp>
      <p:sp>
        <p:nvSpPr>
          <p:cNvPr id="9" name="pole tekstowe 8">
            <a:extLst>
              <a:ext uri="{FF2B5EF4-FFF2-40B4-BE49-F238E27FC236}">
                <a16:creationId xmlns:a16="http://schemas.microsoft.com/office/drawing/2014/main" id="{93F9A88A-F237-688F-10B9-F39D7D714922}"/>
              </a:ext>
            </a:extLst>
          </p:cNvPr>
          <p:cNvSpPr txBox="1"/>
          <p:nvPr/>
        </p:nvSpPr>
        <p:spPr>
          <a:xfrm>
            <a:off x="441433" y="1587062"/>
            <a:ext cx="1964489" cy="3693319"/>
          </a:xfrm>
          <a:prstGeom prst="rect">
            <a:avLst/>
          </a:prstGeom>
          <a:noFill/>
        </p:spPr>
        <p:txBody>
          <a:bodyPr wrap="square" rtlCol="0">
            <a:spAutoFit/>
          </a:bodyPr>
          <a:lstStyle/>
          <a:p>
            <a:r>
              <a:rPr lang="pl-PL"/>
              <a:t>In </a:t>
            </a:r>
            <a:r>
              <a:rPr lang="pl-PL" err="1"/>
              <a:t>general</a:t>
            </a:r>
            <a:r>
              <a:rPr lang="pl-PL"/>
              <a:t>, „gniew” </a:t>
            </a:r>
            <a:r>
              <a:rPr lang="pl-PL" err="1"/>
              <a:t>is</a:t>
            </a:r>
            <a:r>
              <a:rPr lang="pl-PL"/>
              <a:t> a </a:t>
            </a:r>
            <a:r>
              <a:rPr lang="pl-PL" err="1"/>
              <a:t>negative</a:t>
            </a:r>
            <a:r>
              <a:rPr lang="pl-PL"/>
              <a:t> and </a:t>
            </a:r>
            <a:r>
              <a:rPr lang="pl-PL" err="1"/>
              <a:t>potentially</a:t>
            </a:r>
            <a:r>
              <a:rPr lang="pl-PL"/>
              <a:t> </a:t>
            </a:r>
            <a:r>
              <a:rPr lang="pl-PL" err="1"/>
              <a:t>destructive</a:t>
            </a:r>
            <a:r>
              <a:rPr lang="pl-PL"/>
              <a:t> </a:t>
            </a:r>
            <a:r>
              <a:rPr lang="pl-PL" err="1"/>
              <a:t>emotion</a:t>
            </a:r>
            <a:r>
              <a:rPr lang="pl-PL"/>
              <a:t>, but in </a:t>
            </a:r>
            <a:r>
              <a:rPr lang="pl-PL" err="1"/>
              <a:t>certain</a:t>
            </a:r>
            <a:r>
              <a:rPr lang="pl-PL"/>
              <a:t> </a:t>
            </a:r>
            <a:r>
              <a:rPr lang="pl-PL" err="1"/>
              <a:t>circumstances</a:t>
            </a:r>
            <a:r>
              <a:rPr lang="pl-PL"/>
              <a:t> </a:t>
            </a:r>
            <a:r>
              <a:rPr lang="pl-PL" err="1"/>
              <a:t>it</a:t>
            </a:r>
            <a:r>
              <a:rPr lang="pl-PL"/>
              <a:t> </a:t>
            </a:r>
            <a:r>
              <a:rPr lang="pl-PL" err="1"/>
              <a:t>is</a:t>
            </a:r>
            <a:r>
              <a:rPr lang="pl-PL"/>
              <a:t> the </a:t>
            </a:r>
            <a:r>
              <a:rPr lang="pl-PL" err="1"/>
              <a:t>right</a:t>
            </a:r>
            <a:r>
              <a:rPr lang="pl-PL"/>
              <a:t> </a:t>
            </a:r>
            <a:r>
              <a:rPr lang="pl-PL" err="1"/>
              <a:t>thing</a:t>
            </a:r>
            <a:r>
              <a:rPr lang="pl-PL"/>
              <a:t> to </a:t>
            </a:r>
            <a:r>
              <a:rPr lang="pl-PL" err="1"/>
              <a:t>feel</a:t>
            </a:r>
            <a:r>
              <a:rPr lang="pl-PL"/>
              <a:t>. In </a:t>
            </a:r>
            <a:r>
              <a:rPr lang="pl-PL" err="1"/>
              <a:t>traditional</a:t>
            </a:r>
            <a:r>
              <a:rPr lang="pl-PL"/>
              <a:t> </a:t>
            </a:r>
            <a:r>
              <a:rPr lang="pl-PL" err="1"/>
              <a:t>Polish</a:t>
            </a:r>
            <a:r>
              <a:rPr lang="pl-PL"/>
              <a:t> </a:t>
            </a:r>
            <a:r>
              <a:rPr lang="pl-PL" err="1"/>
              <a:t>culture</a:t>
            </a:r>
            <a:r>
              <a:rPr lang="pl-PL"/>
              <a:t> </a:t>
            </a:r>
            <a:r>
              <a:rPr lang="pl-PL" err="1"/>
              <a:t>it</a:t>
            </a:r>
            <a:r>
              <a:rPr lang="pl-PL"/>
              <a:t> </a:t>
            </a:r>
            <a:r>
              <a:rPr lang="pl-PL" err="1"/>
              <a:t>is</a:t>
            </a:r>
            <a:r>
              <a:rPr lang="pl-PL"/>
              <a:t> </a:t>
            </a:r>
            <a:r>
              <a:rPr lang="pl-PL" err="1"/>
              <a:t>more</a:t>
            </a:r>
            <a:r>
              <a:rPr lang="pl-PL"/>
              <a:t> </a:t>
            </a:r>
            <a:r>
              <a:rPr lang="pl-PL" err="1"/>
              <a:t>often</a:t>
            </a:r>
            <a:r>
              <a:rPr lang="pl-PL"/>
              <a:t> </a:t>
            </a:r>
            <a:r>
              <a:rPr lang="pl-PL" err="1"/>
              <a:t>associated</a:t>
            </a:r>
            <a:r>
              <a:rPr lang="pl-PL"/>
              <a:t> with </a:t>
            </a:r>
            <a:r>
              <a:rPr lang="pl-PL" err="1"/>
              <a:t>manhood</a:t>
            </a:r>
            <a:r>
              <a:rPr lang="pl-PL"/>
              <a:t>. </a:t>
            </a:r>
          </a:p>
        </p:txBody>
      </p:sp>
    </p:spTree>
    <p:extLst>
      <p:ext uri="{BB962C8B-B14F-4D97-AF65-F5344CB8AC3E}">
        <p14:creationId xmlns:p14="http://schemas.microsoft.com/office/powerpoint/2010/main" val="869234109"/>
      </p:ext>
    </p:extLst>
  </p:cSld>
  <p:clrMapOvr>
    <a:masterClrMapping/>
  </p:clrMapOvr>
</p:sld>
</file>

<file path=ppt/theme/theme1.xml><?xml version="1.0" encoding="utf-8"?>
<a:theme xmlns:a="http://schemas.openxmlformats.org/drawingml/2006/main" name="Motyw pakietu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Times New Roman"/>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0_TF56410444_Win32" id="{F38158A6-97A0-4D03-8F96-F4EBE1C94578}" vid="{661D01C7-DF85-4323-808B-366567BFD0EA}"/>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b13cd20-357b-48a5-aff4-3bb4b52aae3e" xsi:nil="true"/>
    <MediaServiceKeyPoints xmlns="4f0d45a2-344c-4fe0-9811-4277bf2c2e17" xsi:nil="true"/>
    <lcf76f155ced4ddcb4097134ff3c332f xmlns="4f0d45a2-344c-4fe0-9811-4277bf2c2e1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B9CED55E8F8543BEFD54205924B97E" ma:contentTypeVersion="15" ma:contentTypeDescription="Create a new document." ma:contentTypeScope="" ma:versionID="7934cfc98febfa177962bc8a36be076c">
  <xsd:schema xmlns:xsd="http://www.w3.org/2001/XMLSchema" xmlns:xs="http://www.w3.org/2001/XMLSchema" xmlns:p="http://schemas.microsoft.com/office/2006/metadata/properties" xmlns:ns2="4f0d45a2-344c-4fe0-9811-4277bf2c2e17" xmlns:ns3="bb13cd20-357b-48a5-aff4-3bb4b52aae3e" targetNamespace="http://schemas.microsoft.com/office/2006/metadata/properties" ma:root="true" ma:fieldsID="aa190bc864bcebc737c679dbb323a16d" ns2:_="" ns3:_="">
    <xsd:import namespace="4f0d45a2-344c-4fe0-9811-4277bf2c2e17"/>
    <xsd:import namespace="bb13cd20-357b-48a5-aff4-3bb4b52aae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d45a2-344c-4fe0-9811-4277bf2c2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42cf434-6fa7-423d-b9b2-a30b23ae4b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13cd20-357b-48a5-aff4-3bb4b52aae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435a69-c5f6-4b2d-823a-b7e1eae613dc}" ma:internalName="TaxCatchAll" ma:showField="CatchAllData" ma:web="bb13cd20-357b-48a5-aff4-3bb4b52aa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purl.org/dc/terms/"/>
    <ds:schemaRef ds:uri="4f0d45a2-344c-4fe0-9811-4277bf2c2e17"/>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bb13cd20-357b-48a5-aff4-3bb4b52aae3e"/>
    <ds:schemaRef ds:uri="http://www.w3.org/XML/1998/namespace"/>
  </ds:schemaRefs>
</ds:datastoreItem>
</file>

<file path=customXml/itemProps3.xml><?xml version="1.0" encoding="utf-8"?>
<ds:datastoreItem xmlns:ds="http://schemas.openxmlformats.org/officeDocument/2006/customXml" ds:itemID="{02F33BCB-BFB1-42F5-BCA1-90E6CC36F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d45a2-344c-4fe0-9811-4277bf2c2e17"/>
    <ds:schemaRef ds:uri="bb13cd20-357b-48a5-aff4-3bb4b52aa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{0FDCEFD7-3C31-475A-953C-51D7E42F7290}tf56410444_win32</Template>
  <TotalTime>478</TotalTime>
  <Words>2991</Words>
  <Application>Microsoft Office PowerPoint</Application>
  <PresentationFormat>Širokoúhlá obrazovka</PresentationFormat>
  <Paragraphs>281</Paragraphs>
  <Slides>24</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24</vt:i4>
      </vt:variant>
    </vt:vector>
  </HeadingPairs>
  <TitlesOfParts>
    <vt:vector size="31" baseType="lpstr">
      <vt:lpstr>Arial</vt:lpstr>
      <vt:lpstr>Calibri</vt:lpstr>
      <vt:lpstr>Gill Sans Light</vt:lpstr>
      <vt:lpstr>Gill Sans Nova</vt:lpstr>
      <vt:lpstr>Gill Sans Nova Light</vt:lpstr>
      <vt:lpstr>Times New Roman</vt:lpstr>
      <vt:lpstr>Motyw pakietu Office</vt:lpstr>
      <vt:lpstr>Jazyk emocí: univerzalismus, relativismus, subjektivismus</vt:lpstr>
      <vt:lpstr>Struktura přednášky</vt:lpstr>
      <vt:lpstr>Úvod</vt:lpstr>
      <vt:lpstr>BIOLOGICKÁ HYPOTÉZA Emoce jsou přirozené a vrozené [,] jsou založeny na geneticky podmíněných neuronálních a hormonálních programech, od nichž se nezávisle na vůli odvíjejí fyziologické procesy, mimika, charakteristické  rysy řeči a nutkání k akci.</vt:lpstr>
      <vt:lpstr>SOCIÁLNĚ-KULTURNÍ HYPOTÉZA Emoce jsou kognitivní a sociální konstrukty – pocity a chování získané interakcí s jinými lidmi [.] Veškerý citový život je sociální konstrukt, a proto jsou emoce prožívané Američanem zásadně odlišné od emocí, které prožívá třeba příslušník inuitského kmene Utků, protože každý z nich vede úplně jiný společenský život.</vt:lpstr>
      <vt:lpstr>Jak lingvisté studují emoce? A co z toho vyplývá? </vt:lpstr>
      <vt:lpstr>Hněv</vt:lpstr>
      <vt:lpstr>So-called anger: biological universalism</vt:lpstr>
      <vt:lpstr>Interpretations of anger-like emotions in language: categorization, name giving, valuation, structuring the lexical field.</vt:lpstr>
      <vt:lpstr>Interpretations of anger-like emotions in language: categorization, name giving, valuation, structuring the lexical field.</vt:lpstr>
      <vt:lpstr>Pragmatics of emotions: cultural regulators of communication interactions. Casus !Kung</vt:lpstr>
      <vt:lpstr>Pragmatics of emotions: cultural regulators of communication interactions. Casus Hindi</vt:lpstr>
      <vt:lpstr>Conventional English metaphors for anger  and the suppression of this feeling</vt:lpstr>
      <vt:lpstr>Conventional metonymies of anger documenting typical symbolic behavior (from Polish phraseology)</vt:lpstr>
      <vt:lpstr>The image of anger in a documentary text  based on conventional metonymy</vt:lpstr>
      <vt:lpstr>A textual image contrasting "bad", anger-like feelings with the "good" ones. A creation based on conventional metonyms and metaphors.</vt:lpstr>
      <vt:lpstr>Láska (erotická)</vt:lpstr>
      <vt:lpstr>Passionate love: experiencing a biological imperative  or enacting a cultural scenario</vt:lpstr>
      <vt:lpstr>A scenario of perfect love in English</vt:lpstr>
      <vt:lpstr>Vocabulary and phraseology confirming certain aspects  of the scenario of perfect love</vt:lpstr>
      <vt:lpstr>Textual image of love  strongly based on conventional metonymy and metaphors</vt:lpstr>
      <vt:lpstr>Textual image of the lack of love significantly transforming conventional metaphors</vt:lpstr>
      <vt:lpstr>Shrnutí </vt:lpstr>
      <vt:lpstr>Děkuji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dc:title>
  <dc:creator>Wysocka Aneta</dc:creator>
  <cp:lastModifiedBy>Lenovo Allinone</cp:lastModifiedBy>
  <cp:revision>112</cp:revision>
  <dcterms:created xsi:type="dcterms:W3CDTF">2023-09-12T09:41:48Z</dcterms:created>
  <dcterms:modified xsi:type="dcterms:W3CDTF">2023-11-27T13:37:25Z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0x0101003AB9CED55E8F8543BEFD54205924B97E</vt:lpwstr>
  </property>
  <property fmtid="{D5CDD505-2E9C-101B-9397-08002B2CF9AE}" pid="3" name="MediaServiceImageTags">
    <vt:lpwstr/>
  </property>
</Properties>
</file>