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2" r:id="rId5"/>
    <p:sldId id="271" r:id="rId6"/>
    <p:sldId id="273" r:id="rId7"/>
    <p:sldId id="274" r:id="rId8"/>
    <p:sldId id="275" r:id="rId9"/>
    <p:sldId id="276" r:id="rId10"/>
    <p:sldId id="286" r:id="rId11"/>
    <p:sldId id="278" r:id="rId12"/>
    <p:sldId id="279" r:id="rId13"/>
    <p:sldId id="280" r:id="rId14"/>
    <p:sldId id="281" r:id="rId15"/>
    <p:sldId id="270" r:id="rId16"/>
    <p:sldId id="287" r:id="rId17"/>
    <p:sldId id="283" r:id="rId18"/>
    <p:sldId id="268" r:id="rId19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AF27EA10-616F-4CFE-BC12-A90F8B7BB02B}">
          <p14:sldIdLst>
            <p14:sldId id="272"/>
            <p14:sldId id="271"/>
            <p14:sldId id="273"/>
            <p14:sldId id="274"/>
            <p14:sldId id="275"/>
            <p14:sldId id="276"/>
            <p14:sldId id="286"/>
            <p14:sldId id="278"/>
            <p14:sldId id="279"/>
            <p14:sldId id="280"/>
            <p14:sldId id="281"/>
            <p14:sldId id="270"/>
            <p14:sldId id="287"/>
            <p14:sldId id="283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618EE4C-7637-4140-8967-F6C53F214C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02104D-04AF-495E-A5B6-74873F1531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DB74B-5FCC-4FEF-9F6B-D5396AF69ED0}" type="datetime1">
              <a:rPr lang="pl-PL" smtClean="0"/>
              <a:t>07.11.2023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61CA2F-8503-4B7D-9629-45B109370A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13AEE5-FE27-490C-8811-59B1573AA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4D2E2-42F1-4DAF-AA42-389694968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86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B2EA1-0256-4C45-A6A5-7E4F83CAC32E}" type="datetime1">
              <a:rPr lang="pl-PL" smtClean="0"/>
              <a:pPr/>
              <a:t>07.11.2023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/>
              <a:t>Kliknij, aby edytować style wzorca tekstu</a:t>
            </a:r>
            <a:endParaRPr lang="pl" dirty="0"/>
          </a:p>
          <a:p>
            <a:pPr lvl="1" rtl="0"/>
            <a:r>
              <a:rPr lang="pl" dirty="0"/>
              <a:t>Drugi poziom</a:t>
            </a:r>
          </a:p>
          <a:p>
            <a:pPr lvl="2" rtl="0"/>
            <a:r>
              <a:rPr lang="pl" dirty="0"/>
              <a:t>Trzeci poziom</a:t>
            </a:r>
          </a:p>
          <a:p>
            <a:pPr lvl="3" rtl="0"/>
            <a:r>
              <a:rPr lang="pl" dirty="0"/>
              <a:t>Czwarty poziom</a:t>
            </a:r>
          </a:p>
          <a:p>
            <a:pPr lvl="4" rtl="0"/>
            <a:r>
              <a:rPr lang="pl" dirty="0"/>
              <a:t>Piąty poziom</a:t>
            </a:r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11BCC-98D1-40DA-9018-34EC195B9A2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3223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11BCC-98D1-40DA-9018-34EC195B9A25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61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používá se ke zdůraznění jasného rozdílu mezi očekáváními, stereotypy a sny a tím, co objektivně existuje - </a:t>
            </a:r>
            <a:r>
              <a:rPr lang="pl-PL" dirty="0"/>
              <a:t>Z przekształcenia cytatu z dramatu Stanisława Wyspiańskiego </a:t>
            </a:r>
            <a:r>
              <a:rPr lang="pl-PL" i="1" dirty="0"/>
              <a:t>Wesele</a:t>
            </a:r>
            <a:r>
              <a:rPr lang="pl-PL" dirty="0"/>
              <a:t>: "(…) a tu pospolitość skrzeczy" (Poeta do Gospodarza, akt I, scena 24). - </a:t>
            </a:r>
            <a:endParaRPr lang="cs-CZ" dirty="0"/>
          </a:p>
          <a:p>
            <a:r>
              <a:rPr lang="cs-CZ" dirty="0"/>
              <a:t>Z proměny citátu z dramatu </a:t>
            </a:r>
            <a:r>
              <a:rPr lang="cs-CZ" dirty="0" err="1"/>
              <a:t>Stanisława</a:t>
            </a:r>
            <a:r>
              <a:rPr lang="cs-CZ" dirty="0"/>
              <a:t> </a:t>
            </a:r>
            <a:r>
              <a:rPr lang="cs-CZ" dirty="0" err="1"/>
              <a:t>Wyspiańského</a:t>
            </a:r>
            <a:r>
              <a:rPr lang="cs-CZ" dirty="0"/>
              <a:t> Svatba: „(...) a tady skřehotá sprostota/banalita/všednost“ (Básník hostiteli, I. dějství, scéna 24).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11BCC-98D1-40DA-9018-34EC195B9A25}" type="slidenum">
              <a:rPr lang="pl-PL" noProof="0" smtClean="0"/>
              <a:t>5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2331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256F77-1F7C-4F64-856D-CC2E9989C016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7" name="Dowolny kształt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A7763-13BA-4DD2-8BE9-A0B9C93B15C0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625DB5-B0A6-46B5-AE4C-75764CF0F725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1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4" name="Pole tekstowe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6D3FAE-EACE-42E0-88D5-11384C698CF1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— 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1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A8C675-A322-423B-85AB-63578E155F0C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1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7" name="Pole tekstowe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1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B6E00D-DFB6-48BD-87AC-C2AFD689E987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AD358F-5750-43E6-9B10-DD9ECE87B348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F1E99-54E6-4CF2-835D-D31AAF7887E9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554A38-9602-47BA-AFBA-6FD44FE35D1C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EE48B3-DE41-4BC2-92E1-31D392475FA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E9BBB-238A-48A1-ADF4-AD1318ED4262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0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773FDA-ABB7-4744-AEA5-1F63CC30869F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2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C2FE49-2F23-4FC3-8F9C-13A4A51BF2DC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7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061507-EC0E-4ACB-BBE8-C4780FDD413B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6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FCF665-7873-48A9-B965-4A0A540978E5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9B2DA9-0FE3-407D-8965-16D1D814F0E8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Dowolny kształt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Dowolny kształt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Dowolny kształt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Dowolny kształt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Dowolny kształt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Dowolny kształt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Dowolny kształt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Dowolny kształt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Dowolny kształt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Dowolny kształt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Dowolny kształt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Dowolny kształt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a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Dowolny kształt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Dowolny kształt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Dowolny kształt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Dowolny kształt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Dowolny kształt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Dowolny kształt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Dowolny kształt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Dowolny kształt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Dowolny kształt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Dowolny kształt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Dowolny kształt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Dowolny kształt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Prostokąt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448463-C6B5-4FBA-A8D3-59275E90852B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47273" y="1095634"/>
            <a:ext cx="9751603" cy="1392196"/>
          </a:xfrm>
        </p:spPr>
        <p:txBody>
          <a:bodyPr rtlCol="0">
            <a:noAutofit/>
          </a:bodyPr>
          <a:lstStyle/>
          <a:p>
            <a:r>
              <a:rPr lang="pl-PL" sz="3200" dirty="0"/>
              <a:t>Anna Pajdzińska</a:t>
            </a:r>
            <a:br>
              <a:rPr lang="pl-PL" sz="3200" dirty="0"/>
            </a:br>
            <a:r>
              <a:rPr lang="pl-PL" sz="3200" dirty="0"/>
              <a:t>Uniwersytet Marii Curie-Skłodowskiej w Lublinie,</a:t>
            </a:r>
            <a:br>
              <a:rPr lang="pl-PL" sz="3200" dirty="0"/>
            </a:br>
            <a:r>
              <a:rPr lang="pl-PL" sz="3200" dirty="0"/>
              <a:t>Polska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3527" y="3583459"/>
            <a:ext cx="9585349" cy="1392196"/>
          </a:xfrm>
        </p:spPr>
        <p:txBody>
          <a:bodyPr rtlCol="0">
            <a:noAutofit/>
          </a:bodyPr>
          <a:lstStyle/>
          <a:p>
            <a:r>
              <a:rPr lang="cs-CZ" sz="4000" dirty="0"/>
              <a:t>Umělecká m</a:t>
            </a:r>
            <a:r>
              <a:rPr lang="en-GB" sz="4000" dirty="0" err="1"/>
              <a:t>etafora</a:t>
            </a:r>
            <a:r>
              <a:rPr lang="en-GB" sz="4000" dirty="0"/>
              <a:t> </a:t>
            </a:r>
            <a:r>
              <a:rPr lang="cs-CZ" sz="4000" dirty="0"/>
              <a:t>– </a:t>
            </a:r>
            <a:r>
              <a:rPr lang="en-GB" sz="4000" dirty="0"/>
              <a:t>od </a:t>
            </a:r>
            <a:r>
              <a:rPr lang="en-GB" sz="4000" dirty="0" err="1"/>
              <a:t>kon</a:t>
            </a:r>
            <a:r>
              <a:rPr lang="cs-CZ" sz="4000" dirty="0"/>
              <a:t>v</a:t>
            </a:r>
            <a:r>
              <a:rPr lang="en-GB" sz="4000" dirty="0" err="1"/>
              <a:t>enc</a:t>
            </a:r>
            <a:r>
              <a:rPr lang="cs-CZ" sz="4000" dirty="0"/>
              <a:t>e</a:t>
            </a:r>
            <a:r>
              <a:rPr lang="en-GB" sz="4000" dirty="0"/>
              <a:t> </a:t>
            </a:r>
            <a:r>
              <a:rPr lang="cs-CZ" sz="4000" dirty="0"/>
              <a:t>  ke kreaci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0754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79600" y="1185335"/>
            <a:ext cx="7450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Gdy słowiki na jednej nucie </a:t>
            </a:r>
          </a:p>
          <a:p>
            <a:r>
              <a:rPr lang="pl-PL" dirty="0"/>
              <a:t>	Przenosiły dźwięk w światło…</a:t>
            </a:r>
          </a:p>
          <a:p>
            <a:r>
              <a:rPr lang="pl-PL" dirty="0"/>
              <a:t>	[…]</a:t>
            </a:r>
          </a:p>
          <a:p>
            <a:r>
              <a:rPr lang="pl-PL" dirty="0"/>
              <a:t>	Diamentowym śladem po słowikach </a:t>
            </a:r>
          </a:p>
          <a:p>
            <a:r>
              <a:rPr lang="pl-PL" dirty="0"/>
              <a:t>	Zbiegał brzask szarych ptaków.</a:t>
            </a:r>
          </a:p>
          <a:p>
            <a:pPr algn="r"/>
            <a:r>
              <a:rPr lang="pl-PL" dirty="0"/>
              <a:t>(Mieczysław Jastrun, </a:t>
            </a:r>
            <a:r>
              <a:rPr lang="pl-PL" i="1" dirty="0"/>
              <a:t>O tę noc czy będziemy się kłócić?</a:t>
            </a:r>
            <a:r>
              <a:rPr lang="pl-PL" dirty="0"/>
              <a:t>) 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159000" y="3251009"/>
            <a:ext cx="6411969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Když slavíci stejnou notou</a:t>
            </a:r>
          </a:p>
          <a:p>
            <a:pPr marL="0"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       Přenášeli zvuk do světla…</a:t>
            </a:r>
          </a:p>
          <a:p>
            <a:pPr marL="0"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       […]</a:t>
            </a:r>
          </a:p>
          <a:p>
            <a:pPr marL="0"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       Diamantovou stopou po slavících</a:t>
            </a:r>
          </a:p>
          <a:p>
            <a:pPr marL="0"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       Ubíhal rozbřesk šedých ptáků.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>
                <a:solidFill>
                  <a:schemeClr val="tx1"/>
                </a:solidFill>
              </a:rPr>
              <a:t>(</a:t>
            </a:r>
            <a:r>
              <a:rPr lang="cs-CZ" altLang="cs-CZ" dirty="0" err="1">
                <a:solidFill>
                  <a:schemeClr val="tx1"/>
                </a:solidFill>
              </a:rPr>
              <a:t>Mieczysław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err="1">
                <a:solidFill>
                  <a:schemeClr val="tx1"/>
                </a:solidFill>
              </a:rPr>
              <a:t>Jastrun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i="1" dirty="0">
                <a:solidFill>
                  <a:schemeClr val="tx1"/>
                </a:solidFill>
              </a:rPr>
              <a:t>Budeme se hádat o tuto noc?)</a:t>
            </a:r>
            <a:endParaRPr lang="cs-CZ" altLang="cs-CZ" dirty="0">
              <a:solidFill>
                <a:srgbClr val="FF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0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88655" y="588720"/>
            <a:ext cx="10483272" cy="515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endParaRPr lang="cs-CZ" altLang="cs-CZ" sz="2000" dirty="0"/>
          </a:p>
          <a:p>
            <a:pPr marL="0" lvl="0" indent="0" fontAlgn="base">
              <a:buNone/>
            </a:pPr>
            <a:r>
              <a:rPr lang="cs-CZ" altLang="cs-CZ" sz="2000" b="1" dirty="0"/>
              <a:t>Případ druhý:</a:t>
            </a:r>
          </a:p>
          <a:p>
            <a:pPr marL="0" lvl="0" indent="0" fontAlgn="base">
              <a:buNone/>
            </a:pPr>
            <a:r>
              <a:rPr lang="cs-CZ" altLang="cs-CZ" sz="2000" dirty="0"/>
              <a:t>metaforický výraz je konstruován v rozporu se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syntaktickými </a:t>
            </a:r>
            <a:r>
              <a:rPr lang="cs-CZ" altLang="cs-CZ" sz="2000" dirty="0"/>
              <a:t>pravidly spojování slov </a:t>
            </a:r>
          </a:p>
          <a:p>
            <a:pPr marL="0" lvl="0" indent="0" fontAlgn="base">
              <a:buNone/>
            </a:pPr>
            <a:endParaRPr lang="cs-CZ" altLang="cs-CZ" sz="2000" dirty="0"/>
          </a:p>
          <a:p>
            <a:pPr marL="0" lvl="0" indent="0" fontAlgn="base">
              <a:buNone/>
            </a:pPr>
            <a:r>
              <a:rPr lang="cs-CZ" altLang="cs-CZ" sz="2000" b="1" dirty="0"/>
              <a:t>Příjemce musí: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1) určit podstatu odchylky od gramatických pravidel jazyka;</a:t>
            </a:r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endParaRPr lang="cs-CZ" altLang="cs-CZ" sz="2000" dirty="0"/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r>
              <a:rPr lang="cs-CZ" altLang="cs-CZ" sz="2000" dirty="0"/>
              <a:t>2) najít spojení, která lze považovat za vzor daného syntagmatu </a:t>
            </a:r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r>
              <a:rPr lang="cs-CZ" altLang="cs-CZ" sz="2000" dirty="0"/>
              <a:t>(jinými slovy nalézt pravidlo, jímž bylo odmítnuté pravidlo nahrazeno);</a:t>
            </a:r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endParaRPr lang="cs-CZ" altLang="cs-CZ" sz="2000" dirty="0"/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r>
              <a:rPr lang="cs-CZ" altLang="cs-CZ" sz="2000" dirty="0"/>
              <a:t>3) pochopit, proč byla slova organizována tímto způsobem a jaký nový</a:t>
            </a:r>
          </a:p>
          <a:p>
            <a:pPr marL="0" marR="0" lvl="0" indent="0" fontAlgn="base">
              <a:lnSpc>
                <a:spcPct val="100000"/>
              </a:lnSpc>
              <a:buSzTx/>
              <a:buFontTx/>
              <a:buNone/>
              <a:tabLst/>
            </a:pPr>
            <a:r>
              <a:rPr lang="cs-CZ" altLang="cs-CZ" sz="2000" dirty="0"/>
              <a:t> význam vznikl jako výsledek tohoto postupu. </a:t>
            </a:r>
          </a:p>
        </p:txBody>
      </p:sp>
    </p:spTree>
    <p:extLst>
      <p:ext uri="{BB962C8B-B14F-4D97-AF65-F5344CB8AC3E}">
        <p14:creationId xmlns:p14="http://schemas.microsoft.com/office/powerpoint/2010/main" val="211905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ECA4E6-D07E-484C-A1DE-E493EBDC9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199" y="558800"/>
            <a:ext cx="9853613" cy="5486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600" dirty="0">
                <a:latin typeface="+mj-lt"/>
              </a:rPr>
              <a:t>	Kolejno, bez pośpiechu,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bo to ceremonia,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</a:t>
            </a:r>
            <a:r>
              <a:rPr lang="pl-PL" sz="1600" dirty="0" err="1">
                <a:latin typeface="+mj-lt"/>
              </a:rPr>
              <a:t>dnieją</a:t>
            </a:r>
            <a:r>
              <a:rPr lang="pl-PL" sz="1600" dirty="0">
                <a:latin typeface="+mj-lt"/>
              </a:rPr>
              <a:t> płaszczyzny sufitu i ścian,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[…]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Świtają odległości między przedmiotami,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ćwierkają pierwsze błyski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na szklance, na klamce.</a:t>
            </a:r>
          </a:p>
          <a:p>
            <a:pPr marL="0" indent="0">
              <a:buNone/>
            </a:pPr>
            <a:r>
              <a:rPr lang="pl-PL" sz="1600" dirty="0">
                <a:latin typeface="+mj-lt"/>
              </a:rPr>
              <a:t>	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					(Wisława Szymborska, Wczesna godzina)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Postupně, beze spěchu, 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protože to je obřad</a:t>
            </a:r>
            <a:r>
              <a:rPr lang="cs-CZ" altLang="cs-CZ" sz="1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rozednívají se plochy stropu a stěn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[…] 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Prosvítají vzdálenosti mezi předměty, 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cvrlikají první záblesky</a:t>
            </a:r>
          </a:p>
          <a:p>
            <a:pPr marL="0" lvl="0" indent="0">
              <a:buNone/>
            </a:pP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na sklenici, na klice</a:t>
            </a:r>
            <a:r>
              <a:rPr lang="cs-CZ" altLang="cs-CZ" sz="16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(</a:t>
            </a:r>
            <a:r>
              <a:rPr lang="cs-CZ" altLang="cs-CZ" sz="1600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Wisława</a:t>
            </a: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Szymborska</a:t>
            </a: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6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Ranní hodina</a:t>
            </a:r>
            <a:r>
              <a:rPr lang="cs-CZ" altLang="cs-CZ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758DE38-3ACE-4CDE-87A5-C70C2914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2075764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sz="half" idx="1"/>
          </p:nvPr>
        </p:nvSpPr>
        <p:spPr bwMode="auto">
          <a:xfrm>
            <a:off x="1524000" y="321733"/>
            <a:ext cx="10557933" cy="922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fontAlgn="base">
              <a:buSzTx/>
              <a:buNone/>
              <a:tabLst/>
            </a:pPr>
            <a:r>
              <a:rPr lang="cs-CZ" altLang="cs-CZ" sz="2000" b="1" dirty="0"/>
              <a:t>Případ třetí: </a:t>
            </a:r>
          </a:p>
          <a:p>
            <a:pPr marL="0" marR="0" lvl="0" indent="0" fontAlgn="base">
              <a:buSzTx/>
              <a:buNone/>
              <a:tabLst/>
            </a:pPr>
            <a:r>
              <a:rPr lang="cs-CZ" altLang="cs-CZ" dirty="0"/>
              <a:t>metaforický výraz navazuje na konceptualizaci, která už je v jazyce zavedena</a:t>
            </a:r>
            <a:endParaRPr lang="cs-CZ" altLang="cs-CZ" b="1" dirty="0"/>
          </a:p>
          <a:p>
            <a:pPr marL="0" indent="0" fontAlgn="base">
              <a:buNone/>
            </a:pPr>
            <a:endParaRPr lang="cs-CZ" altLang="cs-CZ" b="1" dirty="0"/>
          </a:p>
          <a:p>
            <a:pPr marL="0" indent="0" fontAlgn="base">
              <a:buNone/>
            </a:pPr>
            <a:r>
              <a:rPr lang="cs-CZ" altLang="cs-CZ" b="1" dirty="0"/>
              <a:t>Příjemce musí: </a:t>
            </a:r>
          </a:p>
          <a:p>
            <a:pPr marL="0" marR="0" lvl="0" indent="0" fontAlgn="base">
              <a:buSzTx/>
              <a:buNone/>
              <a:tabLst/>
            </a:pPr>
            <a:r>
              <a:rPr lang="cs-CZ" altLang="cs-CZ" dirty="0"/>
              <a:t>1. uvědomit si existenci této konceptualizace;</a:t>
            </a:r>
          </a:p>
          <a:p>
            <a:pPr marL="0" marR="0" lvl="0" indent="0" fontAlgn="base">
              <a:buSzTx/>
              <a:buNone/>
              <a:tabLst/>
            </a:pPr>
            <a:r>
              <a:rPr lang="cs-CZ" altLang="cs-CZ" dirty="0"/>
              <a:t>2. určit, jak na ni navazuje metaforický výraz </a:t>
            </a:r>
          </a:p>
          <a:p>
            <a:pPr marL="0" marR="0" lvl="0" indent="0" fontAlgn="base">
              <a:buSzTx/>
              <a:buNone/>
              <a:tabLst/>
            </a:pPr>
            <a:endParaRPr lang="cs-CZ" altLang="cs-CZ" dirty="0"/>
          </a:p>
          <a:p>
            <a:pPr marL="0" indent="0" fontAlgn="base">
              <a:buNone/>
            </a:pPr>
            <a:r>
              <a:rPr lang="pl-PL" altLang="cs-CZ" dirty="0"/>
              <a:t>	</a:t>
            </a:r>
            <a:r>
              <a:rPr lang="pl-PL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altLang="cs-CZ" i="1" dirty="0"/>
              <a:t>Co jest za zasłoniętym oknem? Co jest za zamkniętymi drzwiami?</a:t>
            </a:r>
          </a:p>
          <a:p>
            <a:pPr marL="0" indent="0" fontAlgn="base">
              <a:buNone/>
            </a:pPr>
            <a:r>
              <a:rPr lang="pl-PL" altLang="cs-CZ" i="1" dirty="0"/>
              <a:t>	Jest uwięziona kobieta, która ceruje obłok pamięci.     </a:t>
            </a:r>
            <a:r>
              <a:rPr lang="pl-PL" altLang="cs-CZ" dirty="0"/>
              <a:t>(Julia Hartwig)</a:t>
            </a:r>
          </a:p>
          <a:p>
            <a:pPr marL="0" lvl="0" indent="0" fontAlgn="base">
              <a:buNone/>
            </a:pPr>
            <a:endParaRPr lang="cs-CZ" altLang="cs-CZ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r>
              <a:rPr lang="cs-CZ" altLang="cs-CZ" dirty="0"/>
              <a:t>	</a:t>
            </a:r>
            <a:r>
              <a:rPr lang="cs-CZ" altLang="cs-CZ" i="1" dirty="0"/>
              <a:t>Co je za </a:t>
            </a:r>
            <a:r>
              <a:rPr lang="cs-CZ" altLang="cs-CZ" i="1" dirty="0">
                <a:solidFill>
                  <a:schemeClr val="tx1"/>
                </a:solidFill>
              </a:rPr>
              <a:t>zacloněným </a:t>
            </a:r>
            <a:r>
              <a:rPr lang="cs-CZ" altLang="cs-CZ" i="1" dirty="0"/>
              <a:t>oknem? Co je za zavřenými dveřmi?</a:t>
            </a:r>
          </a:p>
          <a:p>
            <a:pPr marL="0" lvl="0" indent="0" fontAlgn="base">
              <a:buNone/>
            </a:pPr>
            <a:r>
              <a:rPr lang="cs-CZ" altLang="cs-CZ" i="1" dirty="0">
                <a:solidFill>
                  <a:schemeClr val="tx1"/>
                </a:solidFill>
              </a:rPr>
              <a:t>	Je tam uvězněná žena, která látá oblak paměti</a:t>
            </a:r>
            <a:r>
              <a:rPr lang="cs-CZ" altLang="cs-CZ" dirty="0">
                <a:solidFill>
                  <a:schemeClr val="tx1"/>
                </a:solidFill>
              </a:rPr>
              <a:t>. </a:t>
            </a:r>
          </a:p>
          <a:p>
            <a:pPr marL="0" lvl="0" indent="0" fontAlgn="base">
              <a:buNone/>
            </a:pPr>
            <a:endParaRPr lang="pl-PL" altLang="cs-CZ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pl-PL" altLang="cs-CZ" dirty="0"/>
              <a:t>	</a:t>
            </a:r>
            <a:r>
              <a:rPr lang="pl-PL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●  </a:t>
            </a:r>
            <a:r>
              <a:rPr lang="pl-PL" altLang="cs-CZ" i="1" dirty="0"/>
              <a:t>Opodatkowani stypendyści czasu. </a:t>
            </a:r>
            <a:r>
              <a:rPr lang="pl-PL" altLang="cs-CZ" dirty="0"/>
              <a:t>(Ewa Lipska, </a:t>
            </a:r>
            <a:r>
              <a:rPr lang="pl-PL" altLang="cs-CZ" i="1" dirty="0"/>
              <a:t>Stypendyści czasu</a:t>
            </a:r>
            <a:r>
              <a:rPr lang="pl-PL" altLang="cs-CZ" dirty="0"/>
              <a:t>)</a:t>
            </a:r>
            <a:r>
              <a:rPr lang="cs-CZ" altLang="cs-CZ" dirty="0"/>
              <a:t> </a:t>
            </a:r>
          </a:p>
          <a:p>
            <a:pPr marL="0" indent="0" fontAlgn="base">
              <a:buNone/>
            </a:pPr>
            <a:r>
              <a:rPr lang="pl-PL" altLang="cs-CZ" dirty="0"/>
              <a:t>	</a:t>
            </a:r>
            <a:r>
              <a:rPr lang="pl-PL" altLang="cs-CZ" i="1" dirty="0"/>
              <a:t>Zdanění stipendisté času.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pl-PL" altLang="cs-CZ" sz="1900" dirty="0"/>
              <a:t>    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pl-PL" altLang="cs-CZ" sz="2000" dirty="0">
                <a:solidFill>
                  <a:schemeClr val="tx1"/>
                </a:solidFill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endParaRPr lang="cs-CZ" altLang="cs-CZ" sz="1900" dirty="0"/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endParaRPr lang="cs-CZ" altLang="cs-CZ" sz="19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91667" y="6180666"/>
            <a:ext cx="4917543" cy="457201"/>
          </a:xfrm>
        </p:spPr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101082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84069" y="2281574"/>
            <a:ext cx="18638974" cy="237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Odkazy na konvence jazyka a jazykového obrazu světa jsou někdy jasné, 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jindy hluboce skryté a obtížněji uchopitelné – zprvu se může zdát, že metafora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je dokonce něčím naprosto individuálním, výsledkem představivosti a jazykové 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kreativity jednotlivce. Individuální vidění světa však jen málokdy</a:t>
            </a:r>
            <a:r>
              <a:rPr lang="cs-CZ" altLang="cs-CZ" sz="2000" dirty="0">
                <a:solidFill>
                  <a:schemeClr val="tx1"/>
                </a:solidFill>
              </a:rPr>
              <a:t> vůbec </a:t>
            </a:r>
            <a:r>
              <a:rPr lang="cs-CZ" altLang="cs-CZ" sz="2000" dirty="0"/>
              <a:t>nesouvisí s jazykovými </a:t>
            </a:r>
          </a:p>
          <a:p>
            <a:pPr marL="0" marR="0" lvl="0" indent="0" fontAlgn="base">
              <a:lnSpc>
                <a:spcPct val="100000"/>
              </a:lnSpc>
              <a:buSzTx/>
              <a:buNone/>
              <a:tabLst/>
            </a:pPr>
            <a:r>
              <a:rPr lang="cs-CZ" altLang="cs-CZ" sz="2000" dirty="0"/>
              <a:t>konvencemi a obrazem světa fixovaným v jazyce.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0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0F6AA-7E7E-4114-B3CD-31D20F24B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  Dziękuję bardzo za uwagę!</a:t>
            </a:r>
          </a:p>
          <a:p>
            <a:pPr marL="0" indent="0" algn="ctr">
              <a:buNone/>
            </a:pPr>
            <a:endParaRPr lang="pl-PL" sz="3600" dirty="0"/>
          </a:p>
          <a:p>
            <a:pPr marL="0" lvl="0" indent="0" algn="ctr">
              <a:buNone/>
            </a:pPr>
            <a:r>
              <a:rPr lang="cs-CZ" altLang="cs-CZ" sz="3600" dirty="0"/>
              <a:t>Děkuji mnohokrát za pozornost! 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9C03FFB-3669-4F31-BF37-86A0B9F6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58699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71133" y="838201"/>
            <a:ext cx="10024534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GB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Metafora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dirty="0"/>
          </a:p>
          <a:p>
            <a:pPr lvl="0" indent="-2857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jed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 n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ejdůležitější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nejzajímavějších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kognitivně-jazykových jevů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indent="-2857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předmět zájmu starověkých filosofů, později také představitelů mnoha různých vědeckých disciplín, např.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teoret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iků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iteratury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azykovědců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psychologů, psychiatrů,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indent="-2857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ohromná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literatura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předmětu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hlavní polské práce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Teresa Dobrzyńska, </a:t>
            </a:r>
            <a:r>
              <a:rPr lang="pl-PL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Metafora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Wrocław 1984.	</a:t>
            </a: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Renata Mayenowa, </a:t>
            </a:r>
            <a:r>
              <a:rPr lang="pl-PL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Poetyka teoretyczna. Zagadnienia języka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Wrocław -Warszawa-Kraków-Gdańsk 1974, s. 222-251.</a:t>
            </a: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Andrzej Pawelec, </a:t>
            </a:r>
            <a:r>
              <a:rPr lang="pl-PL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Metafora pojęciowa a tradycja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Kraków 2006.</a:t>
            </a: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Jerzy Świątek, </a:t>
            </a:r>
            <a:r>
              <a:rPr lang="pl-PL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świecie powszechnej metafory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Kraków 1998. 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682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15127" y="905933"/>
            <a:ext cx="9936832" cy="362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Umělecká m</a:t>
            </a:r>
            <a:r>
              <a:rPr lang="en-GB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etafora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(poet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ická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aktuální, živá, vytvořená ad hoc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):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úmyslné porušení některých jazykových konvencí ze strany </a:t>
            </a:r>
            <a:r>
              <a:rPr lang="cs-CZ" alt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produktora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podstatnou hodnotou je její objevnost ve výrazové, významové i pojmové sféře,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nutí příjemce k </a:t>
            </a:r>
            <a:r>
              <a:rPr lang="cs-CZ" alt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smyslotvornému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úsilí, k odstranění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významové </a:t>
            </a:r>
            <a:r>
              <a:rPr lang="cs-CZ" alt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nekoherentnosti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výrazu, k odhalené skrytých vztahů a podobností, a to jazykových i věcných, a k vytváření nových obrazů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815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11927" y="1202265"/>
            <a:ext cx="9458037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Jazyková m</a:t>
            </a:r>
            <a:r>
              <a:rPr lang="en-GB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etafora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(genet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ická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běžná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konvenční,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zam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rzlá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“)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produkt dřívějšího procesu sémantické reinterpretace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produktor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při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jejím použití tuto reinterpretaci pouze opakuje </a:t>
            </a:r>
            <a:r>
              <a:rPr lang="cs-CZ" altLang="cs-CZ" sz="2000" dirty="0"/>
              <a:t>(analogicky), </a:t>
            </a: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 netvoří ji jako v případě umělecké metafory, ba navíc si často ani neuvědomuje, že používá lexikální jednotku metaforického původu,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adresát ji vnímá jako všechny ostatní kódové jevy, tedy přisuzuje konkrétní zvukové nebo grafické podobě konkrétní význam, který je kontextem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chemeClr val="accent1"/>
              </a:buClr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požadován</a:t>
            </a:r>
            <a:endParaRPr lang="cs-CZ" altLang="cs-CZ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2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9467" y="304801"/>
            <a:ext cx="10413999" cy="1159932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/>
              <a:t>N</a:t>
            </a:r>
            <a:r>
              <a:rPr lang="cs-CZ" sz="4000" dirty="0" err="1"/>
              <a:t>eostr</a:t>
            </a:r>
            <a:r>
              <a:rPr lang="cs-CZ" altLang="cs-CZ" sz="4000" dirty="0" err="1"/>
              <a:t>á</a:t>
            </a:r>
            <a:r>
              <a:rPr lang="cs-CZ" altLang="cs-CZ" sz="4000" dirty="0"/>
              <a:t> hranice mezi uměleckými </a:t>
            </a:r>
            <a:br>
              <a:rPr lang="cs-CZ" altLang="cs-CZ" sz="4000" dirty="0"/>
            </a:br>
            <a:r>
              <a:rPr lang="cs-CZ" altLang="cs-CZ" sz="4000" dirty="0"/>
              <a:t>a jazykovými metaforami </a:t>
            </a:r>
            <a:br>
              <a:rPr lang="cs-CZ" altLang="cs-CZ" sz="6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08201" y="1634068"/>
            <a:ext cx="4055534" cy="406400"/>
          </a:xfrm>
        </p:spPr>
        <p:txBody>
          <a:bodyPr/>
          <a:lstStyle/>
          <a:p>
            <a:r>
              <a:rPr lang="cs-CZ" dirty="0"/>
              <a:t>metafory umělecké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94326" y="2388585"/>
            <a:ext cx="5200073" cy="3504216"/>
          </a:xfrm>
        </p:spPr>
        <p:txBody>
          <a:bodyPr>
            <a:normAutofit fontScale="47500" lnSpcReduction="20000"/>
          </a:bodyPr>
          <a:lstStyle/>
          <a:p>
            <a:r>
              <a:rPr lang="en-GB" sz="3400" dirty="0"/>
              <a:t>N</a:t>
            </a:r>
            <a:r>
              <a:rPr lang="cs-CZ" sz="3400" dirty="0" err="1"/>
              <a:t>ěkteré</a:t>
            </a:r>
            <a:r>
              <a:rPr lang="cs-CZ" sz="3400" dirty="0"/>
              <a:t> se časem </a:t>
            </a:r>
            <a:r>
              <a:rPr lang="cs-CZ" sz="3400" dirty="0" err="1"/>
              <a:t>konvencionalizuji</a:t>
            </a:r>
            <a:r>
              <a:rPr lang="cs-CZ" sz="3400" dirty="0"/>
              <a:t>, např</a:t>
            </a:r>
            <a:r>
              <a:rPr lang="pl-PL" sz="3400" dirty="0"/>
              <a:t>.:</a:t>
            </a:r>
          </a:p>
          <a:p>
            <a:pPr marL="0" indent="0">
              <a:buNone/>
            </a:pPr>
            <a:endParaRPr lang="pl-PL" sz="2900" dirty="0"/>
          </a:p>
          <a:p>
            <a:pPr marL="0" indent="0">
              <a:buNone/>
            </a:pPr>
            <a:r>
              <a:rPr lang="pl-PL" sz="2900" i="1" dirty="0"/>
              <a:t>pospolitość skrzeczy</a:t>
            </a:r>
            <a:r>
              <a:rPr lang="pl-PL" sz="2900" dirty="0"/>
              <a:t>(„všednost skřehotá” – o rozdílu </a:t>
            </a:r>
            <a:r>
              <a:rPr lang="pl-PL" sz="2900" dirty="0">
                <a:solidFill>
                  <a:schemeClr val="tx1"/>
                </a:solidFill>
              </a:rPr>
              <a:t>mezi představami a realitou)</a:t>
            </a:r>
          </a:p>
          <a:p>
            <a:pPr marL="0" indent="0">
              <a:buNone/>
            </a:pPr>
            <a:endParaRPr lang="pl-PL" sz="2900" dirty="0"/>
          </a:p>
          <a:p>
            <a:pPr marL="0" lvl="0" indent="0">
              <a:buNone/>
            </a:pPr>
            <a:r>
              <a:rPr lang="pl-PL" sz="2900" i="1" dirty="0">
                <a:solidFill>
                  <a:schemeClr val="tx1"/>
                </a:solidFill>
              </a:rPr>
              <a:t>ktoś robi komuś gębę </a:t>
            </a:r>
            <a:r>
              <a:rPr lang="pl-PL" sz="2900" dirty="0">
                <a:solidFill>
                  <a:schemeClr val="tx1"/>
                </a:solidFill>
              </a:rPr>
              <a:t>(„</a:t>
            </a:r>
            <a:r>
              <a:rPr lang="cs-CZ" altLang="cs-CZ" sz="2900" dirty="0">
                <a:solidFill>
                  <a:schemeClr val="tx1"/>
                </a:solidFill>
              </a:rPr>
              <a:t>někdo si z někoho dělá legraci“, „někdo někomu nasazuje psí hlavu“)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76533" y="1574800"/>
            <a:ext cx="4529098" cy="423333"/>
          </a:xfrm>
        </p:spPr>
        <p:txBody>
          <a:bodyPr/>
          <a:lstStyle/>
          <a:p>
            <a:r>
              <a:rPr lang="cs-CZ" dirty="0"/>
              <a:t>metafory jazykové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74327" y="2388585"/>
            <a:ext cx="6173741" cy="370488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altLang="cs-CZ" sz="3300" dirty="0"/>
              <a:t>Mohou být objektem různých typů operací, které obnovují setřenou metaforičnost, např. </a:t>
            </a:r>
          </a:p>
          <a:p>
            <a:pPr marL="0" lv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sz="2900" i="1" dirty="0"/>
              <a:t>Władza cierpi na lęk wysokości:</a:t>
            </a:r>
          </a:p>
          <a:p>
            <a:pPr marL="0" indent="0">
              <a:buNone/>
            </a:pPr>
            <a:r>
              <a:rPr lang="pl-PL" sz="2900" i="1" dirty="0"/>
              <a:t>    im wyżej się wspina,</a:t>
            </a:r>
          </a:p>
          <a:p>
            <a:pPr marL="0" indent="0">
              <a:buNone/>
            </a:pPr>
            <a:r>
              <a:rPr lang="pl-PL" sz="2900" i="1" dirty="0"/>
              <a:t>    tym bardziej boi się zejść na ziemię.</a:t>
            </a:r>
          </a:p>
          <a:p>
            <a:pPr marL="0" indent="0">
              <a:buNone/>
            </a:pPr>
            <a:r>
              <a:rPr lang="pl-PL" sz="2600" dirty="0"/>
              <a:t>						</a:t>
            </a:r>
            <a:r>
              <a:rPr lang="pl-PL" sz="3400" dirty="0"/>
              <a:t>(Ryszard Krynicki, Lęk wysokości)</a:t>
            </a:r>
          </a:p>
          <a:p>
            <a:pPr marL="0" lvl="0" indent="0">
              <a:buNone/>
            </a:pPr>
            <a:endParaRPr lang="cs-CZ" altLang="cs-CZ" dirty="0"/>
          </a:p>
          <a:p>
            <a:pPr marL="0" lvl="0" indent="0">
              <a:buNone/>
            </a:pPr>
            <a:r>
              <a:rPr lang="cs-CZ" altLang="cs-CZ" sz="2900" i="1" dirty="0"/>
              <a:t>    Vláda trpí strachem z výšek:    </a:t>
            </a:r>
          </a:p>
          <a:p>
            <a:pPr marL="0" lvl="0" indent="0">
              <a:buNone/>
            </a:pPr>
            <a:r>
              <a:rPr lang="cs-CZ" altLang="cs-CZ" sz="2900" i="1" dirty="0"/>
              <a:t>    čím výše vystoupí,    </a:t>
            </a:r>
          </a:p>
          <a:p>
            <a:pPr marL="0" lvl="0" indent="0">
              <a:buNone/>
            </a:pPr>
            <a:r>
              <a:rPr lang="cs-CZ" altLang="cs-CZ" sz="2900" i="1" dirty="0"/>
              <a:t>    tím víc se bojí sestoupit na zem. </a:t>
            </a:r>
          </a:p>
          <a:p>
            <a:pPr marL="0" indent="0" algn="r">
              <a:buNone/>
            </a:pPr>
            <a:endParaRPr lang="pl-PL" sz="1600" dirty="0">
              <a:highlight>
                <a:srgbClr val="FFFF00"/>
              </a:highlight>
            </a:endParaRPr>
          </a:p>
          <a:p>
            <a:pPr marL="0" indent="0" algn="r">
              <a:buNone/>
            </a:pPr>
            <a:r>
              <a:rPr lang="pl-PL" dirty="0"/>
              <a:t> </a:t>
            </a:r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111788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2934" y="1651001"/>
            <a:ext cx="9186334" cy="44026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zdroj obtížnosti – dynamika jazykového systému (proměnlivost lexikální zásoby a pravidel spojování slov a frazémů),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omyl</a:t>
            </a:r>
            <a:r>
              <a:rPr lang="cs-CZ" altLang="cs-CZ" dirty="0"/>
              <a:t>y – archaický frazém je chápán jako ad hoc utvořené slovní spojení; </a:t>
            </a:r>
            <a:r>
              <a:rPr lang="cs-CZ" altLang="cs-CZ" dirty="0" err="1"/>
              <a:t>neregistrace</a:t>
            </a:r>
            <a:r>
              <a:rPr lang="cs-CZ" altLang="cs-CZ" dirty="0"/>
              <a:t> metafory, protože v dnešní době má daný výraz status jazykové jednotky</a:t>
            </a:r>
            <a:endParaRPr lang="pl-PL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92925" y="879834"/>
            <a:ext cx="77300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Tx/>
              <a:tabLst/>
            </a:pP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Potíže s rozlišením jazykových metafor od uměleckých </a:t>
            </a:r>
            <a:b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cs-CZ" altLang="cs-CZ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ve velmi starých textech </a:t>
            </a:r>
          </a:p>
        </p:txBody>
      </p:sp>
    </p:spTree>
    <p:extLst>
      <p:ext uri="{BB962C8B-B14F-4D97-AF65-F5344CB8AC3E}">
        <p14:creationId xmlns:p14="http://schemas.microsoft.com/office/powerpoint/2010/main" val="36288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5127" y="1754909"/>
            <a:ext cx="9492673" cy="4434223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/>
              <a:t>Základní teze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dirty="0"/>
              <a:t>Všechna kreativní užití, i když se často staví do protikladu k automatismu a reprodukci každodenní řeči, jsou založena na konvencích obecného jazyka, na významotvorných operacích nezbytných pro porozumění metaforickým výrazům; referenční rovinou by tedy měly být významy slov  a gramatické struktury, odrážející kulturní způsob chápání reality prostřednictvím jazyka. Důležité je tu vědět, jak jsou jednotlivé fragmenty světa konceptualizovány a jaké obecné konceptuální kategorie obraz tohoto světa organizují.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285484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63800" y="1515533"/>
            <a:ext cx="9006945" cy="4429555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altLang="cs-CZ" sz="2400" b="1" dirty="0"/>
              <a:t>Dvoukolejnost recepční aktivity:</a:t>
            </a:r>
          </a:p>
          <a:p>
            <a:pPr marL="0" lvl="0" indent="0">
              <a:lnSpc>
                <a:spcPct val="90000"/>
              </a:lnSpc>
              <a:buNone/>
            </a:pPr>
            <a:endParaRPr lang="cs-CZ" altLang="cs-CZ" sz="2000" b="1" dirty="0"/>
          </a:p>
          <a:p>
            <a:pPr lvl="0">
              <a:lnSpc>
                <a:spcPct val="90000"/>
              </a:lnSpc>
            </a:pPr>
            <a:r>
              <a:rPr lang="cs-CZ" sz="2000" dirty="0"/>
              <a:t>analýza reality, situace, o níž metaforický výraz vypovídá</a:t>
            </a:r>
          </a:p>
          <a:p>
            <a:pPr marL="0" lvl="0" indent="0">
              <a:lnSpc>
                <a:spcPct val="90000"/>
              </a:lnSpc>
              <a:buNone/>
            </a:pPr>
            <a:endParaRPr lang="cs-CZ" sz="2000" dirty="0"/>
          </a:p>
          <a:p>
            <a:pPr lvl="0">
              <a:lnSpc>
                <a:spcPct val="90000"/>
              </a:lnSpc>
            </a:pPr>
            <a:r>
              <a:rPr lang="cs-CZ" sz="2000" dirty="0"/>
              <a:t>analýza jazyka –  východiskem pro příjemce je znalost kódových významů slov a z nich vyplývající možnosti spojování těchto slov.</a:t>
            </a:r>
          </a:p>
          <a:p>
            <a:pPr marL="0" lvl="0" indent="0">
              <a:lnSpc>
                <a:spcPct val="90000"/>
              </a:lnSpc>
              <a:buNone/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Význam metafory zůstává do určité míry proměnlivý, nedefinitivní, závislý na jednotlivých asociacích. Proces povstávání významů nelze verbalizovat, proto se pokusím ukázat pouze principy, které mohou motivovat neobvyklé slovní spojení.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altLang="cs-CZ" sz="20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Dvoukolejné akceptační aktivity:</a:t>
            </a: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8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14764" y="221673"/>
            <a:ext cx="11911549" cy="748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fontAlgn="base">
              <a:lnSpc>
                <a:spcPct val="90000"/>
              </a:lnSpc>
              <a:buSzTx/>
              <a:buNone/>
              <a:tabLst/>
            </a:pPr>
            <a:r>
              <a:rPr lang="cs-CZ" altLang="cs-CZ" sz="2400" b="1" dirty="0"/>
              <a:t>Případ první:</a:t>
            </a:r>
          </a:p>
          <a:p>
            <a:pPr marL="0" marR="0" lvl="0" indent="0" fontAlgn="base">
              <a:buSzTx/>
              <a:buFont typeface="Wingdings 3" charset="2"/>
              <a:buNone/>
              <a:tabLst/>
            </a:pPr>
            <a:r>
              <a:rPr lang="cs-CZ" altLang="cs-CZ" sz="1900" dirty="0"/>
              <a:t>metaforický výraz je konstruován v souladu s gramatickými pravidly daného jazyka </a:t>
            </a:r>
          </a:p>
          <a:p>
            <a:pPr marL="0" marR="0" lvl="0" indent="0" fontAlgn="base">
              <a:buSzTx/>
              <a:buFont typeface="Wingdings 3" charset="2"/>
              <a:buNone/>
              <a:tabLst/>
            </a:pPr>
            <a:r>
              <a:rPr lang="cs-CZ" altLang="cs-CZ" sz="1900" dirty="0"/>
              <a:t>a jeho jedinečnost, zvláštnost plyne z nerespektování pravidel sémantické spojitelnosti slov.</a:t>
            </a:r>
          </a:p>
          <a:p>
            <a:pPr marL="0" marR="0" lvl="0" indent="0" fontAlgn="base">
              <a:lnSpc>
                <a:spcPct val="90000"/>
              </a:lnSpc>
              <a:buSzTx/>
              <a:buFont typeface="Wingdings 3" charset="2"/>
              <a:buNone/>
              <a:tabLst/>
            </a:pPr>
            <a:endParaRPr lang="cs-CZ" altLang="cs-CZ" sz="1600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cs-CZ" altLang="cs-CZ" b="1" dirty="0"/>
              <a:t>Úkol příjemce: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cs-CZ" altLang="cs-CZ" sz="1900" dirty="0"/>
              <a:t>sémantická integrace slov, která jsou spolu gramaticky spojena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Co może wiedzieć maszyna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	o zagadce poezji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	która mnie rozwiązuje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tx1"/>
                </a:solidFill>
              </a:rPr>
              <a:t>	już sześćdziesiąt lat</a:t>
            </a:r>
            <a:r>
              <a:rPr lang="pl-PL" dirty="0">
                <a:solidFill>
                  <a:schemeClr val="tx1"/>
                </a:solidFill>
              </a:rPr>
              <a:t>. </a:t>
            </a:r>
            <a:r>
              <a:rPr lang="cs-CZ" altLang="cs-CZ" dirty="0">
                <a:solidFill>
                  <a:schemeClr val="tx1"/>
                </a:solidFill>
              </a:rPr>
              <a:t>(Ewa Lipska, </a:t>
            </a:r>
            <a:r>
              <a:rPr lang="cs-CZ" altLang="cs-CZ" i="1" dirty="0" err="1">
                <a:solidFill>
                  <a:schemeClr val="tx1"/>
                </a:solidFill>
              </a:rPr>
              <a:t>P</a:t>
            </a:r>
            <a:r>
              <a:rPr lang="cs-CZ" altLang="cs-CZ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</a:t>
            </a:r>
            <a:r>
              <a:rPr lang="cs-CZ" altLang="cs-CZ" i="1" dirty="0" err="1">
                <a:solidFill>
                  <a:schemeClr val="tx1"/>
                </a:solidFill>
              </a:rPr>
              <a:t>ama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  <a:p>
            <a:pPr marL="0" marR="0" lvl="0" indent="0" fontAlgn="base">
              <a:lnSpc>
                <a:spcPct val="90000"/>
              </a:lnSpc>
              <a:buSzTx/>
              <a:buFont typeface="Wingdings 3" charset="2"/>
              <a:buNone/>
              <a:tabLst/>
            </a:pPr>
            <a:endParaRPr lang="cs-CZ" altLang="cs-CZ" dirty="0">
              <a:solidFill>
                <a:schemeClr val="tx1"/>
              </a:solidFill>
            </a:endParaRPr>
          </a:p>
          <a:p>
            <a:pPr marL="0" marR="0" lvl="0" indent="0" fontAlgn="base">
              <a:lnSpc>
                <a:spcPct val="90000"/>
              </a:lnSpc>
              <a:buSzTx/>
              <a:buNone/>
              <a:tabLst/>
            </a:pPr>
            <a:r>
              <a:rPr lang="cs-CZ" altLang="cs-CZ" i="1" dirty="0">
                <a:solidFill>
                  <a:schemeClr val="tx1"/>
                </a:solidFill>
              </a:rPr>
              <a:t>Co může vědět stroj</a:t>
            </a:r>
          </a:p>
          <a:p>
            <a:pPr marL="0" marR="0" lvl="0" indent="0" fontAlgn="base">
              <a:lnSpc>
                <a:spcPct val="90000"/>
              </a:lnSpc>
              <a:buSzTx/>
              <a:buNone/>
              <a:tabLst/>
            </a:pPr>
            <a:r>
              <a:rPr lang="cs-CZ" altLang="cs-CZ" i="1" dirty="0">
                <a:solidFill>
                  <a:schemeClr val="tx1"/>
                </a:solidFill>
              </a:rPr>
              <a:t>       o hádance poezie</a:t>
            </a:r>
          </a:p>
          <a:p>
            <a:pPr marL="0" marR="0" lvl="0" indent="0" fontAlgn="base">
              <a:lnSpc>
                <a:spcPct val="90000"/>
              </a:lnSpc>
              <a:buSzTx/>
              <a:buNone/>
              <a:tabLst/>
            </a:pPr>
            <a:r>
              <a:rPr lang="cs-CZ" altLang="cs-CZ" i="1" dirty="0">
                <a:solidFill>
                  <a:srgbClr val="FF0000"/>
                </a:solidFill>
              </a:rPr>
              <a:t>       </a:t>
            </a:r>
            <a:r>
              <a:rPr lang="cs-CZ" altLang="cs-CZ" i="1" dirty="0">
                <a:solidFill>
                  <a:schemeClr val="tx1"/>
                </a:solidFill>
              </a:rPr>
              <a:t>která mě luští // kterou luštím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cs-CZ" altLang="cs-CZ" i="1" dirty="0">
                <a:solidFill>
                  <a:schemeClr val="tx1"/>
                </a:solidFill>
              </a:rPr>
              <a:t>       už šedesát let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(</a:t>
            </a:r>
            <a:r>
              <a:rPr lang="cs-CZ" altLang="cs-CZ" i="1" dirty="0">
                <a:solidFill>
                  <a:schemeClr val="tx1"/>
                </a:solidFill>
              </a:rPr>
              <a:t>Skvrna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cs-CZ" altLang="cs-CZ" sz="1600" dirty="0"/>
              <a:t>		       		</a:t>
            </a:r>
            <a:endParaRPr lang="cs-CZ" altLang="cs-CZ" sz="1900" dirty="0"/>
          </a:p>
          <a:p>
            <a:pPr marL="0" indent="0" fontAlgn="base">
              <a:lnSpc>
                <a:spcPct val="90000"/>
              </a:lnSpc>
              <a:buNone/>
            </a:pPr>
            <a:endParaRPr lang="cs-CZ" altLang="cs-CZ" sz="1900" dirty="0"/>
          </a:p>
          <a:p>
            <a:pPr marL="0" marR="0" lvl="0" indent="0" fontAlgn="base">
              <a:lnSpc>
                <a:spcPct val="90000"/>
              </a:lnSpc>
              <a:buSzTx/>
              <a:buFont typeface="Wingdings 3" charset="2"/>
              <a:buNone/>
              <a:tabLst/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178627592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900C4A0ABB3E41BA4F9D9DD762C878" ma:contentTypeVersion="2" ma:contentTypeDescription="Utwórz nowy dokument." ma:contentTypeScope="" ma:versionID="9f7078be6dfa68b0364ec6fbaa6ef7b7">
  <xsd:schema xmlns:xsd="http://www.w3.org/2001/XMLSchema" xmlns:xs="http://www.w3.org/2001/XMLSchema" xmlns:p="http://schemas.microsoft.com/office/2006/metadata/properties" xmlns:ns3="a250edd7-3d7b-4c6c-92eb-582d54d6b776" targetNamespace="http://schemas.microsoft.com/office/2006/metadata/properties" ma:root="true" ma:fieldsID="2698c7e2db1800a19cea31b72cd2f549" ns3:_="">
    <xsd:import namespace="a250edd7-3d7b-4c6c-92eb-582d54d6b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0edd7-3d7b-4c6c-92eb-582d54d6b7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0D74B4-B244-42A5-ADD4-3FF894A18F2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250edd7-3d7b-4c6c-92eb-582d54d6b77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242E9A-D9CC-4486-8F33-395F6527F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2E6225-1F46-4159-B176-96EB9EB87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50edd7-3d7b-4c6c-92eb-582d54d6b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tf00001235_wac</Template>
  <TotalTime>2007</TotalTime>
  <Words>1342</Words>
  <Application>Microsoft Office PowerPoint</Application>
  <PresentationFormat>Širokoúhlá obrazovka</PresentationFormat>
  <Paragraphs>172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Century Gothic</vt:lpstr>
      <vt:lpstr>Times New Roman</vt:lpstr>
      <vt:lpstr>Wingdings 3</vt:lpstr>
      <vt:lpstr>Smuga</vt:lpstr>
      <vt:lpstr>Anna Pajdzińska Uniwersytet Marii Curie-Skłodowskiej w Lublinie, Polska</vt:lpstr>
      <vt:lpstr>Prezentace aplikace PowerPoint</vt:lpstr>
      <vt:lpstr>Prezentace aplikace PowerPoint</vt:lpstr>
      <vt:lpstr>Prezentace aplikace PowerPoint</vt:lpstr>
      <vt:lpstr>Neostrá hranice mezi uměleckými  a jazykovými metaforami   </vt:lpstr>
      <vt:lpstr>Potíže s rozlišením jazykových metafor od uměleckých  ve velmi starých textech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 Pajdzińska Uniwersytet Marii Curie-Skłodowskiej w Lublinie Polska</dc:title>
  <dc:creator>Pajdzińska Anna</dc:creator>
  <cp:lastModifiedBy>Lenovo Allinone</cp:lastModifiedBy>
  <cp:revision>62</cp:revision>
  <dcterms:created xsi:type="dcterms:W3CDTF">2023-09-24T12:19:57Z</dcterms:created>
  <dcterms:modified xsi:type="dcterms:W3CDTF">2023-11-08T08:52:37Z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0x010100EA900C4A0ABB3E41BA4F9D9DD762C878</vt:lpwstr>
  </property>
</Properties>
</file>