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67" r:id="rId6"/>
    <p:sldId id="268" r:id="rId7"/>
    <p:sldId id="269" r:id="rId8"/>
    <p:sldId id="270" r:id="rId9"/>
    <p:sldId id="259" r:id="rId10"/>
    <p:sldId id="272" r:id="rId11"/>
    <p:sldId id="273" r:id="rId12"/>
    <p:sldId id="274" r:id="rId13"/>
    <p:sldId id="275" r:id="rId14"/>
    <p:sldId id="264" r:id="rId15"/>
  </p:sldIdLst>
  <p:sldSz cx="12192000" cy="6858000"/>
  <p:notesSz cx="6858000" cy="9144000"/>
  <p:defaultTextStyle>
    <a:defPPr rtl="0">
      <a:defRPr lang="pl-P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4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>
            <a:extLst>
              <a:ext uri="{FF2B5EF4-FFF2-40B4-BE49-F238E27FC236}">
                <a16:creationId xmlns:a16="http://schemas.microsoft.com/office/drawing/2014/main" id="{0618EE4C-7637-4140-8967-F6C53F214C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0002104D-04AF-495E-A5B6-74873F1531F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4DB74B-5FCC-4FEF-9F6B-D5396AF69ED0}" type="datetime1">
              <a:rPr lang="pl-PL" smtClean="0"/>
              <a:t>07.11.2023</a:t>
            </a:fld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3761CA2F-8503-4B7D-9629-45B109370A9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A113AEE5-FE27-490C-8811-59B1573AA77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54D2E2-42F1-4DAF-AA42-38969496877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7866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7B2EA1-0256-4C45-A6A5-7E4F83CAC32E}" type="datetime1">
              <a:rPr lang="pl-PL" smtClean="0"/>
              <a:pPr/>
              <a:t>07.11.2023</a:t>
            </a:fld>
            <a:endParaRPr lang="pl-PL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pl-PL" dirty="0"/>
              <a:t>Kliknij, aby edytować style wzorca tekstu</a:t>
            </a:r>
            <a:endParaRPr lang="pl" dirty="0"/>
          </a:p>
          <a:p>
            <a:pPr lvl="1" rtl="0"/>
            <a:r>
              <a:rPr lang="pl" dirty="0"/>
              <a:t>Drugi poziom</a:t>
            </a:r>
          </a:p>
          <a:p>
            <a:pPr lvl="2" rtl="0"/>
            <a:r>
              <a:rPr lang="pl" dirty="0"/>
              <a:t>Trzeci poziom</a:t>
            </a:r>
          </a:p>
          <a:p>
            <a:pPr lvl="3" rtl="0"/>
            <a:r>
              <a:rPr lang="pl" dirty="0"/>
              <a:t>Czwarty poziom</a:t>
            </a:r>
          </a:p>
          <a:p>
            <a:pPr lvl="4" rtl="0"/>
            <a:r>
              <a:rPr lang="pl" dirty="0"/>
              <a:t>Piąty poziom</a:t>
            </a:r>
            <a:endParaRPr lang="en-US" dirty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noProof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11BCC-98D1-40DA-9018-34EC195B9A25}" type="slidenum">
              <a:rPr lang="pl-PL" noProof="0" smtClean="0"/>
              <a:t>‹#›</a:t>
            </a:fld>
            <a:endParaRPr lang="pl-PL" noProof="0"/>
          </a:p>
        </p:txBody>
      </p:sp>
    </p:spTree>
    <p:extLst>
      <p:ext uri="{BB962C8B-B14F-4D97-AF65-F5344CB8AC3E}">
        <p14:creationId xmlns:p14="http://schemas.microsoft.com/office/powerpoint/2010/main" val="632238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911BCC-98D1-40DA-9018-34EC195B9A25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47286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rtlCol="0" anchor="b">
            <a:normAutofit/>
          </a:bodyPr>
          <a:lstStyle>
            <a:lvl1pPr>
              <a:defRPr sz="540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rtlCol="0"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l-PL" noProof="0"/>
              <a:t>Kliknij, aby edytować styl wzorca podtytułu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3A6DFA-F4EC-4EB5-A189-8C8301DA214F}" type="datetime1">
              <a:rPr lang="pl-PL" noProof="0" smtClean="0"/>
              <a:t>07.11.2023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Tydzień Lingwistyki Kulturowej, Uniwersytet Karola w Pradze, listopad 2023 </a:t>
            </a:r>
          </a:p>
        </p:txBody>
      </p:sp>
      <p:sp>
        <p:nvSpPr>
          <p:cNvPr id="7" name="Dowolny kształt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072D97-48F7-43B0-9A4E-892E9C0497B4}" type="datetime1">
              <a:rPr lang="pl-PL" noProof="0" smtClean="0"/>
              <a:t>07.11.2023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Tydzień Lingwistyki Kulturowej, Uniwersytet Karola w Pradze, listopad 2023 </a:t>
            </a:r>
          </a:p>
        </p:txBody>
      </p:sp>
      <p:sp>
        <p:nvSpPr>
          <p:cNvPr id="9" name="Dowolny kształt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ytat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13" name="Tekst — symbol zastępczy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C33779E-B955-4CA4-ACAC-8C7AC16A1863}" type="datetime1">
              <a:rPr lang="pl-PL" noProof="0" smtClean="0"/>
              <a:t>07.11.2023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Tydzień Lingwistyki Kulturowej, Uniwersytet Karola w Pradze, listopad 2023 </a:t>
            </a:r>
          </a:p>
        </p:txBody>
      </p:sp>
      <p:sp>
        <p:nvSpPr>
          <p:cNvPr id="11" name="Dowolny kształt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  <p:sp>
        <p:nvSpPr>
          <p:cNvPr id="14" name="Pole tekstowe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pl-PL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Pole tekstowe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pl-PL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rtlCol="0" anchor="b">
            <a:normAutofit/>
          </a:bodyPr>
          <a:lstStyle>
            <a:lvl1pPr algn="l">
              <a:defRPr sz="4800" b="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rtl="0">
              <a:buNone/>
            </a:pPr>
            <a:r>
              <a:rPr lang="pl-PL" noProof="0"/>
              <a:t>Edytuj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4B2990-2158-4D31-9B55-B5D17B841856}" type="datetime1">
              <a:rPr lang="pl-PL" noProof="0" smtClean="0"/>
              <a:t>07.11.2023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Tydzień Lingwistyki Kulturowej, Uniwersytet Karola w Pradze, listopad 2023 </a:t>
            </a:r>
          </a:p>
        </p:txBody>
      </p:sp>
      <p:sp>
        <p:nvSpPr>
          <p:cNvPr id="9" name="Dowolny kształt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ytat — 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rtlCol="0" anchor="ctr">
            <a:normAutofit/>
          </a:bodyPr>
          <a:lstStyle>
            <a:lvl1pPr algn="l">
              <a:defRPr sz="4800" b="0" cap="none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21" name="Tekst — symbol zastępczy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rtl="0">
              <a:buNone/>
            </a:pPr>
            <a:r>
              <a:rPr lang="pl-PL" noProof="0"/>
              <a:t>Edytuj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4385929-DFA4-4D34-9123-7D6AB9B5AE01}" type="datetime1">
              <a:rPr lang="pl-PL" noProof="0" smtClean="0"/>
              <a:t>07.11.2023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Tydzień Lingwistyki Kulturowej, Uniwersytet Karola w Pradze, listopad 2023 </a:t>
            </a:r>
          </a:p>
        </p:txBody>
      </p:sp>
      <p:sp>
        <p:nvSpPr>
          <p:cNvPr id="11" name="Dowolny kształt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  <p:sp>
        <p:nvSpPr>
          <p:cNvPr id="17" name="Pole tekstowe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pl-PL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Pole tekstowe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pl-PL" sz="8000" noProof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rtlCol="0" anchor="ctr">
            <a:normAutofit/>
          </a:bodyPr>
          <a:lstStyle>
            <a:lvl1pPr algn="l">
              <a:defRPr sz="4800" b="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21" name="Tekst — symbol zastępczy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rtlCol="0"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 rtl="0">
              <a:buNone/>
            </a:pPr>
            <a:r>
              <a:rPr lang="pl-PL" noProof="0"/>
              <a:t>Edytuj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AD996E-49EE-491A-B953-C5054B395CD0}" type="datetime1">
              <a:rPr lang="pl-PL" noProof="0" smtClean="0"/>
              <a:t>07.11.2023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Tydzień Lingwistyki Kulturowej, Uniwersytet Karola w Pradze, listopad 2023 </a:t>
            </a:r>
          </a:p>
        </p:txBody>
      </p:sp>
      <p:sp>
        <p:nvSpPr>
          <p:cNvPr id="9" name="Dowolny kształt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76EBCD-4D53-47B2-8447-E135266FB26F}" type="datetime1">
              <a:rPr lang="pl-PL" noProof="0" smtClean="0"/>
              <a:t>07.11.2023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Tydzień Lingwistyki Kulturowej, Uniwersytet Karola w Pradze, listopad 2023 </a:t>
            </a:r>
          </a:p>
        </p:txBody>
      </p:sp>
      <p:sp>
        <p:nvSpPr>
          <p:cNvPr id="8" name="Dowolny kształt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rtlCol="0" anchor="ctr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 rtlCol="0"/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A43D4C-AD5A-4DA1-9C3E-B3E6DB158024}" type="datetime1">
              <a:rPr lang="pl-PL" noProof="0" smtClean="0"/>
              <a:t>07.11.2023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Tydzień Lingwistyki Kulturowej, Uniwersytet Karola w Pradze, listopad 2023 </a:t>
            </a:r>
          </a:p>
        </p:txBody>
      </p:sp>
      <p:sp>
        <p:nvSpPr>
          <p:cNvPr id="8" name="Dowolny kształt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 rtlCol="0"/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3F53FD-F0E5-4262-ACF1-AB3519EDBA64}" type="datetime1">
              <a:rPr lang="pl-PL" noProof="0" smtClean="0"/>
              <a:t>07.11.2023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Tydzień Lingwistyki Kulturowej, Uniwersytet Karola w Pradze, listopad 2023 </a:t>
            </a:r>
          </a:p>
        </p:txBody>
      </p:sp>
      <p:sp>
        <p:nvSpPr>
          <p:cNvPr id="8" name="Dowolny kształt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rtlCol="0" anchor="b"/>
          <a:lstStyle>
            <a:lvl1pPr algn="l">
              <a:defRPr sz="4000" b="0" cap="none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rtlCol="0"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808722C-9A30-4D86-8426-F82128D28E66}" type="datetime1">
              <a:rPr lang="pl-PL" noProof="0" smtClean="0"/>
              <a:t>07.11.2023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Tydzień Lingwistyki Kulturowej, Uniwersytet Karola w Pradze, listopad 2023 </a:t>
            </a:r>
          </a:p>
        </p:txBody>
      </p:sp>
      <p:sp>
        <p:nvSpPr>
          <p:cNvPr id="9" name="Dowolny kształt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 rtlCol="0">
            <a:normAutofit/>
          </a:bodyPr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 rtlCol="0">
            <a:normAutofit/>
          </a:bodyPr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24CA5A-8087-44CF-8035-702A2F79D82B}" type="datetime1">
              <a:rPr lang="pl-PL" noProof="0" smtClean="0"/>
              <a:t>07.11.2023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Tydzień Lingwistyki Kulturowej, Uniwersytet Karola w Pradze, listopad 2023 </a:t>
            </a:r>
          </a:p>
        </p:txBody>
      </p:sp>
      <p:sp>
        <p:nvSpPr>
          <p:cNvPr id="10" name="Dowolny kształt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 rtlCol="0">
            <a:normAutofit/>
          </a:bodyPr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 rtlCol="0">
            <a:normAutofit/>
          </a:bodyPr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86EAEA2-4805-49E7-80B2-809E6E20E7E4}" type="datetime1">
              <a:rPr lang="pl-PL" noProof="0" smtClean="0"/>
              <a:t>07.11.2023</a:t>
            </a:fld>
            <a:endParaRPr lang="pl-PL" noProof="0"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Tydzień Lingwistyki Kulturowej, Uniwersytet Karola w Pradze, listopad 2023 </a:t>
            </a:r>
          </a:p>
        </p:txBody>
      </p:sp>
      <p:sp>
        <p:nvSpPr>
          <p:cNvPr id="12" name="Dowolny kształt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Numer slajdu — symbol zastępczy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1C6E7A-B386-4B53-BC24-B4AA39DC3E31}" type="datetime1">
              <a:rPr lang="pl-PL" noProof="0" smtClean="0"/>
              <a:t>07.11.2023</a:t>
            </a:fld>
            <a:endParaRPr lang="pl-PL" noProof="0"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Tydzień Lingwistyki Kulturowej, Uniwersytet Karola w Pradze, listopad 2023 </a:t>
            </a:r>
          </a:p>
        </p:txBody>
      </p:sp>
      <p:sp>
        <p:nvSpPr>
          <p:cNvPr id="7" name="Dowolny kształt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D9EBBAC-14DA-458A-BFF8-6691D9F13232}" type="datetime1">
              <a:rPr lang="pl-PL" noProof="0" smtClean="0"/>
              <a:t>07.11.2023</a:t>
            </a:fld>
            <a:endParaRPr lang="pl-PL" noProof="0"/>
          </a:p>
        </p:txBody>
      </p:sp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Tydzień Lingwistyki Kulturowej, Uniwersytet Karola w Pradze, listopad 2023 </a:t>
            </a:r>
          </a:p>
        </p:txBody>
      </p:sp>
      <p:sp>
        <p:nvSpPr>
          <p:cNvPr id="6" name="Dowolny kształt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rtlCol="0" anchor="b"/>
          <a:lstStyle>
            <a:lvl1pPr algn="l">
              <a:defRPr sz="2000" b="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rtlCol="0" anchor="ctr">
            <a:normAutofit/>
          </a:bodyPr>
          <a:lstStyle/>
          <a:p>
            <a:pPr lvl="0" rtl="0"/>
            <a:r>
              <a:rPr lang="pl-PL" noProof="0"/>
              <a:t>Edytuj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  <a:endParaRPr lang="pl-PL" noProof="0" dirty="0"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244228-F6A7-4C10-A191-91E1597F7EF1}" type="datetime1">
              <a:rPr lang="pl-PL" noProof="0" smtClean="0"/>
              <a:t>07.11.2023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Tydzień Lingwistyki Kulturowej, Uniwersytet Karola w Pradze, listopad 2023 </a:t>
            </a:r>
          </a:p>
        </p:txBody>
      </p:sp>
      <p:sp>
        <p:nvSpPr>
          <p:cNvPr id="9" name="Dowolny kształt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Obraz — symbol zastępczy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pl-PL" noProof="0"/>
              <a:t>Kliknij ikonę, aby dodać obraz</a:t>
            </a:r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pl-PL" noProof="0"/>
              <a:t>Edytuj style wzorca tekstu</a:t>
            </a:r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5DFD8D-C05B-491D-957B-0DC6341B3E8C}" type="datetime1">
              <a:rPr lang="pl-PL" noProof="0" smtClean="0"/>
              <a:t>07.11.2023</a:t>
            </a:fld>
            <a:endParaRPr lang="pl-PL" noProof="0"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pl-PL" noProof="0"/>
              <a:t>Tydzień Lingwistyki Kulturowej, Uniwersytet Karola w Pradze, listopad 2023 </a:t>
            </a:r>
          </a:p>
        </p:txBody>
      </p:sp>
      <p:sp>
        <p:nvSpPr>
          <p:cNvPr id="9" name="Dowolny kształt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 rtlCol="0"/>
          <a:lstStyle/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upa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Dowolny kształt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Dowolny kształt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Dowolny kształt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Dowolny kształt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Dowolny kształt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Dowolny kształt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Dowolny kształt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Dowolny kształt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Dowolny kształt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Dowolny kształt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Dowolny kształt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Dowolny kształt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upa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Dowolny kształt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Dowolny kształt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Dowolny kształt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Dowolny kształt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Dowolny kształt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Dowolny kształt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Dowolny kształt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Dowolny kształt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Dowolny kształt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Dowolny kształt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Dowolny kształt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Dowolny kształt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Prostokąt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rtl="0"/>
            <a:r>
              <a:rPr lang="pl-PL" noProof="0"/>
              <a:t>Kliknij, aby edytować styl</a:t>
            </a:r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pl-PL" noProof="0"/>
              <a:t>Kliknij, aby edytować style wzorca tekstu</a:t>
            </a:r>
          </a:p>
          <a:p>
            <a:pPr lvl="1" rtl="0"/>
            <a:r>
              <a:rPr lang="pl-PL" noProof="0"/>
              <a:t>Drugi poziom</a:t>
            </a:r>
          </a:p>
          <a:p>
            <a:pPr lvl="2" rtl="0"/>
            <a:r>
              <a:rPr lang="pl-PL" noProof="0"/>
              <a:t>Trzeci poziom</a:t>
            </a:r>
          </a:p>
          <a:p>
            <a:pPr lvl="3" rtl="0"/>
            <a:r>
              <a:rPr lang="pl-PL" noProof="0"/>
              <a:t>Czwarty poziom</a:t>
            </a:r>
          </a:p>
          <a:p>
            <a:pPr lvl="4" rtl="0"/>
            <a:r>
              <a:rPr lang="pl-PL" noProof="0"/>
              <a:t>Piąty poziom</a:t>
            </a:r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22786CA8-35AE-4855-8E27-BA9E2B6A6794}" type="datetime1">
              <a:rPr lang="pl-PL" noProof="0" smtClean="0"/>
              <a:t>07.11.2023</a:t>
            </a:fld>
            <a:endParaRPr lang="pl-PL" noProof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pl-PL" noProof="0"/>
              <a:t>Tydzień Lingwistyki Kulturowej, Uniwersytet Karola w Pradze, listopad 2023 </a:t>
            </a:r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rtl="0"/>
            <a:fld id="{D57F1E4F-1CFF-5643-939E-217C01CDF565}" type="slidenum">
              <a:rPr lang="pl-PL" noProof="0" smtClean="0"/>
              <a:pPr/>
              <a:t>‹#›</a:t>
            </a:fld>
            <a:endParaRPr lang="pl-PL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979720" y="1538057"/>
            <a:ext cx="9524891" cy="1586883"/>
          </a:xfrm>
        </p:spPr>
        <p:txBody>
          <a:bodyPr rtlCol="0">
            <a:normAutofit/>
          </a:bodyPr>
          <a:lstStyle/>
          <a:p>
            <a:r>
              <a:rPr lang="en-GB" sz="3200" dirty="0"/>
              <a:t>Anna Pajdzińska</a:t>
            </a:r>
            <a:br>
              <a:rPr lang="pl-PL" sz="3200" dirty="0"/>
            </a:br>
            <a:r>
              <a:rPr lang="en-GB" sz="3200" dirty="0" err="1"/>
              <a:t>Uniwersytet</a:t>
            </a:r>
            <a:r>
              <a:rPr lang="en-GB" sz="3200" dirty="0"/>
              <a:t> </a:t>
            </a:r>
            <a:r>
              <a:rPr lang="en-GB" sz="3200" dirty="0" err="1"/>
              <a:t>Marii</a:t>
            </a:r>
            <a:r>
              <a:rPr lang="en-GB" sz="3200" dirty="0"/>
              <a:t> Curie-</a:t>
            </a:r>
            <a:r>
              <a:rPr lang="en-GB" sz="3200" dirty="0" err="1"/>
              <a:t>Skłodowskiej</a:t>
            </a:r>
            <a:r>
              <a:rPr lang="en-GB" sz="3200" dirty="0"/>
              <a:t> w </a:t>
            </a:r>
            <a:r>
              <a:rPr lang="en-GB" sz="3200" dirty="0" err="1"/>
              <a:t>Lublinie</a:t>
            </a:r>
            <a:r>
              <a:rPr lang="en-GB" sz="3200" dirty="0"/>
              <a:t>, </a:t>
            </a:r>
            <a:r>
              <a:rPr lang="en-GB" sz="3200" dirty="0" err="1"/>
              <a:t>Polska</a:t>
            </a:r>
            <a:endParaRPr lang="pl-PL" sz="32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979719" y="3561807"/>
            <a:ext cx="9524891" cy="2075514"/>
          </a:xfrm>
        </p:spPr>
        <p:txBody>
          <a:bodyPr rtlCol="0">
            <a:noAutofit/>
          </a:bodyPr>
          <a:lstStyle/>
          <a:p>
            <a:r>
              <a:rPr lang="en-GB" sz="3800" dirty="0"/>
              <a:t>R</a:t>
            </a:r>
            <a:r>
              <a:rPr lang="cs-CZ" sz="3800" dirty="0" err="1"/>
              <a:t>ole</a:t>
            </a:r>
            <a:r>
              <a:rPr lang="en-GB" sz="3800" dirty="0"/>
              <a:t> </a:t>
            </a:r>
            <a:r>
              <a:rPr lang="en-GB" sz="3800" dirty="0" err="1"/>
              <a:t>fraz</a:t>
            </a:r>
            <a:r>
              <a:rPr lang="cs-CZ" sz="3800" dirty="0" err="1"/>
              <a:t>émů</a:t>
            </a:r>
            <a:r>
              <a:rPr lang="en-GB" sz="3800" dirty="0"/>
              <a:t> w </a:t>
            </a:r>
            <a:r>
              <a:rPr lang="en-GB" sz="3800" dirty="0" err="1"/>
              <a:t>rekonstru</a:t>
            </a:r>
            <a:r>
              <a:rPr lang="cs-CZ" sz="3800" dirty="0" err="1"/>
              <a:t>kci</a:t>
            </a:r>
            <a:r>
              <a:rPr lang="en-GB" sz="3800" dirty="0"/>
              <a:t> j</a:t>
            </a:r>
            <a:r>
              <a:rPr lang="cs-CZ" sz="3800" dirty="0" err="1"/>
              <a:t>azykového</a:t>
            </a:r>
            <a:r>
              <a:rPr lang="cs-CZ" sz="3800" dirty="0"/>
              <a:t> obrazu světa</a:t>
            </a:r>
            <a:endParaRPr lang="pl-PL" sz="3800" dirty="0"/>
          </a:p>
        </p:txBody>
      </p:sp>
    </p:spTree>
    <p:extLst>
      <p:ext uri="{BB962C8B-B14F-4D97-AF65-F5344CB8AC3E}">
        <p14:creationId xmlns:p14="http://schemas.microsoft.com/office/powerpoint/2010/main" val="3622625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211ECC-95B9-0680-D2A3-B69C3A88F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3634" y="1741714"/>
            <a:ext cx="9693229" cy="4302035"/>
          </a:xfrm>
        </p:spPr>
        <p:txBody>
          <a:bodyPr/>
          <a:lstStyle/>
          <a:p>
            <a:pPr marL="0" indent="0">
              <a:lnSpc>
                <a:spcPct val="97000"/>
              </a:lnSpc>
              <a:spcAft>
                <a:spcPts val="800"/>
              </a:spcAft>
              <a:buNone/>
            </a:pPr>
            <a:r>
              <a:rPr lang="cs-CZ" sz="1700" dirty="0">
                <a:solidFill>
                  <a:srgbClr val="3C4043"/>
                </a:solidFill>
                <a:latin typeface="+mj-lt"/>
                <a:cs typeface="Times New Roman" panose="02020603050405020304" pitchFamily="18" charset="0"/>
              </a:rPr>
              <a:t>Závěry vyplývající z analýzy jednotlivých frazémů by měly být podloženy i dalšími jazykovými daty – frazeologickými a/nebo nefrazeologickými, jinak zůstanou jen slabými hypotézami. </a:t>
            </a:r>
          </a:p>
          <a:p>
            <a:pPr marL="0" indent="0">
              <a:lnSpc>
                <a:spcPct val="97000"/>
              </a:lnSpc>
              <a:spcAft>
                <a:spcPts val="800"/>
              </a:spcAft>
              <a:buNone/>
            </a:pPr>
            <a:r>
              <a:rPr lang="cs-CZ" sz="1700" dirty="0">
                <a:solidFill>
                  <a:srgbClr val="3C4043"/>
                </a:solidFill>
                <a:latin typeface="+mj-lt"/>
                <a:cs typeface="Times New Roman" panose="02020603050405020304" pitchFamily="18" charset="0"/>
              </a:rPr>
              <a:t>A pouze srovnávací studie mohou dát odpověď na otázku, co je univerzální, co svědčí o příslušnosti k určitému civilizačnímu či kulturnímu okruhu, a co je vlastní jen určitému jazykovému společenství.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C531CF3-A3F1-78F3-F935-20FE7345A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Tydzień Lingwistyki Kulturowej, Uniwersytet Karola w Pradze, listopad 2023 </a:t>
            </a:r>
          </a:p>
        </p:txBody>
      </p:sp>
    </p:spTree>
    <p:extLst>
      <p:ext uri="{BB962C8B-B14F-4D97-AF65-F5344CB8AC3E}">
        <p14:creationId xmlns:p14="http://schemas.microsoft.com/office/powerpoint/2010/main" val="3860785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0C9F864-F93F-41BA-AFDD-47CF9251E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3600" dirty="0"/>
              <a:t>Dziękuję bardzo za uwagę!</a:t>
            </a:r>
          </a:p>
          <a:p>
            <a:pPr marL="0" indent="0" algn="ctr">
              <a:buNone/>
            </a:pPr>
            <a:r>
              <a:rPr lang="pl-PL" sz="3600" dirty="0"/>
              <a:t>Děkuji Vám za pozornost</a:t>
            </a:r>
            <a:r>
              <a:rPr lang="pl-PL" sz="1800" dirty="0">
                <a:solidFill>
                  <a:srgbClr val="3C404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pl-PL" sz="3600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F16243F1-5206-4696-8D00-D0FCBD3E2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0"/>
            <a:r>
              <a:rPr lang="pl-PL" noProof="0"/>
              <a:t>Tydzień Lingwistyki Kulturowej, Uniwersytet Karola w Pradze, listopad 2023 </a:t>
            </a:r>
          </a:p>
        </p:txBody>
      </p:sp>
    </p:spTree>
    <p:extLst>
      <p:ext uri="{BB962C8B-B14F-4D97-AF65-F5344CB8AC3E}">
        <p14:creationId xmlns:p14="http://schemas.microsoft.com/office/powerpoint/2010/main" val="2063501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3C2A27-A61C-2091-69D9-53C24CA68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63337" y="426720"/>
            <a:ext cx="10215153" cy="1219200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dirty="0">
                <a:solidFill>
                  <a:srgbClr val="3C4043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cs-CZ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rPr>
              <a:t>Zvláštní role frazémů při rekonstrukci jazykového obrazu světa vychází z různých faktorů</a:t>
            </a:r>
            <a:br>
              <a:rPr lang="cs-CZ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6EDED2-0D79-10C1-E0F5-4C81DEBCD9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2777" y="1645920"/>
            <a:ext cx="10964092" cy="458797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Často jsou názvy určitých věcí či stavů věcí tvořeny pouze frazémy, např. </a:t>
            </a:r>
            <a:r>
              <a:rPr lang="cs-CZ" sz="2000" i="1" dirty="0" err="1"/>
              <a:t>ktoś</a:t>
            </a:r>
            <a:r>
              <a:rPr lang="cs-CZ" sz="2000" i="1" dirty="0"/>
              <a:t> </a:t>
            </a:r>
            <a:r>
              <a:rPr lang="cs-CZ" sz="2000" i="1" dirty="0" err="1"/>
              <a:t>został</a:t>
            </a:r>
            <a:r>
              <a:rPr lang="cs-CZ" sz="2000" i="1" dirty="0"/>
              <a:t> </a:t>
            </a:r>
            <a:r>
              <a:rPr lang="cs-CZ" sz="2000" i="1" dirty="0" err="1"/>
              <a:t>przywieziony</a:t>
            </a:r>
            <a:r>
              <a:rPr lang="cs-CZ" sz="2000" i="1" dirty="0"/>
              <a:t> w </a:t>
            </a:r>
            <a:r>
              <a:rPr lang="cs-CZ" sz="2000" i="1" dirty="0" err="1"/>
              <a:t>teczce</a:t>
            </a:r>
            <a:r>
              <a:rPr lang="cs-CZ" sz="2000" i="1" dirty="0"/>
              <a:t> </a:t>
            </a:r>
            <a:r>
              <a:rPr lang="cs-CZ" sz="2000" dirty="0"/>
              <a:t>(„někdo byl přinesen v aktovce“, tj. nebyl zvolen v demokratickém hlasování, ale pouze nominován vládou), </a:t>
            </a:r>
            <a:r>
              <a:rPr lang="cs-CZ" sz="2000" i="1" dirty="0" err="1"/>
              <a:t>ktoś</a:t>
            </a:r>
            <a:r>
              <a:rPr lang="cs-CZ" sz="2000" i="1" dirty="0"/>
              <a:t> </a:t>
            </a:r>
            <a:r>
              <a:rPr lang="cs-CZ" sz="2000" i="1" dirty="0" err="1"/>
              <a:t>idzie</a:t>
            </a:r>
            <a:r>
              <a:rPr lang="cs-CZ" sz="2000" i="1" dirty="0"/>
              <a:t> w </a:t>
            </a:r>
            <a:r>
              <a:rPr lang="cs-CZ" sz="2000" i="1" dirty="0" err="1"/>
              <a:t>Polskę</a:t>
            </a:r>
            <a:r>
              <a:rPr lang="cs-CZ" sz="2000" i="1" dirty="0"/>
              <a:t> </a:t>
            </a:r>
            <a:r>
              <a:rPr lang="cs-CZ" sz="2000" dirty="0"/>
              <a:t>(„někdo jde do Polska“, tj. asi „ někdo jde do světa“), </a:t>
            </a:r>
            <a:r>
              <a:rPr lang="cs-CZ" sz="2000" i="1" dirty="0" err="1"/>
              <a:t>ktoś</a:t>
            </a:r>
            <a:r>
              <a:rPr lang="cs-CZ" sz="2000" i="1" dirty="0"/>
              <a:t> jest w </a:t>
            </a:r>
            <a:r>
              <a:rPr lang="cs-CZ" sz="2000" i="1" dirty="0" err="1"/>
              <a:t>skowronkach</a:t>
            </a:r>
            <a:r>
              <a:rPr lang="cs-CZ" sz="2000" i="1" dirty="0"/>
              <a:t> </a:t>
            </a:r>
            <a:r>
              <a:rPr lang="cs-CZ" sz="2000" dirty="0"/>
              <a:t>(„někdo je ve skřiváncích“, tj. je velmi šťastný), </a:t>
            </a:r>
            <a:r>
              <a:rPr lang="cs-CZ" sz="2100" i="1" dirty="0" err="1"/>
              <a:t>gorący</a:t>
            </a:r>
            <a:r>
              <a:rPr lang="cs-CZ" sz="2100" i="1" dirty="0"/>
              <a:t> </a:t>
            </a:r>
            <a:r>
              <a:rPr lang="cs-CZ" sz="2100" i="1" dirty="0" err="1"/>
              <a:t>pieniądz</a:t>
            </a:r>
            <a:r>
              <a:rPr lang="cs-CZ" sz="2100" i="1" dirty="0"/>
              <a:t> </a:t>
            </a:r>
            <a:r>
              <a:rPr lang="cs-CZ" sz="2000" dirty="0"/>
              <a:t>(„horké peníze“, tj. finanční prostředky, které jsou rychle investovány, když ztratí hodnotu), </a:t>
            </a:r>
            <a:r>
              <a:rPr lang="cs-CZ" sz="2100" i="1" dirty="0" err="1"/>
              <a:t>partia</a:t>
            </a:r>
            <a:r>
              <a:rPr lang="cs-CZ" sz="2100" i="1" dirty="0"/>
              <a:t> </a:t>
            </a:r>
            <a:r>
              <a:rPr lang="cs-CZ" sz="2100" i="1" dirty="0" err="1"/>
              <a:t>kanapowa</a:t>
            </a:r>
            <a:r>
              <a:rPr lang="cs-CZ" sz="2100" i="1" dirty="0"/>
              <a:t> </a:t>
            </a:r>
            <a:r>
              <a:rPr lang="cs-CZ" sz="2000" dirty="0"/>
              <a:t>(„gaučová strana“, tj. malá politická strana, která pravděpodobně ve volbách nezíská dost hlasů), </a:t>
            </a:r>
            <a:r>
              <a:rPr lang="cs-CZ" sz="2100" i="1" dirty="0"/>
              <a:t>republika </a:t>
            </a:r>
            <a:r>
              <a:rPr lang="cs-CZ" sz="2100" i="1" dirty="0" err="1"/>
              <a:t>kolesiów</a:t>
            </a:r>
            <a:r>
              <a:rPr lang="cs-CZ" sz="2100" i="1" dirty="0"/>
              <a:t> </a:t>
            </a:r>
            <a:r>
              <a:rPr lang="cs-CZ" sz="2000" dirty="0"/>
              <a:t>(„republika kumpánů“, tj. vláda privilegovaných, kteří se dostali k moci přes kontakty), </a:t>
            </a:r>
            <a:r>
              <a:rPr lang="cs-CZ" sz="2100" i="1" dirty="0" err="1"/>
              <a:t>dwa</a:t>
            </a:r>
            <a:r>
              <a:rPr lang="cs-CZ" sz="2100" i="1" dirty="0"/>
              <a:t> w </a:t>
            </a:r>
            <a:r>
              <a:rPr lang="cs-CZ" sz="2100" i="1" dirty="0" err="1"/>
              <a:t>jednym</a:t>
            </a:r>
            <a:r>
              <a:rPr lang="cs-CZ" sz="2100" i="1" dirty="0"/>
              <a:t> </a:t>
            </a:r>
            <a:r>
              <a:rPr lang="cs-CZ" sz="2000" dirty="0"/>
              <a:t>(„dva v jednom“).</a:t>
            </a:r>
          </a:p>
          <a:p>
            <a:pPr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Frazémy jsou všeobecně chápány jako jednotky pro daný jazyk charakteristické, určující jeho odlišnost, svébytnost, silnou spjatost s historií a kulturou určitého jazykového společenství </a:t>
            </a:r>
            <a:r>
              <a:rPr lang="en-GB" sz="2000" dirty="0">
                <a:sym typeface="Wingdings" panose="05000000000000000000" pitchFamily="2" charset="2"/>
              </a:rPr>
              <a:t></a:t>
            </a:r>
            <a:r>
              <a:rPr lang="cs-CZ" sz="2000" dirty="0"/>
              <a:t> právě v nich se nejlépe odráží specifičnost myšlení tohoto společenství.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000" dirty="0"/>
              <a:t>Díky formálním a sémantickým vlastnostem frazémů je snazší dospět k soudům v nich fixovaným, než je tomu v případě jiných jazykových dat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2C38EF2-F666-0963-3601-30CC7F38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 dirty="0"/>
              <a:t>Tydzień Lingwistyki Kulturowej, Uniwersytet Karola w Pradze, listopad 2023 </a:t>
            </a:r>
          </a:p>
        </p:txBody>
      </p:sp>
    </p:spTree>
    <p:extLst>
      <p:ext uri="{BB962C8B-B14F-4D97-AF65-F5344CB8AC3E}">
        <p14:creationId xmlns:p14="http://schemas.microsoft.com/office/powerpoint/2010/main" val="4278147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DB4553-342D-5151-B994-F1A54BBDA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0686" y="1402080"/>
            <a:ext cx="9283926" cy="4509142"/>
          </a:xfrm>
        </p:spPr>
        <p:txBody>
          <a:bodyPr/>
          <a:lstStyle/>
          <a:p>
            <a:pPr marL="0" indent="0">
              <a:buNone/>
            </a:pPr>
            <a:r>
              <a:rPr lang="cs-CZ" sz="2000" dirty="0"/>
              <a:t>Velké množství frazémů odkazujících na určitý fragment reality, např. pojmenování emocí nebo mluvení </a:t>
            </a:r>
          </a:p>
          <a:p>
            <a:pPr marL="0" indent="0">
              <a:buNone/>
            </a:pPr>
            <a:r>
              <a:rPr lang="en-GB" sz="2000" dirty="0">
                <a:sym typeface="Wingdings" panose="05000000000000000000" pitchFamily="2" charset="2"/>
              </a:rPr>
              <a:t></a:t>
            </a:r>
            <a:r>
              <a:rPr lang="cs-CZ" sz="2000" dirty="0"/>
              <a:t> tento fragment je pro dané komunikační společenství důležitý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603BE2F-62B7-7EC7-C061-5C7483B42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Tydzień Lingwistyki Kulturowej, Uniwersytet Karola w Pradze, listopad 2023 </a:t>
            </a:r>
          </a:p>
        </p:txBody>
      </p:sp>
    </p:spTree>
    <p:extLst>
      <p:ext uri="{BB962C8B-B14F-4D97-AF65-F5344CB8AC3E}">
        <p14:creationId xmlns:p14="http://schemas.microsoft.com/office/powerpoint/2010/main" val="980020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48ED45-4FDD-B482-BAF6-E3C6F89CAC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9" y="1010194"/>
            <a:ext cx="9686696" cy="5199017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27000"/>
              </a:lnSpc>
              <a:buNone/>
              <a:tabLst>
                <a:tab pos="457200" algn="l"/>
              </a:tabLst>
            </a:pPr>
            <a:r>
              <a:rPr lang="en-GB" sz="2200" b="1" dirty="0" err="1"/>
              <a:t>Vícečlennost</a:t>
            </a:r>
            <a:r>
              <a:rPr lang="en-GB" sz="2200" b="1" dirty="0"/>
              <a:t> </a:t>
            </a:r>
            <a:r>
              <a:rPr lang="en-GB" sz="2200" b="1" dirty="0" err="1"/>
              <a:t>frazémů</a:t>
            </a:r>
            <a:endParaRPr lang="cs-CZ" sz="2200" b="1" dirty="0"/>
          </a:p>
          <a:p>
            <a:pPr>
              <a:lnSpc>
                <a:spcPct val="107000"/>
              </a:lnSpc>
            </a:pPr>
            <a:r>
              <a:rPr lang="cs-CZ" sz="2300" dirty="0"/>
              <a:t>verifikace hypotetické sémantické konotace určitého slova – nalezení frazémů obsahujících daný výraz, pro než je verifikovaná charakteristika definičním rysem</a:t>
            </a:r>
          </a:p>
          <a:p>
            <a:pPr>
              <a:lnSpc>
                <a:spcPct val="107000"/>
              </a:lnSpc>
            </a:pPr>
            <a:r>
              <a:rPr lang="pl-PL" sz="2300" i="1" dirty="0"/>
              <a:t>ktoś rzuca słowa na wiatr </a:t>
            </a:r>
            <a:r>
              <a:rPr lang="cs-CZ" sz="2300" dirty="0"/>
              <a:t>(„někdo hází slova do větru“, </a:t>
            </a:r>
            <a:r>
              <a:rPr lang="cs-CZ" sz="2400" i="1" dirty="0"/>
              <a:t>někdo něco planě slibuje), </a:t>
            </a:r>
            <a:r>
              <a:rPr lang="pl-PL" sz="2400" dirty="0"/>
              <a:t>szuka</a:t>
            </a:r>
            <a:r>
              <a:rPr lang="pl-PL" sz="2300" dirty="0"/>
              <a:t>j wiatru w polu</a:t>
            </a:r>
            <a:r>
              <a:rPr lang="cs-CZ" sz="2300" dirty="0"/>
              <a:t> („hledej vítr na poli“, není šance něco, někoho najít), </a:t>
            </a:r>
            <a:r>
              <a:rPr lang="pl-PL" sz="2400" i="1" dirty="0"/>
              <a:t>ktoś rozpędził jakąś grupę osób na cztery wiatry</a:t>
            </a:r>
            <a:r>
              <a:rPr lang="cs-CZ" sz="2400" i="1" dirty="0"/>
              <a:t> </a:t>
            </a:r>
            <a:r>
              <a:rPr lang="cs-CZ" sz="2300" dirty="0"/>
              <a:t>(„někdo rozehnal nějakou skupinu lidí do čtyř větrů“, brutálně, bezohledně, bez možnosti návratu) </a:t>
            </a:r>
            <a:r>
              <a:rPr lang="en-GB" sz="2300" dirty="0">
                <a:sym typeface="Wingdings" panose="05000000000000000000" pitchFamily="2" charset="2"/>
              </a:rPr>
              <a:t></a:t>
            </a:r>
            <a:r>
              <a:rPr lang="en-GB" sz="2300" dirty="0"/>
              <a:t> </a:t>
            </a:r>
            <a:r>
              <a:rPr lang="cs-CZ" sz="2300" dirty="0"/>
              <a:t>vítr má konotaci „je rychlý“</a:t>
            </a:r>
          </a:p>
          <a:p>
            <a:pPr>
              <a:lnSpc>
                <a:spcPct val="107000"/>
              </a:lnSpc>
            </a:pPr>
            <a:r>
              <a:rPr lang="cs-CZ" sz="2300" i="1" dirty="0" err="1"/>
              <a:t>bądź</a:t>
            </a:r>
            <a:r>
              <a:rPr lang="cs-CZ" sz="2300" i="1" dirty="0"/>
              <a:t> </a:t>
            </a:r>
            <a:r>
              <a:rPr lang="cs-CZ" sz="2300" i="1" dirty="0" err="1"/>
              <a:t>człowiekiem</a:t>
            </a:r>
            <a:r>
              <a:rPr lang="cs-CZ" sz="2300" i="1" dirty="0"/>
              <a:t> </a:t>
            </a:r>
            <a:r>
              <a:rPr lang="cs-CZ" sz="2300" dirty="0"/>
              <a:t>(„buď člověkem“), </a:t>
            </a:r>
            <a:r>
              <a:rPr lang="cs-CZ" sz="2400" i="1" dirty="0" err="1"/>
              <a:t>ktoś</a:t>
            </a:r>
            <a:r>
              <a:rPr lang="cs-CZ" sz="2400" i="1" dirty="0"/>
              <a:t> </a:t>
            </a:r>
            <a:r>
              <a:rPr lang="cs-CZ" sz="2400" i="1" dirty="0" err="1"/>
              <a:t>okazał</a:t>
            </a:r>
            <a:r>
              <a:rPr lang="cs-CZ" sz="2400" i="1" dirty="0"/>
              <a:t> </a:t>
            </a:r>
            <a:r>
              <a:rPr lang="cs-CZ" sz="2400" i="1" dirty="0" err="1"/>
              <a:t>się</a:t>
            </a:r>
            <a:r>
              <a:rPr lang="cs-CZ" sz="2400" i="1" dirty="0"/>
              <a:t> </a:t>
            </a:r>
            <a:r>
              <a:rPr lang="cs-CZ" sz="2400" i="1" dirty="0" err="1"/>
              <a:t>człowiekiem</a:t>
            </a:r>
            <a:r>
              <a:rPr lang="cs-CZ" sz="2400" i="1" dirty="0"/>
              <a:t> </a:t>
            </a:r>
            <a:r>
              <a:rPr lang="cs-CZ" sz="2300" dirty="0"/>
              <a:t>(„někdo se ukázal být člověkem“), </a:t>
            </a:r>
            <a:r>
              <a:rPr lang="cs-CZ" sz="2300" dirty="0" err="1"/>
              <a:t>ktoś</a:t>
            </a:r>
            <a:r>
              <a:rPr lang="cs-CZ" sz="2300" dirty="0"/>
              <a:t> </a:t>
            </a:r>
            <a:r>
              <a:rPr lang="cs-CZ" sz="2300" dirty="0" err="1"/>
              <a:t>wyszedł</a:t>
            </a:r>
            <a:r>
              <a:rPr lang="cs-CZ" sz="2300" dirty="0"/>
              <a:t> na </a:t>
            </a:r>
            <a:r>
              <a:rPr lang="cs-CZ" sz="2300" dirty="0" err="1"/>
              <a:t>człowieka</a:t>
            </a:r>
            <a:r>
              <a:rPr lang="cs-CZ" sz="2300" dirty="0"/>
              <a:t> („ukázalo se, že je to člověk“), </a:t>
            </a:r>
            <a:r>
              <a:rPr lang="cs-CZ" sz="2400" i="1" dirty="0"/>
              <a:t>z </a:t>
            </a:r>
            <a:r>
              <a:rPr lang="cs-CZ" sz="2400" i="1" dirty="0" err="1"/>
              <a:t>kogoś</a:t>
            </a:r>
            <a:r>
              <a:rPr lang="cs-CZ" sz="2400" i="1" dirty="0"/>
              <a:t> </a:t>
            </a:r>
            <a:r>
              <a:rPr lang="cs-CZ" sz="2400" i="1" dirty="0" err="1"/>
              <a:t>będą</a:t>
            </a:r>
            <a:r>
              <a:rPr lang="cs-CZ" sz="2400" i="1" dirty="0"/>
              <a:t> </a:t>
            </a:r>
            <a:r>
              <a:rPr lang="cs-CZ" sz="2400" i="1" dirty="0" err="1"/>
              <a:t>ludzie</a:t>
            </a:r>
            <a:r>
              <a:rPr lang="cs-CZ" sz="2400" i="1" dirty="0"/>
              <a:t> </a:t>
            </a:r>
            <a:r>
              <a:rPr lang="cs-CZ" sz="2300" dirty="0"/>
              <a:t>(„z někoho budou lidé“) </a:t>
            </a:r>
            <a:r>
              <a:rPr lang="en-GB" sz="2300" dirty="0">
                <a:sym typeface="Wingdings" panose="05000000000000000000" pitchFamily="2" charset="2"/>
              </a:rPr>
              <a:t></a:t>
            </a:r>
            <a:r>
              <a:rPr lang="en-GB" sz="2300" dirty="0"/>
              <a:t> </a:t>
            </a:r>
            <a:r>
              <a:rPr lang="cs-CZ" sz="2300" dirty="0"/>
              <a:t>člověk má konotaci „je dobrý“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0AF9D88-B4B0-F8CB-8DDE-B1BB89E9F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 dirty="0"/>
              <a:t>Tydzień Lingwistyki Kulturowej, Uniwersytet Karola w Pradze, listopad 2023 </a:t>
            </a:r>
          </a:p>
        </p:txBody>
      </p:sp>
    </p:spTree>
    <p:extLst>
      <p:ext uri="{BB962C8B-B14F-4D97-AF65-F5344CB8AC3E}">
        <p14:creationId xmlns:p14="http://schemas.microsoft.com/office/powerpoint/2010/main" val="179242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3706B3-7FCA-C9D7-0197-5B93D17A11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967" y="1654629"/>
            <a:ext cx="9927770" cy="4256593"/>
          </a:xfrm>
        </p:spPr>
        <p:txBody>
          <a:bodyPr/>
          <a:lstStyle/>
          <a:p>
            <a:pPr marL="0" indent="0">
              <a:lnSpc>
                <a:spcPct val="107000"/>
              </a:lnSpc>
              <a:buNone/>
              <a:tabLst>
                <a:tab pos="457200" algn="l"/>
              </a:tabLst>
            </a:pPr>
            <a:r>
              <a:rPr lang="cs-CZ" sz="2000" b="1" dirty="0"/>
              <a:t>Početnost skupin frazémů se specifickým typem komponentu</a:t>
            </a:r>
          </a:p>
          <a:p>
            <a:pPr marL="0" indent="0">
              <a:lnSpc>
                <a:spcPct val="107000"/>
              </a:lnSpc>
              <a:buNone/>
              <a:tabLst>
                <a:tab pos="457200" algn="l"/>
              </a:tabLst>
            </a:pPr>
            <a:r>
              <a:rPr lang="cs-CZ" sz="2000" dirty="0"/>
              <a:t>- velké množství frazémů obsahuje názvy částí těla </a:t>
            </a:r>
          </a:p>
          <a:p>
            <a:pPr marL="0" indent="0">
              <a:lnSpc>
                <a:spcPct val="107000"/>
              </a:lnSpc>
              <a:buNone/>
              <a:tabLst>
                <a:tab pos="457200" algn="l"/>
              </a:tabLst>
            </a:pPr>
            <a:r>
              <a:rPr lang="cs-CZ" sz="2000" dirty="0">
                <a:sym typeface="Wingdings" panose="05000000000000000000" pitchFamily="2" charset="2"/>
              </a:rPr>
              <a:t>	</a:t>
            </a:r>
            <a:r>
              <a:rPr lang="en-GB" sz="2000" dirty="0">
                <a:sym typeface="Wingdings" panose="05000000000000000000" pitchFamily="2" charset="2"/>
              </a:rPr>
              <a:t></a:t>
            </a:r>
            <a:r>
              <a:rPr lang="cs-CZ" sz="2000" dirty="0"/>
              <a:t> antropocentrismus jazyka</a:t>
            </a:r>
          </a:p>
          <a:p>
            <a:pPr marL="0" indent="0">
              <a:lnSpc>
                <a:spcPct val="107000"/>
              </a:lnSpc>
              <a:buNone/>
              <a:tabLst>
                <a:tab pos="457200" algn="l"/>
              </a:tabLst>
            </a:pPr>
            <a:endParaRPr lang="cs-CZ" sz="2000" dirty="0"/>
          </a:p>
          <a:p>
            <a:pPr marL="0" indent="0">
              <a:lnSpc>
                <a:spcPct val="107000"/>
              </a:lnSpc>
              <a:buNone/>
            </a:pPr>
            <a:r>
              <a:rPr lang="cs-CZ" sz="2000" dirty="0"/>
              <a:t>- početní převaha frazémů obsahujících komponent </a:t>
            </a:r>
            <a:r>
              <a:rPr lang="cs-CZ" sz="2000" i="1" dirty="0"/>
              <a:t>oko</a:t>
            </a:r>
            <a:r>
              <a:rPr lang="cs-CZ" sz="2000" dirty="0"/>
              <a:t>, </a:t>
            </a:r>
            <a:r>
              <a:rPr lang="cs-CZ" sz="2000" i="1" dirty="0"/>
              <a:t>dívat se </a:t>
            </a:r>
            <a:r>
              <a:rPr lang="cs-CZ" sz="2000" dirty="0"/>
              <a:t>nebo </a:t>
            </a:r>
            <a:r>
              <a:rPr lang="cs-CZ" sz="2000" i="1" dirty="0"/>
              <a:t>vidět</a:t>
            </a:r>
            <a:r>
              <a:rPr lang="cs-CZ" sz="2000" dirty="0"/>
              <a:t> nad frazémy s komponentem </a:t>
            </a:r>
            <a:r>
              <a:rPr lang="cs-CZ" sz="2000" i="1" dirty="0"/>
              <a:t>ucho</a:t>
            </a:r>
            <a:r>
              <a:rPr lang="cs-CZ" sz="2000" dirty="0"/>
              <a:t>, </a:t>
            </a:r>
            <a:r>
              <a:rPr lang="cs-CZ" sz="2000" i="1" dirty="0"/>
              <a:t>poslouchat</a:t>
            </a:r>
            <a:r>
              <a:rPr lang="cs-CZ" sz="2000" dirty="0"/>
              <a:t> nebo </a:t>
            </a:r>
            <a:r>
              <a:rPr lang="cs-CZ" sz="2000" i="1" dirty="0"/>
              <a:t>slyšet</a:t>
            </a:r>
            <a:r>
              <a:rPr lang="cs-CZ" sz="2000" dirty="0"/>
              <a:t> 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cs-CZ" sz="2000" dirty="0">
                <a:sym typeface="Wingdings" panose="05000000000000000000" pitchFamily="2" charset="2"/>
              </a:rPr>
              <a:t>	</a:t>
            </a:r>
            <a:r>
              <a:rPr lang="en-GB" sz="2000" dirty="0">
                <a:sym typeface="Wingdings" panose="05000000000000000000" pitchFamily="2" charset="2"/>
              </a:rPr>
              <a:t></a:t>
            </a:r>
            <a:r>
              <a:rPr lang="cs-CZ" sz="2000" dirty="0"/>
              <a:t> zrak je pro člověka důležitější než sluch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CC807A8-AF9E-E68E-7D32-C836F8643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Tydzień Lingwistyki Kulturowej, Uniwersytet Karola w Pradze, listopad 2023 </a:t>
            </a:r>
          </a:p>
        </p:txBody>
      </p:sp>
    </p:spTree>
    <p:extLst>
      <p:ext uri="{BB962C8B-B14F-4D97-AF65-F5344CB8AC3E}">
        <p14:creationId xmlns:p14="http://schemas.microsoft.com/office/powerpoint/2010/main" val="690685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5C4B5D9-8FF0-47BA-91EF-2C24E7864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6846" y="1924594"/>
            <a:ext cx="9527766" cy="3986628"/>
          </a:xfrm>
        </p:spPr>
        <p:txBody>
          <a:bodyPr/>
          <a:lstStyle/>
          <a:p>
            <a:pPr marL="0" indent="0">
              <a:lnSpc>
                <a:spcPct val="107000"/>
              </a:lnSpc>
              <a:buNone/>
            </a:pPr>
            <a:r>
              <a:rPr lang="cs-CZ" sz="2000" b="1" dirty="0"/>
              <a:t>Pořadí frazeologických komponentů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cs-CZ" i="1" dirty="0" err="1"/>
              <a:t>ktoś</a:t>
            </a:r>
            <a:r>
              <a:rPr lang="cs-CZ" i="1" dirty="0"/>
              <a:t> jest </a:t>
            </a:r>
            <a:r>
              <a:rPr lang="cs-CZ" i="1" dirty="0" err="1"/>
              <a:t>zdrów</a:t>
            </a:r>
            <a:r>
              <a:rPr lang="cs-CZ" i="1" dirty="0"/>
              <a:t> na </a:t>
            </a:r>
            <a:r>
              <a:rPr lang="cs-CZ" i="1" dirty="0" err="1"/>
              <a:t>duszy</a:t>
            </a:r>
            <a:r>
              <a:rPr lang="cs-CZ" i="1" dirty="0"/>
              <a:t> i </a:t>
            </a:r>
            <a:r>
              <a:rPr lang="cs-CZ" i="1" dirty="0" err="1"/>
              <a:t>ciele</a:t>
            </a:r>
            <a:r>
              <a:rPr lang="cs-CZ" i="1" dirty="0"/>
              <a:t>, </a:t>
            </a:r>
            <a:r>
              <a:rPr lang="cs-CZ" i="1" dirty="0" err="1"/>
              <a:t>ktoś</a:t>
            </a:r>
            <a:r>
              <a:rPr lang="cs-CZ" i="1" dirty="0"/>
              <a:t> jest </a:t>
            </a:r>
            <a:r>
              <a:rPr lang="cs-CZ" i="1" dirty="0" err="1"/>
              <a:t>oddany</a:t>
            </a:r>
            <a:r>
              <a:rPr lang="cs-CZ" i="1" dirty="0"/>
              <a:t> </a:t>
            </a:r>
            <a:r>
              <a:rPr lang="cs-CZ" i="1" dirty="0" err="1"/>
              <a:t>komuś</a:t>
            </a:r>
            <a:r>
              <a:rPr lang="cs-CZ" i="1" dirty="0"/>
              <a:t> </a:t>
            </a:r>
            <a:r>
              <a:rPr lang="cs-CZ" i="1" dirty="0" err="1"/>
              <a:t>duszą</a:t>
            </a:r>
            <a:r>
              <a:rPr lang="cs-CZ" i="1" dirty="0"/>
              <a:t> i </a:t>
            </a:r>
            <a:r>
              <a:rPr lang="cs-CZ" i="1" dirty="0" err="1"/>
              <a:t>ciałem</a:t>
            </a:r>
            <a:r>
              <a:rPr lang="cs-CZ" i="1" dirty="0"/>
              <a:t> </a:t>
            </a:r>
            <a:r>
              <a:rPr lang="cs-CZ" dirty="0"/>
              <a:t>(„někdo je zdravý na duši i na těle“, „někdo je někomu oddán duší i tělem“) 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cs-CZ" dirty="0">
                <a:sym typeface="Wingdings" panose="05000000000000000000" pitchFamily="2" charset="2"/>
              </a:rPr>
              <a:t>	</a:t>
            </a:r>
            <a:r>
              <a:rPr lang="cs-CZ" dirty="0"/>
              <a:t> odkaz na dualistické pojetí člověka, pořadí částí odráží nadřazenost duše nad tělem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D93ABAF1-1351-47EB-8DF8-76CA7D416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 rtl="0"/>
            <a:r>
              <a:rPr lang="pl-PL" noProof="0" dirty="0"/>
              <a:t>Tydzień Lingwistyki Kulturowej, Uniwersytet Karola w Pradze, listopad 2023 </a:t>
            </a:r>
          </a:p>
        </p:txBody>
      </p:sp>
    </p:spTree>
    <p:extLst>
      <p:ext uri="{BB962C8B-B14F-4D97-AF65-F5344CB8AC3E}">
        <p14:creationId xmlns:p14="http://schemas.microsoft.com/office/powerpoint/2010/main" val="40451586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C788DC-1E3A-AABE-E0CA-5FBC2A237F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1418" y="1375954"/>
            <a:ext cx="10467702" cy="4759855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buNone/>
            </a:pPr>
            <a:r>
              <a:rPr lang="cs-CZ" sz="2000" b="1" dirty="0"/>
              <a:t>Lexikální variantnost frazémů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pl-PL" sz="2000" i="1" dirty="0"/>
              <a:t>ktoś a. coś staje komuś w pamięci n. w oczach n. przed oczami </a:t>
            </a:r>
            <a:r>
              <a:rPr lang="pl-PL" sz="2000" dirty="0"/>
              <a:t>(„</a:t>
            </a:r>
            <a:r>
              <a:rPr lang="cs-CZ" sz="2000" dirty="0"/>
              <a:t>někdo / něco vyvstává někomu v paměti / v očích / před očima“, </a:t>
            </a:r>
            <a:r>
              <a:rPr lang="cs-CZ" sz="2000" i="1" dirty="0"/>
              <a:t>někdo si někoho / něco velmi dobře pamatuje) </a:t>
            </a:r>
            <a:r>
              <a:rPr lang="en-GB" sz="2000" dirty="0">
                <a:sym typeface="Wingdings" panose="05000000000000000000" pitchFamily="2" charset="2"/>
              </a:rPr>
              <a:t></a:t>
            </a:r>
            <a:r>
              <a:rPr lang="cs-CZ" sz="2000" dirty="0"/>
              <a:t> paměťové procesy jsou vnímány prostřednictvím vizuální zkušenosti 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cs-CZ" sz="2000" i="1" dirty="0"/>
              <a:t>tento závěr potvrzuje i spojení </a:t>
            </a:r>
            <a:r>
              <a:rPr lang="pl-PL" sz="2000" i="1" dirty="0"/>
              <a:t>ktoś n. coś zaciera się n. blednie n. blaknie w pamięci </a:t>
            </a:r>
            <a:r>
              <a:rPr lang="cs-CZ" sz="2000" dirty="0"/>
              <a:t>(„někdo / něco se rozmazává, ztrácí obrysy / bledne v paměti“, mizí</a:t>
            </a:r>
            <a:r>
              <a:rPr lang="cs-CZ" sz="2000" i="1" dirty="0"/>
              <a:t>)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pl-PL" sz="2000" i="1" dirty="0"/>
              <a:t>Bóg a. niebo komuś świadkiem </a:t>
            </a:r>
            <a:r>
              <a:rPr lang="pl-PL" sz="2000" dirty="0"/>
              <a:t>(„</a:t>
            </a:r>
            <a:r>
              <a:rPr lang="cs-CZ" sz="2000" dirty="0"/>
              <a:t>Bůh / nebe je někomu svědkem“, používá se při přísaze) </a:t>
            </a:r>
            <a:r>
              <a:rPr lang="en-GB" sz="2000" dirty="0">
                <a:sym typeface="Wingdings" panose="05000000000000000000" pitchFamily="2" charset="2"/>
              </a:rPr>
              <a:t></a:t>
            </a:r>
            <a:r>
              <a:rPr lang="en-GB" sz="2000" dirty="0"/>
              <a:t> </a:t>
            </a:r>
            <a:r>
              <a:rPr lang="en-GB" sz="2000" dirty="0" err="1"/>
              <a:t>spojení</a:t>
            </a:r>
            <a:r>
              <a:rPr lang="cs-CZ" sz="2000" dirty="0"/>
              <a:t> Boha s nebem 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cs-CZ" sz="2000" dirty="0"/>
              <a:t>výslovně ve frazeologickém vyjádření maximální jistoty </a:t>
            </a:r>
            <a:r>
              <a:rPr lang="pl-PL" sz="2000" i="1" dirty="0"/>
              <a:t>jak Bóg na niebie </a:t>
            </a:r>
            <a:r>
              <a:rPr lang="pl-PL" sz="2000" dirty="0"/>
              <a:t>(</a:t>
            </a:r>
            <a:r>
              <a:rPr lang="cs-CZ" sz="2000" dirty="0"/>
              <a:t>„jako (je) Bůh na nebi“)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530B746-EEC3-511D-A096-7167DFDB8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Tydzień Lingwistyki Kulturowej, Uniwersytet Karola w Pradze, listopad 2023 </a:t>
            </a:r>
          </a:p>
        </p:txBody>
      </p:sp>
    </p:spTree>
    <p:extLst>
      <p:ext uri="{BB962C8B-B14F-4D97-AF65-F5344CB8AC3E}">
        <p14:creationId xmlns:p14="http://schemas.microsoft.com/office/powerpoint/2010/main" val="25440274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B0B801-3181-1327-83D1-AE7938A6C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2788" y="766354"/>
            <a:ext cx="9451565" cy="5468984"/>
          </a:xfrm>
        </p:spPr>
        <p:txBody>
          <a:bodyPr>
            <a:normAutofit/>
          </a:bodyPr>
          <a:lstStyle/>
          <a:p>
            <a:pPr marL="0" indent="0">
              <a:lnSpc>
                <a:spcPct val="117000"/>
              </a:lnSpc>
              <a:buNone/>
            </a:pPr>
            <a:r>
              <a:rPr lang="cs-CZ" sz="2000" b="1" dirty="0"/>
              <a:t>Vnitřní a vnější syntax frazémů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pl-PL" sz="1900" i="1" dirty="0"/>
              <a:t>- w kimś wybuchł gniew</a:t>
            </a:r>
            <a:r>
              <a:rPr lang="cs-CZ" sz="1900" i="1" dirty="0"/>
              <a:t> </a:t>
            </a:r>
            <a:r>
              <a:rPr lang="cs-CZ" sz="1900" dirty="0"/>
              <a:t>„v někom vybuchl hněv“, </a:t>
            </a:r>
            <a:r>
              <a:rPr lang="pl-PL" sz="1900" i="1" dirty="0"/>
              <a:t>w kimś zrodziła się zazdrość</a:t>
            </a:r>
            <a:r>
              <a:rPr lang="cs-CZ" sz="1900" i="1" dirty="0"/>
              <a:t> </a:t>
            </a:r>
            <a:r>
              <a:rPr lang="cs-CZ" sz="1900" dirty="0"/>
              <a:t>„v někom se zrodila žárlivost“, </a:t>
            </a:r>
            <a:r>
              <a:rPr lang="pl-PL" sz="1900" i="1" dirty="0"/>
              <a:t>w kimś narasta zdziwienie</a:t>
            </a:r>
            <a:r>
              <a:rPr lang="cs-CZ" sz="1900" i="1" dirty="0"/>
              <a:t> </a:t>
            </a:r>
            <a:r>
              <a:rPr lang="cs-CZ" sz="1900" dirty="0"/>
              <a:t>„v někom narůstá překvapení“, </a:t>
            </a:r>
            <a:r>
              <a:rPr lang="pl-PL" sz="1900" i="1" dirty="0"/>
              <a:t>w kimś wzbiera żal</a:t>
            </a:r>
            <a:r>
              <a:rPr lang="cs-CZ" sz="1900" i="1" dirty="0"/>
              <a:t> </a:t>
            </a:r>
            <a:r>
              <a:rPr lang="cs-CZ" sz="1900" dirty="0"/>
              <a:t>„v někom se sbírá smutek“, </a:t>
            </a:r>
            <a:r>
              <a:rPr lang="pl-PL" sz="1900" i="1" dirty="0"/>
              <a:t>czyjaś miłość rośnie</a:t>
            </a:r>
            <a:r>
              <a:rPr lang="cs-CZ" sz="1900" i="1" dirty="0"/>
              <a:t> </a:t>
            </a:r>
            <a:r>
              <a:rPr lang="cs-CZ" sz="1900" dirty="0"/>
              <a:t>„něčí láska roste“, </a:t>
            </a:r>
            <a:r>
              <a:rPr lang="pl-PL" sz="1900" i="1" dirty="0"/>
              <a:t>czyjś smutek się potęguje</a:t>
            </a:r>
            <a:r>
              <a:rPr lang="cs-CZ" sz="1900" dirty="0"/>
              <a:t> „něčí smutek sílí“ 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cs-CZ" sz="1900" dirty="0"/>
              <a:t>- slovesným komponentem je </a:t>
            </a:r>
            <a:r>
              <a:rPr lang="cs-CZ" sz="1900" dirty="0" err="1"/>
              <a:t>jednovalenční</a:t>
            </a:r>
            <a:r>
              <a:rPr lang="cs-CZ" sz="1900" dirty="0"/>
              <a:t> sloveso a jmenným komponentem je nominativ názvu emoce, kdežto vyjádření osoby se objevuje pouze v pozici fakultativní 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cs-CZ" sz="1900" dirty="0">
                <a:sym typeface="Wingdings" panose="05000000000000000000" pitchFamily="2" charset="2"/>
              </a:rPr>
              <a:t>	</a:t>
            </a:r>
            <a:r>
              <a:rPr lang="en-GB" sz="1900" dirty="0">
                <a:sym typeface="Wingdings" panose="05000000000000000000" pitchFamily="2" charset="2"/>
              </a:rPr>
              <a:t></a:t>
            </a:r>
            <a:r>
              <a:rPr lang="cs-CZ" sz="1900" dirty="0"/>
              <a:t> o vzniku emocí a změnách jejich intenzity uvažujeme jako o stavech do značné míry nezávislých na člověku</a:t>
            </a:r>
          </a:p>
          <a:p>
            <a:pPr marL="0" indent="0">
              <a:lnSpc>
                <a:spcPct val="107000"/>
              </a:lnSpc>
              <a:buNone/>
            </a:pPr>
            <a:r>
              <a:rPr lang="cs-CZ" sz="1900" dirty="0"/>
              <a:t>- tento závěr potvrzují i frazémy obsahující </a:t>
            </a:r>
            <a:r>
              <a:rPr lang="cs-CZ" sz="1900" dirty="0" err="1"/>
              <a:t>dvouvalenční</a:t>
            </a:r>
            <a:r>
              <a:rPr lang="cs-CZ" sz="1900" dirty="0"/>
              <a:t> sloveso, v nichž je pozice subjektu obsazena názvem emoce: </a:t>
            </a:r>
            <a:r>
              <a:rPr lang="pl-PL" sz="1900" i="1" dirty="0"/>
              <a:t>kogoś ogarnia zdumienie</a:t>
            </a:r>
            <a:r>
              <a:rPr lang="cs-CZ" sz="1900" i="1" dirty="0"/>
              <a:t> </a:t>
            </a:r>
            <a:r>
              <a:rPr lang="cs-CZ" sz="1900" dirty="0"/>
              <a:t>„někoho se zmocňuje údiv“</a:t>
            </a:r>
            <a:r>
              <a:rPr lang="cs-CZ" sz="1900" i="1" dirty="0"/>
              <a:t>, </a:t>
            </a:r>
            <a:r>
              <a:rPr lang="pl-PL" sz="1900" i="1" dirty="0"/>
              <a:t>kogoś bierze złość </a:t>
            </a:r>
            <a:r>
              <a:rPr lang="pl-PL" sz="1900" dirty="0"/>
              <a:t>„někoho bere vztek”, </a:t>
            </a:r>
            <a:r>
              <a:rPr lang="pl-PL" sz="1900" i="1" dirty="0"/>
              <a:t>kogoś nachodzi gniew </a:t>
            </a:r>
            <a:r>
              <a:rPr lang="cs-CZ" sz="1900" dirty="0"/>
              <a:t>„někoho se zmocňuje hněv“, </a:t>
            </a:r>
            <a:r>
              <a:rPr lang="pl-PL" sz="1900" i="1" dirty="0"/>
              <a:t>kogoś opanował strach</a:t>
            </a:r>
            <a:r>
              <a:rPr lang="cs-CZ" sz="1900" i="1" dirty="0"/>
              <a:t> </a:t>
            </a:r>
            <a:r>
              <a:rPr lang="cs-CZ" sz="1900" dirty="0"/>
              <a:t>„někoho opanoval strach“,</a:t>
            </a:r>
            <a:r>
              <a:rPr lang="cs-CZ" sz="1900" i="1" dirty="0"/>
              <a:t> </a:t>
            </a:r>
            <a:r>
              <a:rPr lang="pl-PL" sz="1900" i="1" dirty="0"/>
              <a:t>kogoś zdjął smutek</a:t>
            </a:r>
            <a:r>
              <a:rPr lang="cs-CZ" sz="1900" i="1" dirty="0"/>
              <a:t> </a:t>
            </a:r>
            <a:r>
              <a:rPr lang="cs-CZ" sz="1900" dirty="0"/>
              <a:t>„někoho přemohl smutek“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6161639-14DD-089C-FE12-0B619B4B6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Tydzień Lingwistyki Kulturowej, Uniwersytet Karola w Pradze, listopad 2023 </a:t>
            </a:r>
          </a:p>
        </p:txBody>
      </p:sp>
    </p:spTree>
    <p:extLst>
      <p:ext uri="{BB962C8B-B14F-4D97-AF65-F5344CB8AC3E}">
        <p14:creationId xmlns:p14="http://schemas.microsoft.com/office/powerpoint/2010/main" val="3705897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3A980A-0FC3-B634-B0DD-534FC4CAA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1383" y="975360"/>
            <a:ext cx="9771018" cy="552557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37000"/>
              </a:lnSpc>
              <a:buNone/>
            </a:pPr>
            <a:r>
              <a:rPr lang="cs-CZ" sz="2200" b="1" dirty="0"/>
              <a:t> Sémantická motivace frazémů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i="1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cs-CZ" sz="1800" i="1" dirty="0" err="1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ktoś</a:t>
            </a:r>
            <a:r>
              <a:rPr lang="cs-CZ" sz="1800" i="1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</a:t>
            </a:r>
            <a:r>
              <a:rPr lang="cs-CZ" sz="1800" i="1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dobrze</a:t>
            </a:r>
            <a:r>
              <a:rPr lang="cs-CZ" sz="1800" i="1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poukładane</a:t>
            </a:r>
            <a:r>
              <a:rPr lang="cs-CZ" sz="1800" i="1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w </a:t>
            </a:r>
            <a:r>
              <a:rPr lang="cs-CZ" sz="1800" i="1" dirty="0" err="1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głowie</a:t>
            </a:r>
            <a:r>
              <a:rPr lang="cs-CZ" sz="1800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„někdo to má v hlavě dobře srovnané“, </a:t>
            </a:r>
            <a:r>
              <a:rPr lang="cs-CZ" sz="1800" i="1" dirty="0" err="1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ktoś</a:t>
            </a:r>
            <a:r>
              <a:rPr lang="cs-CZ" sz="1800" i="1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</a:t>
            </a:r>
            <a:r>
              <a:rPr lang="cs-CZ" sz="1800" i="1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mętlik</a:t>
            </a:r>
            <a:r>
              <a:rPr lang="cs-CZ" sz="1800" i="1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w </a:t>
            </a:r>
            <a:r>
              <a:rPr lang="cs-CZ" sz="1800" i="1" dirty="0" err="1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głowie</a:t>
            </a:r>
            <a:r>
              <a:rPr lang="cs-CZ" sz="1800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„někdo má v hlavě </a:t>
            </a:r>
            <a:r>
              <a:rPr lang="cs-CZ" dirty="0">
                <a:solidFill>
                  <a:srgbClr val="3C4043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zmatek</a:t>
            </a:r>
            <a:r>
              <a:rPr lang="cs-CZ" sz="1800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“, </a:t>
            </a:r>
            <a:r>
              <a:rPr lang="cs-CZ" sz="1800" i="1" dirty="0" err="1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coś</a:t>
            </a:r>
            <a:r>
              <a:rPr lang="cs-CZ" sz="1800" i="1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przyszło</a:t>
            </a:r>
            <a:r>
              <a:rPr lang="cs-CZ" sz="1800" i="1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komuś</a:t>
            </a:r>
            <a:r>
              <a:rPr lang="cs-CZ" sz="1800" i="1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cs-CZ" sz="1800" i="1" dirty="0" err="1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głowy</a:t>
            </a:r>
            <a:r>
              <a:rPr lang="cs-CZ" sz="1800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„něco někomu přišlo do hlavy“, </a:t>
            </a:r>
            <a:r>
              <a:rPr lang="cs-CZ" sz="1800" i="1" dirty="0" err="1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coś</a:t>
            </a:r>
            <a:r>
              <a:rPr lang="cs-CZ" sz="1800" i="1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chodzi</a:t>
            </a:r>
            <a:r>
              <a:rPr lang="cs-CZ" sz="1800" i="1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komuś</a:t>
            </a:r>
            <a:r>
              <a:rPr lang="cs-CZ" sz="1800" i="1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po </a:t>
            </a:r>
            <a:r>
              <a:rPr lang="cs-CZ" sz="1800" i="1" dirty="0" err="1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głowie</a:t>
            </a:r>
            <a:r>
              <a:rPr lang="cs-CZ" sz="1800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„něco někomu běží hlavou“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</a:t>
            </a:r>
            <a:r>
              <a:rPr lang="cs-CZ" sz="1800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hlavu pojímáme jako nádobu a mentální procesy jako pohyb v prostoru </a:t>
            </a:r>
            <a:endParaRPr lang="cs-CZ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i="1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cs-CZ" sz="1800" i="1" dirty="0" err="1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ktoś</a:t>
            </a:r>
            <a:r>
              <a:rPr lang="cs-CZ" sz="1800" i="1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porywa</a:t>
            </a:r>
            <a:r>
              <a:rPr lang="cs-CZ" sz="1800" i="1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się</a:t>
            </a:r>
            <a:r>
              <a:rPr lang="cs-CZ" sz="1800" i="1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z </a:t>
            </a:r>
            <a:r>
              <a:rPr lang="cs-CZ" sz="1800" i="1" dirty="0" err="1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motyką</a:t>
            </a:r>
            <a:r>
              <a:rPr lang="cs-CZ" sz="1800" i="1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na </a:t>
            </a:r>
            <a:r>
              <a:rPr lang="cs-CZ" sz="1800" i="1" dirty="0" err="1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słońce</a:t>
            </a:r>
            <a:r>
              <a:rPr lang="cs-CZ" sz="1800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(„někdo se dobývá motykou na slunce“, někdo dělá něco, co je nad jeho síly nebo nemožné), </a:t>
            </a:r>
            <a:r>
              <a:rPr lang="cs-CZ" sz="1800" i="1" dirty="0" err="1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ktoś</a:t>
            </a:r>
            <a:r>
              <a:rPr lang="cs-CZ" sz="1800" i="1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zawraca</a:t>
            </a:r>
            <a:r>
              <a:rPr lang="cs-CZ" sz="1800" i="1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kijem</a:t>
            </a:r>
            <a:r>
              <a:rPr lang="cs-CZ" sz="1800" i="1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Wisłę</a:t>
            </a:r>
            <a:r>
              <a:rPr lang="cs-CZ" sz="1800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(„někdo obrací Vislu klackem, holí“, koná nesmyslně, neefektivně), </a:t>
            </a:r>
            <a:r>
              <a:rPr lang="cs-CZ" sz="1800" i="1" dirty="0" err="1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ktoś</a:t>
            </a:r>
            <a:r>
              <a:rPr lang="cs-CZ" sz="1800" i="1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czerpie</a:t>
            </a:r>
            <a:r>
              <a:rPr lang="cs-CZ" sz="1800" i="1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wodę</a:t>
            </a:r>
            <a:r>
              <a:rPr lang="cs-CZ" sz="1800" i="1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przetakiem</a:t>
            </a:r>
            <a:r>
              <a:rPr lang="cs-CZ" sz="1800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(„někdo nabírá vodu sítem“), </a:t>
            </a:r>
            <a:r>
              <a:rPr lang="cs-CZ" sz="1800" i="1" dirty="0" err="1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ktoś</a:t>
            </a:r>
            <a:r>
              <a:rPr lang="cs-CZ" sz="1800" i="1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kręci</a:t>
            </a:r>
            <a:r>
              <a:rPr lang="cs-CZ" sz="1800" i="1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bicz</a:t>
            </a:r>
            <a:r>
              <a:rPr lang="cs-CZ" sz="1800" i="1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a. </a:t>
            </a:r>
            <a:r>
              <a:rPr lang="cs-CZ" sz="1800" i="1" dirty="0" err="1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bicze</a:t>
            </a:r>
            <a:r>
              <a:rPr lang="cs-CZ" sz="1800" i="1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z </a:t>
            </a:r>
            <a:r>
              <a:rPr lang="cs-CZ" sz="1800" i="1" dirty="0" err="1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piasku</a:t>
            </a:r>
            <a:r>
              <a:rPr lang="cs-CZ" sz="1800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„někdo plete bič / biče z písku“, </a:t>
            </a:r>
            <a:r>
              <a:rPr lang="cs-CZ" sz="1800" i="1" dirty="0" err="1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ktoś</a:t>
            </a:r>
            <a:r>
              <a:rPr lang="cs-CZ" sz="1800" i="1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buduje </a:t>
            </a:r>
            <a:r>
              <a:rPr lang="cs-CZ" sz="1800" i="1" dirty="0" err="1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zamki</a:t>
            </a:r>
            <a:r>
              <a:rPr lang="cs-CZ" sz="1800" i="1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na </a:t>
            </a:r>
            <a:r>
              <a:rPr lang="cs-CZ" sz="1800" i="1" dirty="0" err="1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lodzie</a:t>
            </a:r>
            <a:r>
              <a:rPr lang="cs-CZ" sz="1800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„někdo staví zámky na ledu“, </a:t>
            </a:r>
            <a:r>
              <a:rPr lang="cs-CZ" sz="1800" i="1" dirty="0" err="1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ktoś</a:t>
            </a:r>
            <a:r>
              <a:rPr lang="cs-CZ" sz="1800" i="1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walczy</a:t>
            </a:r>
            <a:r>
              <a:rPr lang="cs-CZ" sz="1800" i="1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z </a:t>
            </a:r>
            <a:r>
              <a:rPr lang="cs-CZ" sz="1800" i="1" dirty="0" err="1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wiatrakami</a:t>
            </a:r>
            <a:r>
              <a:rPr lang="cs-CZ" sz="1800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„někdo bojuje s větrnými mlýny“ – primární vyjádření pojmenovávají činnosti vykonávané s použitím nevhodných nástrojů, nevhodných materiálů, v nevhodných podmínkách nebo se zaměřením na nevhodný objekt, frazeologismy popisují jednání, které nemá žádný efekt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cs-CZ" sz="1800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  <a:sym typeface="Wingdings" panose="05000000000000000000" pitchFamily="2" charset="2"/>
              </a:rPr>
              <a:t>	</a:t>
            </a:r>
            <a:r>
              <a:rPr lang="cs-CZ" sz="1800" dirty="0">
                <a:solidFill>
                  <a:srgbClr val="3C4043"/>
                </a:solidFill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pragmatismus a realismus myšlení: lidské jednání, které nebere v úvahu realitu, je odsouzeno k neúspěchu, je nesmyslné, marné, neúčinné.</a:t>
            </a:r>
            <a:endParaRPr lang="cs-CZ" sz="18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753FE2B-D240-76E1-40FC-997E108BE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pl-PL" noProof="0"/>
              <a:t>Tydzień Lingwistyki Kulturowej, Uniwersytet Karola w Pradze, listopad 2023 </a:t>
            </a:r>
          </a:p>
        </p:txBody>
      </p:sp>
    </p:spTree>
    <p:extLst>
      <p:ext uri="{BB962C8B-B14F-4D97-AF65-F5344CB8AC3E}">
        <p14:creationId xmlns:p14="http://schemas.microsoft.com/office/powerpoint/2010/main" val="3600951629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A900C4A0ABB3E41BA4F9D9DD762C878" ma:contentTypeVersion="3" ma:contentTypeDescription="Utwórz nowy dokument." ma:contentTypeScope="" ma:versionID="66684128d278e4ad69c96f9a4ce4f3e9">
  <xsd:schema xmlns:xsd="http://www.w3.org/2001/XMLSchema" xmlns:xs="http://www.w3.org/2001/XMLSchema" xmlns:p="http://schemas.microsoft.com/office/2006/metadata/properties" xmlns:ns3="a250edd7-3d7b-4c6c-92eb-582d54d6b776" targetNamespace="http://schemas.microsoft.com/office/2006/metadata/properties" ma:root="true" ma:fieldsID="957446c45f49d8f22e0b15710d5646c9" ns3:_="">
    <xsd:import namespace="a250edd7-3d7b-4c6c-92eb-582d54d6b77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50edd7-3d7b-4c6c-92eb-582d54d6b7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64F6D53-9482-428E-A178-24B916C78AF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E029247-3E4F-479B-AFAC-FD978F3A2D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50edd7-3d7b-4c6c-92eb-582d54d6b7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0E1BC-5A70-43F0-BD6E-033E68182367}">
  <ds:schemaRefs>
    <ds:schemaRef ds:uri="http://purl.org/dc/terms/"/>
    <ds:schemaRef ds:uri="a250edd7-3d7b-4c6c-92eb-582d54d6b776"/>
    <ds:schemaRef ds:uri="http://purl.org/dc/dcmitype/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tf00001235_wac</Template>
  <TotalTime>257</TotalTime>
  <Words>1206</Words>
  <Application>Microsoft Office PowerPoint</Application>
  <PresentationFormat>Širokoúhlá obrazovka</PresentationFormat>
  <Paragraphs>51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 3</vt:lpstr>
      <vt:lpstr>Smuga</vt:lpstr>
      <vt:lpstr>Anna Pajdzińska Uniwersytet Marii Curie-Skłodowskiej w Lublinie, Polska</vt:lpstr>
      <vt:lpstr>  Zvláštní role frazémů při rekonstrukci jazykového obrazu světa vychází z různých faktorů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Anna Pajdzińska Uniwersytet Marii Curie-Skłodowskiej w Lublinie, Polska</dc:title>
  <dc:creator>Pajdzińska Anna</dc:creator>
  <cp:lastModifiedBy>Lenovo Allinone</cp:lastModifiedBy>
  <cp:revision>23</cp:revision>
  <dcterms:created xsi:type="dcterms:W3CDTF">2023-09-24T15:10:55Z</dcterms:created>
  <dcterms:modified xsi:type="dcterms:W3CDTF">2023-11-07T14:52:28Z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0x010100EA900C4A0ABB3E41BA4F9D9DD762C878</vt:lpwstr>
  </property>
</Properties>
</file>