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9" r:id="rId6"/>
    <p:sldId id="266" r:id="rId7"/>
    <p:sldId id="270" r:id="rId8"/>
    <p:sldId id="268" r:id="rId9"/>
    <p:sldId id="273" r:id="rId10"/>
    <p:sldId id="274" r:id="rId11"/>
    <p:sldId id="272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6E4"/>
    <a:srgbClr val="94A8E0"/>
    <a:srgbClr val="BEC7DA"/>
    <a:srgbClr val="BAC5DE"/>
    <a:srgbClr val="BBCADD"/>
    <a:srgbClr val="B5BCE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12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1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25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15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03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72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51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19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02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38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C686-C1CA-43B8-AFDE-EB83D1504581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58DF-52F7-4AD6-8A86-92982EE9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90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1F8BF-FF32-4F9E-9141-625E5EEF5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4" y="652461"/>
            <a:ext cx="5167311" cy="2058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br>
              <a:rPr lang="en-US" sz="2500" b="1" dirty="0"/>
            </a:br>
            <a:br>
              <a:rPr lang="en-US" sz="2500" b="1" dirty="0"/>
            </a:br>
            <a:r>
              <a:rPr lang="cs-CZ" sz="4400" b="1" dirty="0"/>
              <a:t>Křídla a peří jako zvláštní části (nejen) ptačího těla</a:t>
            </a:r>
            <a:br>
              <a:rPr lang="cs-CZ" sz="2500" b="1" dirty="0"/>
            </a:br>
            <a:endParaRPr lang="cs-CZ" sz="25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279FFD-0C39-4469-9F57-29D6FEB7C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14" y="3080084"/>
            <a:ext cx="5167311" cy="312545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 sz="1800" b="1" dirty="0"/>
              <a:t>Lucie Šťastná</a:t>
            </a:r>
          </a:p>
          <a:p>
            <a:pPr algn="l"/>
            <a:r>
              <a:rPr lang="cs-CZ" sz="1800" dirty="0"/>
              <a:t>Ústav českého jazyka a teorie komunikace FF UK</a:t>
            </a:r>
          </a:p>
          <a:p>
            <a:pPr algn="l"/>
            <a:r>
              <a:rPr lang="cs-CZ" sz="1800" dirty="0"/>
              <a:t>lucie-stastna@seznam.cz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Obrázek 6" descr="Obsah obrázku obloha, zvíře, pták, exteriér&#10;&#10;Popis byl vytvořen automaticky">
            <a:extLst>
              <a:ext uri="{FF2B5EF4-FFF2-40B4-BE49-F238E27FC236}">
                <a16:creationId xmlns:a16="http://schemas.microsoft.com/office/drawing/2014/main" id="{B2331BCB-9211-43AA-B826-4A9C9DA1C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3" r="1846" b="-1"/>
          <a:stretch/>
        </p:blipFill>
        <p:spPr>
          <a:xfrm>
            <a:off x="5721536" y="1"/>
            <a:ext cx="6470464" cy="6856412"/>
          </a:xfrm>
          <a:custGeom>
            <a:avLst/>
            <a:gdLst>
              <a:gd name="connsiteX0" fmla="*/ 0 w 6470464"/>
              <a:gd name="connsiteY0" fmla="*/ 0 h 6856412"/>
              <a:gd name="connsiteX1" fmla="*/ 6470464 w 6470464"/>
              <a:gd name="connsiteY1" fmla="*/ 0 h 6856412"/>
              <a:gd name="connsiteX2" fmla="*/ 6470464 w 6470464"/>
              <a:gd name="connsiteY2" fmla="*/ 6856412 h 6856412"/>
              <a:gd name="connsiteX3" fmla="*/ 753 w 6470464"/>
              <a:gd name="connsiteY3" fmla="*/ 6856412 h 6856412"/>
              <a:gd name="connsiteX4" fmla="*/ 83736 w 6470464"/>
              <a:gd name="connsiteY4" fmla="*/ 6682434 h 6856412"/>
              <a:gd name="connsiteX5" fmla="*/ 777103 w 6470464"/>
              <a:gd name="connsiteY5" fmla="*/ 3428997 h 6856412"/>
              <a:gd name="connsiteX6" fmla="*/ 83736 w 6470464"/>
              <a:gd name="connsiteY6" fmla="*/ 175558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497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04CED-9562-4005-BBAD-324EC3A2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Závěry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F567229-3284-449C-914C-CECFD4D0C992}"/>
              </a:ext>
            </a:extLst>
          </p:cNvPr>
          <p:cNvSpPr txBox="1"/>
          <p:nvPr/>
        </p:nvSpPr>
        <p:spPr>
          <a:xfrm>
            <a:off x="571500" y="285750"/>
            <a:ext cx="11049000" cy="702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Prozaický folklor:</a:t>
            </a:r>
          </a:p>
          <a:p>
            <a:r>
              <a:rPr lang="cs-CZ" sz="1600" dirty="0"/>
              <a:t>(</a:t>
            </a:r>
            <a:r>
              <a:rPr lang="cs-CZ" sz="1600" dirty="0" err="1"/>
              <a:t>Grohmann</a:t>
            </a:r>
            <a:r>
              <a:rPr lang="cs-CZ" sz="1600" dirty="0"/>
              <a:t>, 2009, 2010; Otčenášek, 2019; Dvořák, 2016)</a:t>
            </a:r>
          </a:p>
          <a:p>
            <a:endParaRPr lang="cs-CZ" sz="1600" dirty="0"/>
          </a:p>
          <a:p>
            <a:pPr>
              <a:spcBef>
                <a:spcPts val="1000"/>
              </a:spcBef>
            </a:pPr>
            <a:r>
              <a:rPr lang="cs-CZ" sz="1600" u="sng" dirty="0"/>
              <a:t>Drak</a:t>
            </a:r>
            <a:r>
              <a:rPr lang="cs-CZ" sz="1600" dirty="0"/>
              <a:t> jako starý had, kterému narostla křídla. </a:t>
            </a:r>
            <a:r>
              <a:rPr lang="cs-CZ" sz="1600" u="sng" dirty="0"/>
              <a:t>Okřídlený kůň.</a:t>
            </a:r>
          </a:p>
          <a:p>
            <a:pPr>
              <a:spcBef>
                <a:spcPts val="1000"/>
              </a:spcBef>
            </a:pPr>
            <a:r>
              <a:rPr lang="cs-CZ" sz="1600" dirty="0"/>
              <a:t>O králi ptáků: jak se střízlík schoval </a:t>
            </a:r>
            <a:r>
              <a:rPr lang="cs-CZ" sz="1600" u="sng" dirty="0"/>
              <a:t>pod křídlo </a:t>
            </a:r>
            <a:r>
              <a:rPr lang="cs-CZ" sz="1600" dirty="0"/>
              <a:t>orlovi.</a:t>
            </a:r>
          </a:p>
          <a:p>
            <a:pPr>
              <a:spcBef>
                <a:spcPts val="1000"/>
              </a:spcBef>
            </a:pPr>
            <a:r>
              <a:rPr lang="cs-CZ" sz="1600" u="sng" dirty="0"/>
              <a:t>Částečná metamorfóza</a:t>
            </a:r>
            <a:r>
              <a:rPr lang="cs-CZ" sz="1600" dirty="0"/>
              <a:t>: člověk získává křídla, peří.</a:t>
            </a:r>
          </a:p>
          <a:p>
            <a:pPr>
              <a:spcBef>
                <a:spcPts val="1000"/>
              </a:spcBef>
            </a:pPr>
            <a:endParaRPr lang="cs-CZ" sz="1600" dirty="0"/>
          </a:p>
          <a:p>
            <a:pPr>
              <a:spcBef>
                <a:spcPts val="1000"/>
              </a:spcBef>
            </a:pPr>
            <a:r>
              <a:rPr lang="cs-CZ" sz="1600" dirty="0"/>
              <a:t>Zvláštní roli mají ptáci s </a:t>
            </a:r>
            <a:r>
              <a:rPr lang="cs-CZ" sz="1600" u="sng" dirty="0"/>
              <a:t>černým/bílým (červeným) peřím.</a:t>
            </a:r>
          </a:p>
          <a:p>
            <a:pPr>
              <a:spcBef>
                <a:spcPts val="1000"/>
              </a:spcBef>
            </a:pPr>
            <a:r>
              <a:rPr lang="cs-CZ" sz="1600" u="sng" dirty="0"/>
              <a:t>Pero jako dar </a:t>
            </a:r>
            <a:r>
              <a:rPr lang="cs-CZ" sz="1600" dirty="0"/>
              <a:t>(kouzelný předmět). Zlaté pero. </a:t>
            </a:r>
            <a:endParaRPr lang="cs-CZ" sz="1600" u="sng" dirty="0"/>
          </a:p>
          <a:p>
            <a:pPr>
              <a:spcBef>
                <a:spcPts val="1000"/>
              </a:spcBef>
            </a:pPr>
            <a:r>
              <a:rPr lang="cs-CZ" sz="1600" dirty="0"/>
              <a:t>Když někdo škube slepici a </a:t>
            </a:r>
            <a:r>
              <a:rPr lang="cs-CZ" sz="1600" u="sng" dirty="0"/>
              <a:t>pírkem</a:t>
            </a:r>
            <a:r>
              <a:rPr lang="cs-CZ" sz="1600" dirty="0"/>
              <a:t> polechtá dívku, získá ji.</a:t>
            </a:r>
          </a:p>
          <a:p>
            <a:pPr>
              <a:spcBef>
                <a:spcPts val="1000"/>
              </a:spcBef>
            </a:pPr>
            <a:r>
              <a:rPr lang="cs-CZ" sz="1600" dirty="0"/>
              <a:t>Kdyby někdo vytrhl huse z křídla nebo ocasu </a:t>
            </a:r>
            <a:r>
              <a:rPr lang="cs-CZ" sz="1600" u="sng" dirty="0"/>
              <a:t>péro</a:t>
            </a:r>
            <a:r>
              <a:rPr lang="cs-CZ" sz="1600" dirty="0"/>
              <a:t> a spálil ho v peci, housata by se udusila.</a:t>
            </a:r>
          </a:p>
          <a:p>
            <a:pPr>
              <a:spcBef>
                <a:spcPts val="1000"/>
              </a:spcBef>
            </a:pPr>
            <a:r>
              <a:rPr lang="cs-CZ" sz="1600" u="sng" dirty="0"/>
              <a:t>Paví pera </a:t>
            </a:r>
            <a:r>
              <a:rPr lang="cs-CZ" sz="1600" dirty="0"/>
              <a:t>přitahují hrom.</a:t>
            </a:r>
          </a:p>
          <a:p>
            <a:pPr>
              <a:spcBef>
                <a:spcPts val="1000"/>
              </a:spcBef>
            </a:pPr>
            <a:r>
              <a:rPr lang="cs-CZ" sz="1600" dirty="0"/>
              <a:t>Všechny předměty, které přijdou při </a:t>
            </a:r>
            <a:r>
              <a:rPr lang="cs-CZ" sz="1600" u="sng" dirty="0"/>
              <a:t>draní peří </a:t>
            </a:r>
            <a:r>
              <a:rPr lang="cs-CZ" sz="1600" dirty="0"/>
              <a:t>na stůl, musí být na konci vyčištěny a vyleštěny, aby se housata dobře vyvedla.</a:t>
            </a:r>
          </a:p>
          <a:p>
            <a:pPr>
              <a:spcBef>
                <a:spcPts val="1000"/>
              </a:spcBef>
            </a:pPr>
            <a:r>
              <a:rPr lang="cs-CZ" sz="1600" u="sng" dirty="0"/>
              <a:t>Luňák (vrána) se ozdobí nalezenými pavími péry </a:t>
            </a:r>
            <a:r>
              <a:rPr lang="cs-CZ" sz="1600" dirty="0"/>
              <a:t>a vypíná se nad své druhy. Ti ho </a:t>
            </a:r>
            <a:r>
              <a:rPr lang="cs-CZ" sz="1600" u="sng" dirty="0"/>
              <a:t>oškubou i z vlastního peří</a:t>
            </a:r>
            <a:r>
              <a:rPr lang="cs-CZ" sz="1600" dirty="0"/>
              <a:t> a vyvrhnou ze svého středu. </a:t>
            </a:r>
          </a:p>
          <a:p>
            <a:pPr>
              <a:spcBef>
                <a:spcPts val="1000"/>
              </a:spcBef>
            </a:pPr>
            <a:r>
              <a:rPr lang="cs-CZ" sz="1600" dirty="0"/>
              <a:t>V boji ptáků proti čtvernožcům zradí </a:t>
            </a:r>
            <a:r>
              <a:rPr lang="cs-CZ" sz="1600" u="sng" dirty="0"/>
              <a:t>netopýr</a:t>
            </a:r>
            <a:r>
              <a:rPr lang="cs-CZ" sz="1600" dirty="0"/>
              <a:t> svůj tábor. Ptáci mu </a:t>
            </a:r>
            <a:r>
              <a:rPr lang="cs-CZ" sz="1600" u="sng" dirty="0"/>
              <a:t>vytrhají péra</a:t>
            </a:r>
            <a:r>
              <a:rPr lang="cs-CZ" sz="1600" dirty="0"/>
              <a:t>, vyvrhnou ho ze svého středu a proklejí: napříště smí létat jenom v noci. </a:t>
            </a:r>
          </a:p>
          <a:p>
            <a:pPr>
              <a:spcBef>
                <a:spcPts val="1000"/>
              </a:spcBef>
            </a:pPr>
            <a:r>
              <a:rPr lang="cs-CZ" sz="1600" dirty="0"/>
              <a:t>Horský duch (Krakonoš, Fabián): podoba mladíka či myslivce s </a:t>
            </a:r>
            <a:r>
              <a:rPr lang="cs-CZ" sz="1600" u="sng" dirty="0"/>
              <a:t>třemi péry za kloboukem</a:t>
            </a:r>
            <a:r>
              <a:rPr lang="cs-CZ" sz="1600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89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E04CED-9562-4005-BBAD-324EC3A2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Závěry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2E0B05B-653E-4B78-BD9C-EF5CC7FDE729}"/>
              </a:ext>
            </a:extLst>
          </p:cNvPr>
          <p:cNvSpPr txBox="1"/>
          <p:nvPr/>
        </p:nvSpPr>
        <p:spPr>
          <a:xfrm>
            <a:off x="4362449" y="467360"/>
            <a:ext cx="72199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Obraz křídel ve folkloru: Zejména ptačí křídla, na křídlech je (různě barevné) peří. Slouží k letu, přeneseně souvisí s volností člověka. Znamenají ochranu slabšího jedince. Křídla mohou mít i andělé, mytologická zvířata (drak, okřídlený kůň), může je získat i člověk.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Obraz peří ve folkloru: Peří pokrývá tělo ptáků, je různě barevné. Ozdoba za kloboukem mládenců a myslivců (především pestré barvy, hodnotnější). Souvztažnost se sexuálním aktem. Užitečnost peří (bílé, prachové peří; peřiny, výbava dívky), sbírání peří, draní peří. Pero může mít kouzelné vlastnosti.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Výrazná propojenost s jazykovými daty.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Některé reálie postupně zanikají (např. domácí draní peří), přesto kontextu zatím rozumíme.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Části zvířecího těla, které jsou vnímány víceméně pozitivně. Na lidském těle není jejich ekvivalent.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Křídla spojena především s ptáky. Typická křídla jsou pokryta peřím a slouží k letu.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bažantovití, hrabaví, pták&#10;&#10;Popis byl vytvořen automaticky">
            <a:extLst>
              <a:ext uri="{FF2B5EF4-FFF2-40B4-BE49-F238E27FC236}">
                <a16:creationId xmlns:a16="http://schemas.microsoft.com/office/drawing/2014/main" id="{2D8F17E7-D5B6-49AF-908D-3BD287D2C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751"/>
            <a:ext cx="4348480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2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BA4404-D295-434A-82D4-AEB7D789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300251"/>
            <a:ext cx="9326476" cy="6428095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Literatura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BARTMIŃSKI, J.: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Jazyk v kontextu kultury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Praha, Karolinum 2016.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PAJDZIŃSKA, A.: Kategorie strukturující jazykový obraz světa: antropocentrismus a opozice „vlastní“ — „cizí“. In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Čítanka textů z kognitivní lingvistiky II.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Praha: FF UK 2007, s. 27—44.</a:t>
            </a:r>
          </a:p>
          <a:p>
            <a:pPr marL="0" indent="0">
              <a:buNone/>
            </a:pPr>
            <a:endParaRPr lang="cs-CZ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Vybrané prameny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BECKER, U.: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Slovník symbolů.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Praha, Portál 2002.</a:t>
            </a:r>
            <a:endParaRPr lang="cs-CZ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Dvořák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K.: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Soupis staročeských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exempel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Praha, Argo 2016.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GROHMANN, J. V.: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Pověsti z Čech.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Praha, PLOT 2009.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GROHMANN, J. V.: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Pověry a obyčeje.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Praha, PLOT 2010.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Katalog lidové písně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[on-line]. Dostupné z: http://folksong.eu/.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KROLMUS, V.: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Staročeské pověsti, zpěvy, hry, obyčeje, slavnosti a nápěvy. Díl I—III.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Praha, Plot 2011—2014.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LUFFER, J.: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Katalog českých démonologických pověstí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Praha, Academia 2014.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MRHAČOVÁ, E.: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Názvy zvířat v české frazeologii a idiomatice. Tematický frazeologický slovník I.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Ostrava, Ostravská univerzita 1999.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NOVOTNÝ, A.: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Biblický slovník.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Praha, Kalich 1992.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OTČENÁŠEK, J.: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České lidové pohádky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Zvířecí pohádky a bajky.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Praha, Vyšehrad 2019.</a:t>
            </a:r>
          </a:p>
          <a:p>
            <a:pPr marL="0" indent="0">
              <a:buNone/>
            </a:pPr>
            <a:r>
              <a:rPr lang="cs-CZ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Royt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J. — </a:t>
            </a:r>
            <a:r>
              <a:rPr lang="cs-CZ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Šedinová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Slovník symbolů: kosmos, příroda a člověk v křesťanské ikonografii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Praha, Mladá fronta 1998.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TILLE, V.: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Soupis českých pohádek. Díl I, II/1, 2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Praha, Česká akademie věd a umění 1929—1937.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8393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2BA65-07E9-4D5C-A8F6-5318B04F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255598"/>
            <a:ext cx="10901471" cy="92600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dirty="0"/>
              <a:t>Děkuji za pozornost!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786D99-A82A-419A-96D4-54ADD6C20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449" y="5606310"/>
            <a:ext cx="10901471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Obrázek 4" descr="Obsah obrázku pero, psací potřeby, strom, rostlina&#10;&#10;Popis byl vytvořen automaticky">
            <a:extLst>
              <a:ext uri="{FF2B5EF4-FFF2-40B4-BE49-F238E27FC236}">
                <a16:creationId xmlns:a16="http://schemas.microsoft.com/office/drawing/2014/main" id="{C829F20B-412B-4A91-8C8F-815705976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4" r="1" b="4828"/>
          <a:stretch/>
        </p:blipFill>
        <p:spPr>
          <a:xfrm>
            <a:off x="2880360" y="815159"/>
            <a:ext cx="6431280" cy="29754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3956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F39610-153A-4FB6-8B1C-44711D22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Úvodní poznámky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E4E2B09-1D2E-4226-B556-932B6EC448EA}"/>
              </a:ext>
            </a:extLst>
          </p:cNvPr>
          <p:cNvSpPr txBox="1"/>
          <p:nvPr/>
        </p:nvSpPr>
        <p:spPr>
          <a:xfrm>
            <a:off x="4708897" y="850604"/>
            <a:ext cx="669851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Cíle: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Ukázat specifickou roli křídel a peří v českém jazykově-kulturním obrazu.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 jakých situacích se křídla objevují? S jakými bytostmi jsou křídla spojována?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Souvislost s lidským a zvířecím tělem.</a:t>
            </a:r>
          </a:p>
          <a:p>
            <a:endParaRPr lang="cs-CZ" sz="2000" dirty="0"/>
          </a:p>
          <a:p>
            <a:r>
              <a:rPr lang="cs-CZ" sz="2000" dirty="0"/>
              <a:t>Předpoklady: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Křídla a peří mají ve folklorních textech zvláštní (až magické) postavení. Výskyt není samoúčelný.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Existují souvislosti mezi daty jazykovými a folklorními, výrazně se uplatňuje symbolika.</a:t>
            </a:r>
          </a:p>
          <a:p>
            <a:endParaRPr lang="cs-CZ" sz="2000" dirty="0"/>
          </a:p>
          <a:p>
            <a:r>
              <a:rPr lang="cs-CZ" sz="2000" dirty="0"/>
              <a:t>Zdroje: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Slovníky češtiny (výkladové, etymologické, frazeologické atp.)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České folklorní texty.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11" name="Obrázek 10" descr="Obsah obrázku rostlina&#10;&#10;Popis byl vytvořen automaticky">
            <a:extLst>
              <a:ext uri="{FF2B5EF4-FFF2-40B4-BE49-F238E27FC236}">
                <a16:creationId xmlns:a16="http://schemas.microsoft.com/office/drawing/2014/main" id="{9C0788FF-AAD5-46FE-B3F8-D78134C0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6119" y="2897982"/>
            <a:ext cx="2526712" cy="35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73F757-69B3-4CB1-AC98-610D3E088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Teoretická východiska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55F2482-0583-4965-BE3E-D8C1F6993378}"/>
              </a:ext>
            </a:extLst>
          </p:cNvPr>
          <p:cNvSpPr txBox="1"/>
          <p:nvPr/>
        </p:nvSpPr>
        <p:spPr>
          <a:xfrm>
            <a:off x="4544092" y="943126"/>
            <a:ext cx="702812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Pajdzińska</a:t>
            </a:r>
            <a:r>
              <a:rPr lang="cs-CZ" sz="2000" dirty="0"/>
              <a:t> (2007):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Opozice člověk X zvíře (lidské X zvířecí).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Množství výrazů a frazémů vztahující se k lidem a jejich ekvivalenty označující reálie ze světa zvířat.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Negativní hodnocení při užití ve vztahu k lidem.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Příklady:</a:t>
            </a:r>
          </a:p>
          <a:p>
            <a:pPr lvl="1"/>
            <a:r>
              <a:rPr lang="cs-CZ" sz="2000" b="1" dirty="0"/>
              <a:t>Části těla: obličej — rypák, čumák; ruka — tlapa, packa, pařát; nehty — drápy; ústa — tlama, morda, zobák; noha — ploutev…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Nadřazený postoj člověka vůči světu. Člověk vidí sebe sama jako nejdůležitější součást světa.</a:t>
            </a:r>
          </a:p>
          <a:p>
            <a:endParaRPr lang="cs-CZ" sz="2000" dirty="0"/>
          </a:p>
          <a:p>
            <a:r>
              <a:rPr lang="cs-CZ" sz="2000" dirty="0"/>
              <a:t>ALE:</a:t>
            </a:r>
          </a:p>
          <a:p>
            <a:r>
              <a:rPr lang="cs-CZ" sz="2000" dirty="0"/>
              <a:t>Křídla a peří jsou specifickou částí těla zvířete. Člověk křídla nemá a nemá ani část těla, která by byla s křídly srovnatelná. </a:t>
            </a:r>
          </a:p>
          <a:p>
            <a:r>
              <a:rPr lang="cs-CZ" sz="2000" dirty="0"/>
              <a:t>Křídla nemají lidský protějšek. </a:t>
            </a:r>
          </a:p>
          <a:p>
            <a:r>
              <a:rPr lang="cs-CZ" sz="2000" dirty="0"/>
              <a:t>Jsou vnímána převážně kladně.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hmyz&#10;&#10;Popis byl vytvořen automaticky">
            <a:extLst>
              <a:ext uri="{FF2B5EF4-FFF2-40B4-BE49-F238E27FC236}">
                <a16:creationId xmlns:a16="http://schemas.microsoft.com/office/drawing/2014/main" id="{3B5037A0-C1A9-4F49-B06B-F7ED2F709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1124"/>
            <a:ext cx="4450080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670AAF-2071-4FF8-833C-2527B326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Kdo může mít křídla?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93DD9F6-A6A5-4F4B-884B-803718F15165}"/>
              </a:ext>
            </a:extLst>
          </p:cNvPr>
          <p:cNvSpPr txBox="1"/>
          <p:nvPr/>
        </p:nvSpPr>
        <p:spPr>
          <a:xfrm>
            <a:off x="4362449" y="603307"/>
            <a:ext cx="660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Ptáci, hmyz, netopýři, bájní tvorové (okřídlený kůň, drak…), andělé… </a:t>
            </a:r>
          </a:p>
        </p:txBody>
      </p:sp>
      <p:pic>
        <p:nvPicPr>
          <p:cNvPr id="6" name="Obrázek 5" descr="Obsah obrázku strom, exteriér, zvíře, pták&#10;&#10;Popis byl vytvořen automaticky">
            <a:extLst>
              <a:ext uri="{FF2B5EF4-FFF2-40B4-BE49-F238E27FC236}">
                <a16:creationId xmlns:a16="http://schemas.microsoft.com/office/drawing/2014/main" id="{CC5D431D-5F14-4482-81B0-23CF38EF5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8" y="3524250"/>
            <a:ext cx="4420027" cy="2946684"/>
          </a:xfrm>
          <a:prstGeom prst="rect">
            <a:avLst/>
          </a:prstGeom>
        </p:spPr>
      </p:pic>
      <p:pic>
        <p:nvPicPr>
          <p:cNvPr id="9" name="Obrázek 8" descr="Obsah obrázku zvíře, pták, obloha, letící&#10;&#10;Popis byl vytvořen automaticky">
            <a:extLst>
              <a:ext uri="{FF2B5EF4-FFF2-40B4-BE49-F238E27FC236}">
                <a16:creationId xmlns:a16="http://schemas.microsoft.com/office/drawing/2014/main" id="{FFF5D265-AA1E-4DB1-96E5-E780935E1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49" y="1122067"/>
            <a:ext cx="3323567" cy="2211683"/>
          </a:xfrm>
          <a:prstGeom prst="rect">
            <a:avLst/>
          </a:prstGeom>
        </p:spPr>
      </p:pic>
      <p:pic>
        <p:nvPicPr>
          <p:cNvPr id="11" name="Obrázek 10" descr="Obsah obrázku zvíře, hmyz&#10;&#10;Popis byl vytvořen automaticky">
            <a:extLst>
              <a:ext uri="{FF2B5EF4-FFF2-40B4-BE49-F238E27FC236}">
                <a16:creationId xmlns:a16="http://schemas.microsoft.com/office/drawing/2014/main" id="{73E06B27-6ED5-4F4B-B9C6-5E92250E8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15" y="1122067"/>
            <a:ext cx="3317523" cy="2211682"/>
          </a:xfrm>
          <a:prstGeom prst="rect">
            <a:avLst/>
          </a:prstGeom>
        </p:spPr>
      </p:pic>
      <p:pic>
        <p:nvPicPr>
          <p:cNvPr id="13" name="Obrázek 12" descr="Obsah obrázku text, kniha&#10;&#10;Popis byl vytvořen automaticky">
            <a:extLst>
              <a:ext uri="{FF2B5EF4-FFF2-40B4-BE49-F238E27FC236}">
                <a16:creationId xmlns:a16="http://schemas.microsoft.com/office/drawing/2014/main" id="{ADB5A903-9A1A-4C4C-B0B7-B2AE4E527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68" y="3524249"/>
            <a:ext cx="2456120" cy="2952973"/>
          </a:xfrm>
          <a:prstGeom prst="rect">
            <a:avLst/>
          </a:prstGeom>
        </p:spPr>
      </p:pic>
      <p:pic>
        <p:nvPicPr>
          <p:cNvPr id="15" name="Obrázek 14" descr="Obsah obrázku plazi, zvíře, dinosaurus, obloha&#10;&#10;Popis byl vytvořen automaticky">
            <a:extLst>
              <a:ext uri="{FF2B5EF4-FFF2-40B4-BE49-F238E27FC236}">
                <a16:creationId xmlns:a16="http://schemas.microsoft.com/office/drawing/2014/main" id="{675075ED-70AC-4C5A-A336-4C2EFCDCC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28" y="3524249"/>
            <a:ext cx="3931044" cy="29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EF8878-976B-4DF8-BCAC-D6C640BE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Symbolika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AD80AA-1EA8-420C-9A10-C01D21658FA6}"/>
              </a:ext>
            </a:extLst>
          </p:cNvPr>
          <p:cNvSpPr txBox="1"/>
          <p:nvPr/>
        </p:nvSpPr>
        <p:spPr>
          <a:xfrm>
            <a:off x="4486940" y="1020726"/>
            <a:ext cx="70493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Symbolika křídel je spojena zejména s ptáky, ptačími křídly.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 mnoha mytologiích existují nebeské bytosti s ptačími křídly. Spojení ptáků s božskými silami. Ptáci jako zástupci nebeské sféry.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Různé druhy ptáků, různá symbolika.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Holubice – zásadní význam v křesťanské symbolice, symbol Ducha svatého, míru, prostoty, čistoty, věrnosti, bílá holubice jako symbol duše letící do nebes. Dvojice bílých holubic jako milostný symbol.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Peří – z peří se v různých kulturách zhotovovaly oděvy, ozdoby, masky atp., význam peří různých druhů ptáků, úloha ptačího druhu v daném mytologickém světě. Symbolická sféra nebes a slunce.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Věštění z letu ptáků. Magická síla ptáků.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20A64D-4FE1-4ED5-A5C6-5A2676F3D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" y="3610677"/>
            <a:ext cx="2701290" cy="26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8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EF8878-976B-4DF8-BCAC-D6C640BE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Slovníky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92047F-6FEC-41C8-BF8E-BE5F1CD97A63}"/>
              </a:ext>
            </a:extLst>
          </p:cNvPr>
          <p:cNvSpPr txBox="1"/>
          <p:nvPr/>
        </p:nvSpPr>
        <p:spPr>
          <a:xfrm>
            <a:off x="4362450" y="584792"/>
            <a:ext cx="71867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Etymologie: </a:t>
            </a:r>
            <a:r>
              <a:rPr lang="cs-CZ" sz="1600" u="sng" dirty="0"/>
              <a:t>„to, čím se létá“</a:t>
            </a:r>
            <a:r>
              <a:rPr lang="cs-CZ" sz="1600" dirty="0"/>
              <a:t>, *(s)</a:t>
            </a:r>
            <a:r>
              <a:rPr lang="cs-CZ" sz="1600" dirty="0" err="1"/>
              <a:t>kridlo</a:t>
            </a:r>
            <a:r>
              <a:rPr lang="cs-CZ" sz="1600" dirty="0"/>
              <a:t>, *(s)</a:t>
            </a:r>
            <a:r>
              <a:rPr lang="cs-CZ" sz="1600" dirty="0" err="1"/>
              <a:t>kriti</a:t>
            </a:r>
            <a:r>
              <a:rPr lang="cs-CZ" sz="1600" dirty="0"/>
              <a:t> „létat“, souvisí i s etymologií pera *per- „letět“, </a:t>
            </a:r>
            <a:r>
              <a:rPr lang="cs-CZ" sz="1600" u="sng" dirty="0"/>
              <a:t>perutě</a:t>
            </a:r>
            <a:r>
              <a:rPr lang="cs-CZ" sz="1600" dirty="0"/>
              <a:t> (Rejzek, 2001).</a:t>
            </a:r>
          </a:p>
          <a:p>
            <a:endParaRPr lang="cs-CZ" sz="1600" b="1" dirty="0"/>
          </a:p>
          <a:p>
            <a:r>
              <a:rPr lang="cs-CZ" sz="1600" b="1" dirty="0"/>
              <a:t>křídlo, </a:t>
            </a:r>
            <a:r>
              <a:rPr lang="cs-CZ" sz="1600" dirty="0"/>
              <a:t>-a s </a:t>
            </a:r>
            <a:br>
              <a:rPr lang="cs-CZ" sz="1600" dirty="0"/>
            </a:br>
            <a:r>
              <a:rPr lang="cs-CZ" sz="1600" b="1" dirty="0"/>
              <a:t>1. </a:t>
            </a:r>
            <a:r>
              <a:rPr lang="cs-CZ" sz="1600" i="1" dirty="0"/>
              <a:t>létací ústrojí ptáků a hmyzu: </a:t>
            </a:r>
            <a:r>
              <a:rPr lang="cs-CZ" sz="1600" dirty="0"/>
              <a:t>orlí, motýlí křídla; mávat křídly (SSČ).</a:t>
            </a:r>
          </a:p>
          <a:p>
            <a:endParaRPr lang="cs-CZ" sz="1600" dirty="0"/>
          </a:p>
          <a:p>
            <a:r>
              <a:rPr lang="cs-CZ" sz="1600" b="1" dirty="0"/>
              <a:t>peří, </a:t>
            </a:r>
            <a:r>
              <a:rPr lang="cs-CZ" sz="1600" dirty="0"/>
              <a:t>-í s hromad. </a:t>
            </a:r>
            <a:br>
              <a:rPr lang="cs-CZ" sz="1600" dirty="0"/>
            </a:br>
            <a:r>
              <a:rPr lang="cs-CZ" sz="1600" b="1" dirty="0"/>
              <a:t>1. </a:t>
            </a:r>
            <a:r>
              <a:rPr lang="cs-CZ" sz="1600" i="1" dirty="0"/>
              <a:t>vnější </a:t>
            </a:r>
            <a:r>
              <a:rPr lang="cs-CZ" sz="1600" i="1" u="sng" dirty="0"/>
              <a:t>lehká</a:t>
            </a:r>
            <a:r>
              <a:rPr lang="cs-CZ" sz="1600" i="1" dirty="0"/>
              <a:t> pokrývka ptačího těla (tvořená pery a prachem): </a:t>
            </a:r>
            <a:r>
              <a:rPr lang="cs-CZ" sz="1600" dirty="0"/>
              <a:t>vrabci s rozčepýřeným peřím; drát peří (SSČ).</a:t>
            </a:r>
          </a:p>
          <a:p>
            <a:endParaRPr lang="cs-CZ" sz="1600" dirty="0"/>
          </a:p>
          <a:p>
            <a:r>
              <a:rPr lang="cs-CZ" sz="1600" dirty="0"/>
              <a:t>rozpětí křídel, pár křídel, okřídlená fráze; péřová bunda, peřina, lítá z něj peří, oškubat někoho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16A700-28D0-425F-ADDF-43B469196642}"/>
              </a:ext>
            </a:extLst>
          </p:cNvPr>
          <p:cNvSpPr txBox="1"/>
          <p:nvPr/>
        </p:nvSpPr>
        <p:spPr>
          <a:xfrm>
            <a:off x="642826" y="3429000"/>
            <a:ext cx="113015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1600" dirty="0"/>
              <a:t>Frazeologie (Čermák, 2009; Zaorálek, 2009):</a:t>
            </a:r>
          </a:p>
          <a:p>
            <a:r>
              <a:rPr lang="cs-CZ" sz="1600" i="1" dirty="0"/>
              <a:t>Levé křídlo x pravé křídlo.</a:t>
            </a:r>
          </a:p>
          <a:p>
            <a:r>
              <a:rPr lang="cs-CZ" sz="1600" i="1" dirty="0"/>
              <a:t>Pod matčiným křídlem, pod (něčím) ochranným křídlem, brát/vzít někoho pod svá ochranná křídla.</a:t>
            </a:r>
          </a:p>
          <a:p>
            <a:r>
              <a:rPr lang="cs-CZ" sz="1600" i="1" dirty="0"/>
              <a:t>Přistřižená křídla/křidélka, přistřihnout někomu křídla/křidýlka, potřeboval by trochu </a:t>
            </a:r>
            <a:r>
              <a:rPr lang="cs-CZ" sz="1600" i="1" dirty="0" err="1"/>
              <a:t>přistříhnout</a:t>
            </a:r>
            <a:r>
              <a:rPr lang="cs-CZ" sz="1600" i="1" dirty="0"/>
              <a:t> křidýlka, spálit si / popálit si křídla, svázat někomu křídla, svěsit křídla. Chytit/popadnout někoho za křídlo.</a:t>
            </a:r>
          </a:p>
          <a:p>
            <a:r>
              <a:rPr lang="cs-CZ" sz="1600" i="1" dirty="0"/>
              <a:t>Ještě mu nenarostla křídla a už chce létat, Rostou (narůstají) mu křídla, podrostla mu křídla (zpychl), výše létati než křídla vynésti mohou, dalo mu to křídla.</a:t>
            </a:r>
          </a:p>
          <a:p>
            <a:endParaRPr lang="cs-CZ" sz="1600" i="1" dirty="0"/>
          </a:p>
          <a:p>
            <a:r>
              <a:rPr lang="cs-CZ" sz="1600" i="1" dirty="0"/>
              <a:t>Chlubit se cizím peřím. Pták se pozná po peří. Poznat někoho po peří.</a:t>
            </a:r>
          </a:p>
          <a:p>
            <a:r>
              <a:rPr lang="cs-CZ" sz="1600" i="1" dirty="0"/>
              <a:t>Život není peříčko. Už je dušička v peří. Být v peří. </a:t>
            </a:r>
          </a:p>
          <a:p>
            <a:pPr algn="just"/>
            <a:r>
              <a:rPr lang="cs-CZ" sz="1600" i="1" dirty="0"/>
              <a:t>Peří mu opelichalo. Ještě mu peří nenarostlo. Narostlo mu peří. </a:t>
            </a:r>
          </a:p>
          <a:p>
            <a:pPr algn="just"/>
            <a:r>
              <a:rPr lang="cs-CZ" sz="1600" i="1" dirty="0"/>
              <a:t>Drát peří. Zalézt do peří. Andělíčci derou peří.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174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F13B5-1B62-4E69-B16D-D2BC2E45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4315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0B5C10-5DFD-498E-859A-904596DE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10515600" cy="5435283"/>
          </a:xfrm>
        </p:spPr>
        <p:txBody>
          <a:bodyPr/>
          <a:lstStyle/>
          <a:p>
            <a:r>
              <a:rPr lang="cs-CZ" dirty="0"/>
              <a:t>Obraz křídel v jazyce: </a:t>
            </a:r>
          </a:p>
          <a:p>
            <a:pPr marL="0" indent="0">
              <a:buNone/>
            </a:pPr>
            <a:r>
              <a:rPr lang="cs-CZ" dirty="0"/>
              <a:t>Část těla zvířete, která mu umožňuje létání. Křídla jsou spojována s volností letu, pokud jsou poškozená, let není možný. Jsou párová (pravé a levé křídlo) a jsou na boku těla. Na těle zvířete postupně rostou. Plně vzrostlá křídla znamenají dospělost jedince, zvířata pomocí křídel chrání svá mláďata, poskytují jim pod nimi ochranu.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Obraz peří v jazyce:</a:t>
            </a:r>
          </a:p>
          <a:p>
            <a:pPr marL="0" indent="0">
              <a:buNone/>
            </a:pPr>
            <a:r>
              <a:rPr lang="cs-CZ" dirty="0"/>
              <a:t>Peří je pokrývka (většiny) těla ptáků. Souvisí s letem. Je lehké a měkké. Může mít různou podobu u různých druhů (barva, tvar). Peří roste a ztrácí se v průběhu života. Člověku je užitečné.</a:t>
            </a:r>
          </a:p>
        </p:txBody>
      </p:sp>
    </p:spTree>
    <p:extLst>
      <p:ext uri="{BB962C8B-B14F-4D97-AF65-F5344CB8AC3E}">
        <p14:creationId xmlns:p14="http://schemas.microsoft.com/office/powerpoint/2010/main" val="145535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80B6F1-50FA-443B-9A0D-661DAE64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Folklorní texty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B2CFB8-5DD3-4C69-9A28-B67F8EAE55DF}"/>
              </a:ext>
            </a:extLst>
          </p:cNvPr>
          <p:cNvSpPr txBox="1"/>
          <p:nvPr/>
        </p:nvSpPr>
        <p:spPr>
          <a:xfrm>
            <a:off x="4505325" y="371475"/>
            <a:ext cx="740092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Lidové písně: KŘÍDLA </a:t>
            </a:r>
          </a:p>
          <a:p>
            <a:r>
              <a:rPr lang="cs-CZ" dirty="0"/>
              <a:t>(</a:t>
            </a:r>
            <a:r>
              <a:rPr lang="cs-CZ" dirty="0" err="1"/>
              <a:t>Krolmus</a:t>
            </a:r>
            <a:r>
              <a:rPr lang="cs-CZ" dirty="0"/>
              <a:t>, 2011; Katalog lidové písně, on-line)</a:t>
            </a:r>
          </a:p>
          <a:p>
            <a:endParaRPr lang="cs-CZ" dirty="0"/>
          </a:p>
          <a:p>
            <a:r>
              <a:rPr lang="cs-CZ" dirty="0"/>
              <a:t>Husička divoká! [Kačena divoká] letěla s vysoka, přisel na ni střelec, střelil ji do boka. </a:t>
            </a:r>
            <a:r>
              <a:rPr lang="cs-CZ" u="sng" dirty="0"/>
              <a:t>Urazil jí křídlo</a:t>
            </a:r>
            <a:r>
              <a:rPr lang="cs-CZ" dirty="0"/>
              <a:t> a pravou nožičku, smutně zaplakala, spadla na vodičku.</a:t>
            </a:r>
          </a:p>
          <a:p>
            <a:endParaRPr lang="cs-CZ" dirty="0"/>
          </a:p>
          <a:p>
            <a:r>
              <a:rPr lang="cs-CZ" dirty="0"/>
              <a:t>Chytlas </a:t>
            </a:r>
            <a:r>
              <a:rPr lang="cs-CZ" dirty="0" err="1"/>
              <a:t>mia</a:t>
            </a:r>
            <a:r>
              <a:rPr lang="cs-CZ" dirty="0"/>
              <a:t>, má milá, chytlas </a:t>
            </a:r>
            <a:r>
              <a:rPr lang="cs-CZ" dirty="0" err="1"/>
              <a:t>mia</a:t>
            </a:r>
            <a:r>
              <a:rPr lang="cs-CZ" dirty="0"/>
              <a:t> na </a:t>
            </a:r>
            <a:r>
              <a:rPr lang="cs-CZ" dirty="0" err="1"/>
              <a:t>sidla</a:t>
            </a:r>
            <a:r>
              <a:rPr lang="cs-CZ" dirty="0"/>
              <a:t>, </a:t>
            </a:r>
            <a:r>
              <a:rPr lang="cs-CZ" dirty="0" err="1"/>
              <a:t>nemožu</a:t>
            </a:r>
            <a:r>
              <a:rPr lang="cs-CZ" dirty="0"/>
              <a:t> uletět, </a:t>
            </a:r>
            <a:r>
              <a:rPr lang="cs-CZ" u="sng" dirty="0"/>
              <a:t>svázalas mně křídla</a:t>
            </a:r>
            <a:r>
              <a:rPr lang="cs-CZ" dirty="0"/>
              <a:t>. Svázalas mně křídla </a:t>
            </a:r>
            <a:r>
              <a:rPr lang="cs-CZ" dirty="0" err="1"/>
              <a:t>hedbávnú</a:t>
            </a:r>
            <a:r>
              <a:rPr lang="cs-CZ" dirty="0"/>
              <a:t> </a:t>
            </a:r>
            <a:r>
              <a:rPr lang="cs-CZ" dirty="0" err="1"/>
              <a:t>šnúrečkú</a:t>
            </a:r>
            <a:r>
              <a:rPr lang="cs-CZ" dirty="0"/>
              <a:t>, </a:t>
            </a:r>
            <a:r>
              <a:rPr lang="cs-CZ" dirty="0" err="1"/>
              <a:t>nemožu</a:t>
            </a:r>
            <a:r>
              <a:rPr lang="cs-CZ" dirty="0"/>
              <a:t> uletět za </a:t>
            </a:r>
            <a:r>
              <a:rPr lang="cs-CZ" dirty="0" err="1"/>
              <a:t>jinú</a:t>
            </a:r>
            <a:r>
              <a:rPr lang="cs-CZ" dirty="0"/>
              <a:t> </a:t>
            </a:r>
            <a:r>
              <a:rPr lang="cs-CZ" dirty="0" err="1"/>
              <a:t>děvečkú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Husy popelaté, </a:t>
            </a:r>
            <a:r>
              <a:rPr lang="cs-CZ" dirty="0" err="1"/>
              <a:t>majú</a:t>
            </a:r>
            <a:r>
              <a:rPr lang="cs-CZ" dirty="0"/>
              <a:t> </a:t>
            </a:r>
            <a:r>
              <a:rPr lang="cs-CZ" u="sng" dirty="0"/>
              <a:t>křídla zlaté.</a:t>
            </a:r>
          </a:p>
          <a:p>
            <a:endParaRPr lang="cs-CZ" u="sng" dirty="0"/>
          </a:p>
          <a:p>
            <a:r>
              <a:rPr lang="cs-CZ" dirty="0"/>
              <a:t>Hned v půlnoci kohout Boha chválí, </a:t>
            </a:r>
            <a:r>
              <a:rPr lang="cs-CZ" u="sng" dirty="0"/>
              <a:t>křídly třepe </a:t>
            </a:r>
            <a:r>
              <a:rPr lang="cs-CZ" dirty="0"/>
              <a:t>vedle své povahy.</a:t>
            </a:r>
          </a:p>
          <a:p>
            <a:endParaRPr lang="cs-CZ" dirty="0"/>
          </a:p>
          <a:p>
            <a:r>
              <a:rPr lang="cs-CZ" dirty="0"/>
              <a:t>A Anička </a:t>
            </a:r>
            <a:r>
              <a:rPr lang="cs-CZ" dirty="0" err="1"/>
              <a:t>leži</a:t>
            </a:r>
            <a:r>
              <a:rPr lang="cs-CZ" dirty="0"/>
              <a:t> za </a:t>
            </a:r>
            <a:r>
              <a:rPr lang="cs-CZ" dirty="0" err="1"/>
              <a:t>pecem</a:t>
            </a:r>
            <a:r>
              <a:rPr lang="cs-CZ" dirty="0"/>
              <a:t> v </a:t>
            </a:r>
            <a:r>
              <a:rPr lang="cs-CZ" dirty="0" err="1"/>
              <a:t>kutečku</a:t>
            </a:r>
            <a:r>
              <a:rPr lang="cs-CZ" dirty="0"/>
              <a:t>. Přišli dva </a:t>
            </a:r>
            <a:r>
              <a:rPr lang="cs-CZ" dirty="0" err="1"/>
              <a:t>anděle</a:t>
            </a:r>
            <a:r>
              <a:rPr lang="cs-CZ" dirty="0"/>
              <a:t>, vzali </a:t>
            </a:r>
            <a:r>
              <a:rPr lang="cs-CZ" dirty="0" err="1"/>
              <a:t>ju</a:t>
            </a:r>
            <a:r>
              <a:rPr lang="cs-CZ" dirty="0"/>
              <a:t> </a:t>
            </a:r>
            <a:r>
              <a:rPr lang="cs-CZ" u="sng" dirty="0"/>
              <a:t>pod </a:t>
            </a:r>
            <a:r>
              <a:rPr lang="cs-CZ" u="sng" dirty="0" err="1"/>
              <a:t>křidla</a:t>
            </a:r>
            <a:r>
              <a:rPr lang="cs-CZ" dirty="0"/>
              <a:t>; vyletěli </a:t>
            </a:r>
            <a:r>
              <a:rPr lang="cs-CZ" dirty="0" err="1"/>
              <a:t>nizko</a:t>
            </a:r>
            <a:r>
              <a:rPr lang="cs-CZ" dirty="0"/>
              <a:t>, vzletěli vysoko.</a:t>
            </a:r>
          </a:p>
          <a:p>
            <a:endParaRPr lang="cs-CZ" dirty="0"/>
          </a:p>
          <a:p>
            <a:r>
              <a:rPr lang="cs-CZ" dirty="0"/>
              <a:t>Lež tu, synu, lež tu, milý, a já půjdu pro anděly. Andělé proň přiletěli, </a:t>
            </a:r>
            <a:r>
              <a:rPr lang="cs-CZ" u="sng" dirty="0"/>
              <a:t>pod své křídla</a:t>
            </a:r>
            <a:r>
              <a:rPr lang="cs-CZ" dirty="0"/>
              <a:t> syna vzali.</a:t>
            </a:r>
          </a:p>
          <a:p>
            <a:endParaRPr lang="cs-CZ" dirty="0"/>
          </a:p>
          <a:p>
            <a:r>
              <a:rPr lang="cs-CZ" dirty="0"/>
              <a:t>Přiletěl k ní anděl Boží: Co naříkáš, hříšná duše? Kterak nemám naříkati, </a:t>
            </a:r>
            <a:r>
              <a:rPr lang="cs-CZ" dirty="0" err="1"/>
              <a:t>dyž</a:t>
            </a:r>
            <a:r>
              <a:rPr lang="cs-CZ" dirty="0"/>
              <a:t> se nemám kam poděti. Chyť se, duše, mého </a:t>
            </a:r>
            <a:r>
              <a:rPr lang="cs-CZ" u="sng" dirty="0"/>
              <a:t>křídla</a:t>
            </a:r>
            <a:r>
              <a:rPr lang="cs-CZ" dirty="0"/>
              <a:t>, poletíme v </a:t>
            </a:r>
            <a:r>
              <a:rPr lang="cs-CZ" dirty="0" err="1"/>
              <a:t>rájské</a:t>
            </a:r>
            <a:r>
              <a:rPr lang="cs-CZ" dirty="0"/>
              <a:t> sídla.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398C81-E7A4-434D-848E-FF4AFE1B2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333751"/>
            <a:ext cx="3233420" cy="318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04CED-9562-4005-BBAD-324EC3A2013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4E94D-B8AE-4D76-B8A3-10866561A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65125"/>
            <a:ext cx="10810875" cy="61277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b="1" dirty="0"/>
              <a:t>PEŘÍ: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/>
              <a:t>Ty zlatý </a:t>
            </a:r>
            <a:r>
              <a:rPr lang="cs-CZ" sz="5600" dirty="0" err="1"/>
              <a:t>holóbky</a:t>
            </a:r>
            <a:r>
              <a:rPr lang="cs-CZ" sz="5600" dirty="0"/>
              <a:t>. Až z nich </a:t>
            </a:r>
            <a:r>
              <a:rPr lang="cs-CZ" sz="5600" u="sng" dirty="0" err="1"/>
              <a:t>péří</a:t>
            </a:r>
            <a:r>
              <a:rPr lang="cs-CZ" sz="5600" u="sng" dirty="0"/>
              <a:t> lítá</a:t>
            </a:r>
            <a:r>
              <a:rPr lang="cs-CZ" sz="5600" dirty="0"/>
              <a:t>. Vyběhni, děvečko, seber to peříčko. Uvij z nich věnečky, rozdej </a:t>
            </a:r>
            <a:r>
              <a:rPr lang="cs-CZ" sz="5600" dirty="0" err="1"/>
              <a:t>koledničkům</a:t>
            </a:r>
            <a:r>
              <a:rPr lang="cs-CZ" sz="56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/>
              <a:t>Vystřelil tě na ni jeden ze dvanácti, vystřelil tě na ní její </a:t>
            </a:r>
            <a:r>
              <a:rPr lang="cs-CZ" sz="5600" u="sng" dirty="0"/>
              <a:t>bílé péro</a:t>
            </a:r>
            <a:r>
              <a:rPr lang="cs-CZ" sz="5600" dirty="0"/>
              <a:t>. Aby se to </a:t>
            </a:r>
            <a:r>
              <a:rPr lang="cs-CZ" sz="5600" u="sng" dirty="0"/>
              <a:t>péro</a:t>
            </a:r>
            <a:r>
              <a:rPr lang="cs-CZ" sz="5600" dirty="0"/>
              <a:t> v pannu obrátilo! Aby ta panenka dostala mládence. Aby ten mládenec dostal její věnec.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 err="1"/>
              <a:t>Helelo</a:t>
            </a:r>
            <a:r>
              <a:rPr lang="cs-CZ" sz="5600" dirty="0"/>
              <a:t>, </a:t>
            </a:r>
            <a:r>
              <a:rPr lang="cs-CZ" sz="5600" dirty="0" err="1"/>
              <a:t>helelo</a:t>
            </a:r>
            <a:r>
              <a:rPr lang="cs-CZ" sz="5600" dirty="0"/>
              <a:t>, </a:t>
            </a:r>
            <a:r>
              <a:rPr lang="cs-CZ" sz="5600" u="sng" dirty="0"/>
              <a:t>ztratil šohaj péro</a:t>
            </a:r>
            <a:r>
              <a:rPr lang="cs-CZ" sz="5600" dirty="0"/>
              <a:t>, a já sem ho našla, jak sem husy pásla.</a:t>
            </a:r>
            <a:endParaRPr lang="cs-CZ" sz="56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/>
              <a:t>Ale ne </a:t>
            </a:r>
            <a:r>
              <a:rPr lang="cs-CZ" sz="5600" dirty="0" err="1"/>
              <a:t>všecí</a:t>
            </a:r>
            <a:r>
              <a:rPr lang="cs-CZ" sz="5600" dirty="0"/>
              <a:t>, jenom </a:t>
            </a:r>
            <a:r>
              <a:rPr lang="cs-CZ" sz="5600" dirty="0" err="1"/>
              <a:t>nekeří</a:t>
            </a:r>
            <a:r>
              <a:rPr lang="cs-CZ" sz="5600" dirty="0"/>
              <a:t>, co </a:t>
            </a:r>
            <a:r>
              <a:rPr lang="cs-CZ" sz="5600" dirty="0" err="1"/>
              <a:t>majó</a:t>
            </a:r>
            <a:r>
              <a:rPr lang="cs-CZ" sz="5600" dirty="0"/>
              <a:t> za </a:t>
            </a:r>
            <a:r>
              <a:rPr lang="cs-CZ" sz="5600" dirty="0" err="1"/>
              <a:t>klobóčkem</a:t>
            </a:r>
            <a:r>
              <a:rPr lang="cs-CZ" sz="5600" dirty="0"/>
              <a:t> </a:t>
            </a:r>
            <a:r>
              <a:rPr lang="cs-CZ" sz="5600" u="sng" dirty="0"/>
              <a:t>pávovo peří.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 err="1"/>
              <a:t>Lúka</a:t>
            </a:r>
            <a:r>
              <a:rPr lang="cs-CZ" sz="5600" dirty="0"/>
              <a:t> sečená, tráva zelená, </a:t>
            </a:r>
            <a:r>
              <a:rPr lang="cs-CZ" sz="5600" dirty="0" err="1"/>
              <a:t>alenkovščí</a:t>
            </a:r>
            <a:r>
              <a:rPr lang="cs-CZ" sz="5600" dirty="0"/>
              <a:t> pacholíci jako </a:t>
            </a:r>
            <a:r>
              <a:rPr lang="cs-CZ" sz="5600" dirty="0" err="1"/>
              <a:t>malena</a:t>
            </a:r>
            <a:r>
              <a:rPr lang="cs-CZ" sz="5600" dirty="0"/>
              <a:t>. Ale ne </a:t>
            </a:r>
            <a:r>
              <a:rPr lang="cs-CZ" sz="5600" dirty="0" err="1"/>
              <a:t>všecí</a:t>
            </a:r>
            <a:r>
              <a:rPr lang="cs-CZ" sz="5600" dirty="0"/>
              <a:t>, jenom </a:t>
            </a:r>
            <a:r>
              <a:rPr lang="cs-CZ" sz="5600" dirty="0" err="1"/>
              <a:t>nekeří</a:t>
            </a:r>
            <a:r>
              <a:rPr lang="cs-CZ" sz="5600" dirty="0"/>
              <a:t>, </a:t>
            </a:r>
            <a:r>
              <a:rPr lang="cs-CZ" sz="5600" dirty="0" err="1"/>
              <a:t>keří</a:t>
            </a:r>
            <a:r>
              <a:rPr lang="cs-CZ" sz="5600" dirty="0"/>
              <a:t> </a:t>
            </a:r>
            <a:r>
              <a:rPr lang="cs-CZ" sz="5600" dirty="0" err="1"/>
              <a:t>majú</a:t>
            </a:r>
            <a:r>
              <a:rPr lang="cs-CZ" sz="5600" dirty="0"/>
              <a:t> za </a:t>
            </a:r>
            <a:r>
              <a:rPr lang="cs-CZ" sz="5600" dirty="0" err="1"/>
              <a:t>klobúkem</a:t>
            </a:r>
            <a:r>
              <a:rPr lang="cs-CZ" sz="5600" dirty="0"/>
              <a:t> </a:t>
            </a:r>
            <a:r>
              <a:rPr lang="cs-CZ" sz="5600" u="sng" dirty="0"/>
              <a:t>pávové peří.</a:t>
            </a:r>
            <a:endParaRPr lang="cs-CZ" sz="5600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/>
              <a:t>Modrá </a:t>
            </a:r>
            <a:r>
              <a:rPr lang="cs-CZ" sz="5600" dirty="0" err="1"/>
              <a:t>fijalička</a:t>
            </a:r>
            <a:r>
              <a:rPr lang="cs-CZ" sz="5600" dirty="0"/>
              <a:t> co </a:t>
            </a:r>
            <a:r>
              <a:rPr lang="cs-CZ" sz="5600" u="sng" dirty="0"/>
              <a:t>pávové peří</a:t>
            </a:r>
            <a:r>
              <a:rPr lang="cs-CZ" sz="5600" dirty="0"/>
              <a:t>: každá holka blázen, která chlapci věří.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/>
              <a:t>Seděla vzdychala, </a:t>
            </a:r>
            <a:r>
              <a:rPr lang="cs-CZ" sz="5600" u="sng" dirty="0"/>
              <a:t>drala drobné peří</a:t>
            </a:r>
            <a:r>
              <a:rPr lang="cs-CZ" sz="5600" dirty="0"/>
              <a:t>: „Nechť žádná panenka mládencům nevěří!“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/>
              <a:t>Lítej ptáčku, lítej, </a:t>
            </a:r>
            <a:r>
              <a:rPr lang="cs-CZ" sz="5600" u="sng" dirty="0"/>
              <a:t>máš zelené peří: </a:t>
            </a:r>
            <a:r>
              <a:rPr lang="cs-CZ" sz="5600" dirty="0"/>
              <a:t>každá panna blázen, která chlapcům věří.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/>
              <a:t>Vlaštovička švitoří, má </a:t>
            </a:r>
            <a:r>
              <a:rPr lang="cs-CZ" sz="5600" u="sng" dirty="0" err="1"/>
              <a:t>bíly</a:t>
            </a:r>
            <a:r>
              <a:rPr lang="cs-CZ" sz="5600" u="sng" dirty="0"/>
              <a:t> </a:t>
            </a:r>
            <a:r>
              <a:rPr lang="cs-CZ" sz="5600" u="sng" dirty="0" err="1"/>
              <a:t>černy</a:t>
            </a:r>
            <a:r>
              <a:rPr lang="cs-CZ" sz="5600" u="sng" dirty="0"/>
              <a:t> peří</a:t>
            </a:r>
            <a:r>
              <a:rPr lang="cs-CZ" sz="5600" dirty="0"/>
              <a:t>, ráno vstává, povolává, ševci nadává.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/>
              <a:t>Na </a:t>
            </a:r>
            <a:r>
              <a:rPr lang="cs-CZ" sz="5600" dirty="0" err="1"/>
              <a:t>březovskej</a:t>
            </a:r>
            <a:r>
              <a:rPr lang="cs-CZ" sz="5600" dirty="0"/>
              <a:t> věži zlatá kula leží, tam </a:t>
            </a:r>
            <a:r>
              <a:rPr lang="cs-CZ" sz="5600" dirty="0" err="1"/>
              <a:t>kohútek</a:t>
            </a:r>
            <a:r>
              <a:rPr lang="cs-CZ" sz="5600" dirty="0"/>
              <a:t> zpívá, </a:t>
            </a:r>
            <a:r>
              <a:rPr lang="cs-CZ" sz="5600" u="sng" dirty="0"/>
              <a:t>červené peří </a:t>
            </a:r>
            <a:r>
              <a:rPr lang="cs-CZ" sz="5600" dirty="0"/>
              <a:t>má.</a:t>
            </a:r>
            <a:endParaRPr lang="cs-CZ" sz="5600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/>
              <a:t>Seděl sokol na topole, přebíral si </a:t>
            </a:r>
            <a:r>
              <a:rPr lang="cs-CZ" sz="5600" u="sng" dirty="0"/>
              <a:t>peří</a:t>
            </a:r>
            <a:r>
              <a:rPr lang="cs-CZ" sz="5600" dirty="0"/>
              <a:t> svoje. Došel k němu střelec mladý, co tu děláš, sokol sivý? A já sedím na topole, přebírám si peří svoje. </a:t>
            </a:r>
            <a:r>
              <a:rPr lang="cs-CZ" sz="5600" dirty="0" err="1"/>
              <a:t>Nestřílaj</a:t>
            </a:r>
            <a:r>
              <a:rPr lang="cs-CZ" sz="5600" dirty="0"/>
              <a:t> </a:t>
            </a:r>
            <a:r>
              <a:rPr lang="cs-CZ" sz="5600" dirty="0" err="1"/>
              <a:t>mia</a:t>
            </a:r>
            <a:r>
              <a:rPr lang="cs-CZ" sz="5600" dirty="0"/>
              <a:t>, střelče mladý, </a:t>
            </a:r>
            <a:r>
              <a:rPr lang="cs-CZ" sz="5600" u="sng" dirty="0" err="1"/>
              <a:t>perečka</a:t>
            </a:r>
            <a:r>
              <a:rPr lang="cs-CZ" sz="5600" u="sng" dirty="0"/>
              <a:t> mně vypadaly, </a:t>
            </a:r>
            <a:r>
              <a:rPr lang="cs-CZ" sz="5600" dirty="0"/>
              <a:t>sem já sokol velmi starý.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/>
              <a:t>Kdes holubičko lítala, </a:t>
            </a:r>
            <a:r>
              <a:rPr lang="cs-CZ" sz="5600" dirty="0" err="1"/>
              <a:t>žes</a:t>
            </a:r>
            <a:r>
              <a:rPr lang="cs-CZ" sz="5600" dirty="0"/>
              <a:t> sobě líčko, </a:t>
            </a:r>
            <a:r>
              <a:rPr lang="cs-CZ" sz="5600" u="sng" dirty="0"/>
              <a:t>krásné peříčko </a:t>
            </a:r>
            <a:r>
              <a:rPr lang="cs-CZ" sz="5600" u="sng" dirty="0" err="1"/>
              <a:t>zrousala</a:t>
            </a:r>
            <a:r>
              <a:rPr lang="cs-CZ" sz="5600" dirty="0"/>
              <a:t>? „Lítala jsem já přes hory, svému milému, roztomilému na vzdory.“ </a:t>
            </a:r>
            <a:endParaRPr lang="cs-CZ" sz="5600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 err="1"/>
              <a:t>Šak</a:t>
            </a:r>
            <a:r>
              <a:rPr lang="cs-CZ" sz="5600" dirty="0"/>
              <a:t> </a:t>
            </a:r>
            <a:r>
              <a:rPr lang="cs-CZ" sz="5600" dirty="0" err="1"/>
              <a:t>mia</a:t>
            </a:r>
            <a:r>
              <a:rPr lang="cs-CZ" sz="5600" dirty="0"/>
              <a:t> mamička vydělí, dá mně </a:t>
            </a:r>
            <a:r>
              <a:rPr lang="cs-CZ" sz="5600" u="sng" dirty="0"/>
              <a:t>peřiny bez peří</a:t>
            </a:r>
            <a:r>
              <a:rPr lang="cs-CZ" sz="56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5600" dirty="0"/>
              <a:t>V </a:t>
            </a:r>
            <a:r>
              <a:rPr lang="pt-BR" sz="5600" u="sng" dirty="0"/>
              <a:t>prachovém peří</a:t>
            </a:r>
            <a:r>
              <a:rPr lang="pt-BR" sz="5600" dirty="0"/>
              <a:t>, dobře se leží</a:t>
            </a:r>
            <a:r>
              <a:rPr lang="cs-CZ" sz="56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5600" dirty="0"/>
              <a:t>Smutně </a:t>
            </a:r>
            <a:r>
              <a:rPr lang="cs-CZ" sz="5600" dirty="0" err="1"/>
              <a:t>zpomínal</a:t>
            </a:r>
            <a:r>
              <a:rPr lang="cs-CZ" sz="5600" dirty="0"/>
              <a:t> jsem sobě na pana sládka, že ho někdy porodila </a:t>
            </a:r>
            <a:r>
              <a:rPr lang="cs-CZ" sz="5600" dirty="0" err="1"/>
              <a:t>neštastná</a:t>
            </a:r>
            <a:r>
              <a:rPr lang="cs-CZ" sz="5600" dirty="0"/>
              <a:t> matka; on dobré pivo vaří, kapsa </a:t>
            </a:r>
            <a:r>
              <a:rPr lang="cs-CZ" sz="5600" dirty="0" err="1"/>
              <a:t>nehospodsří</a:t>
            </a:r>
            <a:r>
              <a:rPr lang="cs-CZ" sz="5600" dirty="0"/>
              <a:t>: teď jsem dostal za pokutu – </a:t>
            </a:r>
            <a:r>
              <a:rPr lang="cs-CZ" sz="5600" u="sng" dirty="0"/>
              <a:t>musím drát peří. </a:t>
            </a:r>
            <a:endParaRPr lang="cs-CZ" sz="5600" b="1" u="sng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551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1813</Words>
  <Application>Microsoft Office PowerPoint</Application>
  <PresentationFormat>Širokoúhlá obrazovka</PresentationFormat>
  <Paragraphs>148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Křídla a peří jako zvláštní části (nejen) ptačího těla </vt:lpstr>
      <vt:lpstr>Úvodní poznámky</vt:lpstr>
      <vt:lpstr>Teoretická východiska</vt:lpstr>
      <vt:lpstr>Kdo může mít křídla?</vt:lpstr>
      <vt:lpstr>Symbolika</vt:lpstr>
      <vt:lpstr>Slovníky</vt:lpstr>
      <vt:lpstr> </vt:lpstr>
      <vt:lpstr>Folklorní texty</vt:lpstr>
      <vt:lpstr>Závěry</vt:lpstr>
      <vt:lpstr>Závěry</vt:lpstr>
      <vt:lpstr>Závěry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Křídla a peří jako zvláštní části (nejen) ptačího těla </dc:title>
  <dc:creator>Lucie Šťastná</dc:creator>
  <cp:lastModifiedBy>Lucie Šťastná</cp:lastModifiedBy>
  <cp:revision>21</cp:revision>
  <dcterms:created xsi:type="dcterms:W3CDTF">2019-05-27T20:34:19Z</dcterms:created>
  <dcterms:modified xsi:type="dcterms:W3CDTF">2019-05-29T04:58:30Z</dcterms:modified>
</cp:coreProperties>
</file>