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9" r:id="rId4"/>
    <p:sldId id="291" r:id="rId5"/>
    <p:sldId id="292" r:id="rId6"/>
    <p:sldId id="284" r:id="rId7"/>
    <p:sldId id="286" r:id="rId8"/>
    <p:sldId id="285" r:id="rId9"/>
    <p:sldId id="280" r:id="rId10"/>
    <p:sldId id="281" r:id="rId11"/>
    <p:sldId id="282" r:id="rId12"/>
    <p:sldId id="283" r:id="rId13"/>
    <p:sldId id="287" r:id="rId14"/>
    <p:sldId id="293" r:id="rId15"/>
    <p:sldId id="288" r:id="rId16"/>
    <p:sldId id="290" r:id="rId17"/>
    <p:sldId id="295" r:id="rId18"/>
    <p:sldId id="294" r:id="rId1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00" autoAdjust="0"/>
  </p:normalViewPr>
  <p:slideViewPr>
    <p:cSldViewPr>
      <p:cViewPr varScale="1">
        <p:scale>
          <a:sx n="70" d="100"/>
          <a:sy n="70" d="100"/>
        </p:scale>
        <p:origin x="536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4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59F898-0BF5-4073-A48E-18CE7F12CE7A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98CD1-7185-4C8D-B8E4-58A41630CAEF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50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57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52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15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69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29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85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69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96A641-D1A8-4A42-8582-47207125AA0D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  <p:sp useBgFill="1">
        <p:nvSpPr>
          <p:cNvPr id="20" name="Volný tvar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5FB46B-6003-4C6E-B871-4286348E341C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Volný tvar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BC7EF-410E-4DA0-BDAD-563A91DD7077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4CFF9B-C8BF-496A-8834-2A4AC805110C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D78762-94D1-46D1-AA09-0D0235C1BD54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6" name="Volný tvar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DFBD2-75BA-440E-B8FF-D4E388B8A606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18033-8B6D-4C32-B4D2-D09F06EE4448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9595C4-D63F-4441-94EC-6FC784C2787B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6276F-A64B-4AFC-B5E4-45562BE5CB0B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69EF-F216-4533-B994-2EBF32558CF9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6AB5E-9D02-4A32-916F-6B0F62FFEE2B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můžete upravit styl předlohy nadpisů.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élní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Kliknutím můžete upravit styl předlohy textů.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7F23A3E-B4D5-4BC8-8986-89E4BD06F82D}" type="datetime1">
              <a:rPr lang="cs-CZ" smtClean="0"/>
              <a:t>06.06.2019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38" name="Volný tvar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cs-CZ" sz="5400" b="1" dirty="0"/>
              <a:t>Já měla kalhoty a on měl sukni, proto mi nastali časové smutní! </a:t>
            </a:r>
            <a:r>
              <a:rPr lang="cs-CZ" sz="4400" b="1" dirty="0"/>
              <a:t/>
            </a:r>
            <a:br>
              <a:rPr lang="cs-CZ" sz="4400" b="1" dirty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cs-CZ" sz="2800" b="1" dirty="0" smtClean="0"/>
              <a:t>Anna Christou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cs-CZ" b="1" dirty="0"/>
              <a:t>Sukně a další součásti oděvu jako symbol erotické přitažlivosti žen pro muže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dirty="0" smtClean="0"/>
              <a:t>Kromě </a:t>
            </a:r>
            <a:r>
              <a:rPr lang="cs-CZ" dirty="0"/>
              <a:t>sukně </a:t>
            </a:r>
            <a:r>
              <a:rPr lang="cs-CZ" dirty="0" smtClean="0"/>
              <a:t>nesly v tradičním obrazu světa tento </a:t>
            </a:r>
            <a:r>
              <a:rPr lang="cs-CZ" dirty="0"/>
              <a:t>erotický význam </a:t>
            </a:r>
            <a:r>
              <a:rPr lang="cs-CZ" dirty="0" smtClean="0"/>
              <a:t>i </a:t>
            </a:r>
            <a:r>
              <a:rPr lang="cs-CZ" dirty="0"/>
              <a:t>jiné součásti ženského </a:t>
            </a:r>
            <a:r>
              <a:rPr lang="cs-CZ" dirty="0" smtClean="0"/>
              <a:t>šatníku – </a:t>
            </a:r>
            <a:r>
              <a:rPr lang="cs-CZ" b="1" dirty="0" smtClean="0"/>
              <a:t>zástěra</a:t>
            </a:r>
            <a:r>
              <a:rPr lang="cs-CZ" dirty="0"/>
              <a:t>, </a:t>
            </a:r>
            <a:r>
              <a:rPr lang="cs-CZ" b="1" dirty="0"/>
              <a:t>spodnička</a:t>
            </a:r>
            <a:r>
              <a:rPr lang="cs-CZ" dirty="0"/>
              <a:t> či (dnes již zastaralá) </a:t>
            </a:r>
            <a:r>
              <a:rPr lang="cs-CZ" b="1" dirty="0" smtClean="0"/>
              <a:t>jupka</a:t>
            </a:r>
            <a:r>
              <a:rPr lang="cs-CZ" dirty="0" smtClean="0"/>
              <a:t> (= lehký </a:t>
            </a:r>
            <a:r>
              <a:rPr lang="cs-CZ" dirty="0"/>
              <a:t>ženský </a:t>
            </a:r>
            <a:r>
              <a:rPr lang="cs-CZ" dirty="0" smtClean="0"/>
              <a:t>kabátek).</a:t>
            </a:r>
          </a:p>
          <a:p>
            <a:r>
              <a:rPr lang="cs-CZ" b="1" dirty="0" smtClean="0"/>
              <a:t>Zástěra</a:t>
            </a:r>
            <a:r>
              <a:rPr lang="cs-CZ" dirty="0" smtClean="0"/>
              <a:t> – </a:t>
            </a:r>
            <a:r>
              <a:rPr lang="cs-CZ" b="1" i="1" dirty="0" smtClean="0"/>
              <a:t>běhat </a:t>
            </a:r>
            <a:r>
              <a:rPr lang="cs-CZ" b="1" i="1" dirty="0"/>
              <a:t>za každou zástěrkou</a:t>
            </a:r>
            <a:r>
              <a:rPr lang="cs-CZ" b="1" dirty="0"/>
              <a:t> </a:t>
            </a:r>
            <a:r>
              <a:rPr lang="cs-CZ" sz="1900" dirty="0"/>
              <a:t>(SČFI) </a:t>
            </a:r>
            <a:r>
              <a:rPr lang="cs-CZ" dirty="0"/>
              <a:t>či </a:t>
            </a:r>
            <a:r>
              <a:rPr lang="cs-CZ" dirty="0" err="1" smtClean="0"/>
              <a:t>nář</a:t>
            </a:r>
            <a:r>
              <a:rPr lang="cs-CZ" dirty="0" smtClean="0"/>
              <a:t>. </a:t>
            </a:r>
            <a:r>
              <a:rPr lang="cs-CZ" b="1" i="1" dirty="0" err="1"/>
              <a:t>fěrtouškem</a:t>
            </a:r>
            <a:r>
              <a:rPr lang="cs-CZ" dirty="0"/>
              <a:t> </a:t>
            </a:r>
            <a:r>
              <a:rPr lang="cs-CZ" sz="1900" dirty="0"/>
              <a:t>(ČSVS</a:t>
            </a:r>
            <a:r>
              <a:rPr lang="cs-CZ" sz="1900" dirty="0" smtClean="0"/>
              <a:t>),</a:t>
            </a:r>
            <a:r>
              <a:rPr lang="cs-CZ" dirty="0" smtClean="0"/>
              <a:t> </a:t>
            </a:r>
            <a:r>
              <a:rPr lang="cs-CZ" b="1" i="1" dirty="0"/>
              <a:t>pokukovat po každé zástěrce</a:t>
            </a:r>
            <a:r>
              <a:rPr lang="cs-CZ" b="1" dirty="0"/>
              <a:t> </a:t>
            </a:r>
            <a:r>
              <a:rPr lang="cs-CZ" sz="1900" dirty="0"/>
              <a:t>(ČSVS). </a:t>
            </a:r>
            <a:endParaRPr lang="cs-CZ" dirty="0" smtClean="0"/>
          </a:p>
          <a:p>
            <a:r>
              <a:rPr lang="cs-CZ" dirty="0" smtClean="0"/>
              <a:t>zálety – </a:t>
            </a:r>
            <a:r>
              <a:rPr lang="cs-CZ" b="1" i="1" dirty="0" smtClean="0"/>
              <a:t>chystá </a:t>
            </a:r>
            <a:r>
              <a:rPr lang="cs-CZ" b="1" i="1" dirty="0"/>
              <a:t>se na každý </a:t>
            </a:r>
            <a:r>
              <a:rPr lang="cs-CZ" b="1" i="1" dirty="0" err="1" smtClean="0"/>
              <a:t>fěrtoušek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b="1" i="1" dirty="0"/>
              <a:t>lezl by i za kozou, kdyby zástěrku</a:t>
            </a:r>
            <a:r>
              <a:rPr lang="cs-CZ" dirty="0"/>
              <a:t>/</a:t>
            </a:r>
            <a:r>
              <a:rPr lang="cs-CZ" b="1" i="1" dirty="0"/>
              <a:t>čepec</a:t>
            </a:r>
            <a:r>
              <a:rPr lang="cs-CZ" dirty="0"/>
              <a:t>/</a:t>
            </a:r>
            <a:r>
              <a:rPr lang="cs-CZ" b="1" i="1" dirty="0"/>
              <a:t>plínku (na hlavě</a:t>
            </a:r>
            <a:r>
              <a:rPr lang="cs-CZ" b="1" dirty="0"/>
              <a:t>) </a:t>
            </a:r>
            <a:r>
              <a:rPr lang="cs-CZ" b="1" i="1" dirty="0"/>
              <a:t>měla </a:t>
            </a:r>
            <a:r>
              <a:rPr lang="cs-CZ" sz="1900" dirty="0"/>
              <a:t>(</a:t>
            </a:r>
            <a:r>
              <a:rPr lang="cs-CZ" sz="1900" dirty="0" smtClean="0"/>
              <a:t>ČSVS)</a:t>
            </a:r>
            <a:r>
              <a:rPr lang="cs-CZ" dirty="0" smtClean="0"/>
              <a:t>; záletnictví = </a:t>
            </a:r>
            <a:r>
              <a:rPr lang="cs-CZ" b="1" i="1" dirty="0" err="1"/>
              <a:t>zástěrkářství</a:t>
            </a:r>
            <a:r>
              <a:rPr lang="cs-CZ" dirty="0"/>
              <a:t> </a:t>
            </a:r>
            <a:r>
              <a:rPr lang="cs-CZ" sz="1800" dirty="0"/>
              <a:t>(SSJČ</a:t>
            </a:r>
            <a:r>
              <a:rPr lang="cs-CZ" sz="1800" dirty="0" smtClean="0"/>
              <a:t>) </a:t>
            </a:r>
          </a:p>
          <a:p>
            <a:r>
              <a:rPr lang="cs-CZ" dirty="0"/>
              <a:t>z</a:t>
            </a:r>
            <a:r>
              <a:rPr lang="cs-CZ" dirty="0" smtClean="0"/>
              <a:t>áletník =</a:t>
            </a:r>
            <a:r>
              <a:rPr lang="cs-CZ" b="1" i="1" dirty="0" err="1" smtClean="0"/>
              <a:t>zástěrkář</a:t>
            </a:r>
            <a:r>
              <a:rPr lang="cs-CZ" dirty="0" smtClean="0"/>
              <a:t> </a:t>
            </a:r>
            <a:r>
              <a:rPr lang="cs-CZ" sz="1800" dirty="0"/>
              <a:t>(SSJČ</a:t>
            </a:r>
            <a:r>
              <a:rPr lang="cs-CZ" sz="1800" dirty="0" smtClean="0"/>
              <a:t>), </a:t>
            </a:r>
            <a:r>
              <a:rPr lang="cs-CZ" dirty="0" err="1" smtClean="0"/>
              <a:t>pej</a:t>
            </a:r>
            <a:r>
              <a:rPr lang="cs-CZ" dirty="0" smtClean="0"/>
              <a:t>. </a:t>
            </a:r>
            <a:r>
              <a:rPr lang="cs-CZ" b="1" i="1" dirty="0" err="1"/>
              <a:t>spodničkář</a:t>
            </a:r>
            <a:r>
              <a:rPr lang="cs-CZ" dirty="0"/>
              <a:t> </a:t>
            </a:r>
            <a:r>
              <a:rPr lang="cs-CZ" sz="1800" dirty="0"/>
              <a:t>(ČSVS</a:t>
            </a:r>
            <a:r>
              <a:rPr lang="cs-CZ" sz="1800" dirty="0" smtClean="0"/>
              <a:t>), </a:t>
            </a:r>
            <a:br>
              <a:rPr lang="cs-CZ" sz="1800" dirty="0" smtClean="0"/>
            </a:br>
            <a:r>
              <a:rPr lang="cs-CZ" dirty="0" smtClean="0"/>
              <a:t>žert. </a:t>
            </a:r>
            <a:r>
              <a:rPr lang="cs-CZ" b="1" i="1" dirty="0" smtClean="0"/>
              <a:t>zástěrkový</a:t>
            </a:r>
            <a:r>
              <a:rPr lang="cs-CZ" dirty="0" smtClean="0"/>
              <a:t>/</a:t>
            </a:r>
            <a:r>
              <a:rPr lang="cs-CZ" b="1" i="1" dirty="0" smtClean="0"/>
              <a:t>spodničkový</a:t>
            </a:r>
            <a:r>
              <a:rPr lang="cs-CZ" b="1" dirty="0" smtClean="0"/>
              <a:t> </a:t>
            </a:r>
            <a:r>
              <a:rPr lang="cs-CZ" b="1" i="1" dirty="0"/>
              <a:t>rytíř</a:t>
            </a:r>
            <a:r>
              <a:rPr lang="cs-CZ" dirty="0"/>
              <a:t>/</a:t>
            </a:r>
            <a:r>
              <a:rPr lang="cs-CZ" b="1" i="1" dirty="0"/>
              <a:t>hrdina</a:t>
            </a:r>
            <a:r>
              <a:rPr lang="cs-CZ" b="1" dirty="0"/>
              <a:t> </a:t>
            </a:r>
            <a:r>
              <a:rPr lang="cs-CZ" sz="1800" dirty="0"/>
              <a:t>(ČSVS</a:t>
            </a:r>
            <a:r>
              <a:rPr lang="cs-CZ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9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cs-CZ" b="1" dirty="0"/>
              <a:t>Sukně a další součásti oděvu jako symbol erotické přitažlivosti žen pro muže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ářečním ekvivalent </a:t>
            </a:r>
            <a:r>
              <a:rPr lang="cs-CZ" b="1" i="1" dirty="0" err="1"/>
              <a:t>fěrtoušek</a:t>
            </a:r>
            <a:r>
              <a:rPr lang="cs-CZ" dirty="0"/>
              <a:t> (</a:t>
            </a:r>
            <a:r>
              <a:rPr lang="cs-CZ" dirty="0" smtClean="0"/>
              <a:t>zdrob. </a:t>
            </a:r>
            <a:r>
              <a:rPr lang="cs-CZ" dirty="0"/>
              <a:t>od </a:t>
            </a:r>
            <a:r>
              <a:rPr lang="cs-CZ" i="1" dirty="0" smtClean="0"/>
              <a:t>fěrtoch</a:t>
            </a:r>
            <a:r>
              <a:rPr lang="cs-CZ" dirty="0" smtClean="0"/>
              <a:t>) – </a:t>
            </a:r>
            <a:r>
              <a:rPr lang="cs-CZ" b="1" i="1" dirty="0" smtClean="0"/>
              <a:t>zavoněl </a:t>
            </a:r>
            <a:r>
              <a:rPr lang="cs-CZ" b="1" i="1" dirty="0"/>
              <a:t>mu </a:t>
            </a:r>
            <a:r>
              <a:rPr lang="cs-CZ" b="1" i="1" dirty="0" err="1" smtClean="0"/>
              <a:t>fěrtoušek</a:t>
            </a:r>
            <a:r>
              <a:rPr lang="cs-CZ" dirty="0" smtClean="0"/>
              <a:t>, </a:t>
            </a:r>
            <a:r>
              <a:rPr lang="cs-CZ" b="1" i="1" dirty="0" smtClean="0"/>
              <a:t>z</a:t>
            </a:r>
            <a:r>
              <a:rPr lang="cs-CZ" b="1" i="1" dirty="0"/>
              <a:t> </a:t>
            </a:r>
            <a:r>
              <a:rPr lang="cs-CZ" b="1" i="1" dirty="0" err="1"/>
              <a:t>fěrtoušku</a:t>
            </a:r>
            <a:r>
              <a:rPr lang="cs-CZ" b="1" i="1" dirty="0"/>
              <a:t> se napil</a:t>
            </a:r>
            <a:r>
              <a:rPr lang="cs-CZ" b="1" dirty="0"/>
              <a:t> </a:t>
            </a:r>
            <a:r>
              <a:rPr lang="cs-CZ" sz="1800" dirty="0"/>
              <a:t>(</a:t>
            </a:r>
            <a:r>
              <a:rPr lang="cs-CZ" sz="1800" dirty="0" err="1"/>
              <a:t>Zaor</a:t>
            </a:r>
            <a:r>
              <a:rPr lang="cs-CZ" sz="1800" dirty="0"/>
              <a:t>.) </a:t>
            </a:r>
            <a:endParaRPr lang="cs-CZ" sz="1800" dirty="0" smtClean="0"/>
          </a:p>
          <a:p>
            <a:r>
              <a:rPr lang="cs-CZ" b="1" i="1" dirty="0" smtClean="0"/>
              <a:t>roztrhala </a:t>
            </a:r>
            <a:r>
              <a:rPr lang="cs-CZ" b="1" i="1" dirty="0"/>
              <a:t>si </a:t>
            </a:r>
            <a:r>
              <a:rPr lang="cs-CZ" b="1" i="1" dirty="0" err="1"/>
              <a:t>fěrtoušek</a:t>
            </a:r>
            <a:r>
              <a:rPr lang="cs-CZ" b="1" dirty="0"/>
              <a:t> </a:t>
            </a:r>
            <a:r>
              <a:rPr lang="cs-CZ" sz="1800" dirty="0"/>
              <a:t>(ČSVS) </a:t>
            </a:r>
            <a:r>
              <a:rPr lang="cs-CZ" sz="1800" dirty="0" smtClean="0"/>
              <a:t>– </a:t>
            </a:r>
            <a:r>
              <a:rPr lang="cs-CZ" dirty="0" smtClean="0"/>
              <a:t>o dívce, </a:t>
            </a:r>
            <a:r>
              <a:rPr lang="cs-CZ" dirty="0"/>
              <a:t>která předčasně přišla o </a:t>
            </a:r>
            <a:r>
              <a:rPr lang="cs-CZ" dirty="0" smtClean="0"/>
              <a:t>panenství</a:t>
            </a:r>
          </a:p>
          <a:p>
            <a:r>
              <a:rPr lang="cs-CZ" dirty="0"/>
              <a:t>Ojediněle mohou ženu metonymicky zastupovat také jiné části ženského šatníku než sukně a zástěra, např. </a:t>
            </a:r>
            <a:r>
              <a:rPr lang="cs-CZ" b="1" dirty="0"/>
              <a:t>spodnička</a:t>
            </a:r>
            <a:r>
              <a:rPr lang="cs-CZ" dirty="0"/>
              <a:t> či </a:t>
            </a:r>
            <a:r>
              <a:rPr lang="cs-CZ" b="1" dirty="0" smtClean="0"/>
              <a:t>jupka</a:t>
            </a:r>
            <a:endParaRPr lang="cs-CZ" dirty="0"/>
          </a:p>
          <a:p>
            <a:r>
              <a:rPr lang="cs-CZ" b="1" i="1" dirty="0" smtClean="0"/>
              <a:t>běhá</a:t>
            </a:r>
            <a:r>
              <a:rPr lang="cs-CZ" b="1" dirty="0" smtClean="0"/>
              <a:t> </a:t>
            </a:r>
            <a:r>
              <a:rPr lang="cs-CZ" b="1" i="1" dirty="0"/>
              <a:t>za každou </a:t>
            </a:r>
            <a:r>
              <a:rPr lang="cs-CZ" b="1" i="1" dirty="0" smtClean="0"/>
              <a:t>spodničkou</a:t>
            </a:r>
            <a:r>
              <a:rPr lang="cs-CZ" dirty="0" smtClean="0"/>
              <a:t>, </a:t>
            </a:r>
            <a:r>
              <a:rPr lang="cs-CZ" b="1" i="1" dirty="0" err="1" smtClean="0"/>
              <a:t>spodničkář</a:t>
            </a:r>
            <a:r>
              <a:rPr lang="cs-CZ" dirty="0" smtClean="0"/>
              <a:t> </a:t>
            </a:r>
            <a:r>
              <a:rPr lang="cs-CZ" sz="1800" dirty="0" smtClean="0"/>
              <a:t>(ČSVS)</a:t>
            </a:r>
            <a:endParaRPr lang="cs-CZ" dirty="0"/>
          </a:p>
          <a:p>
            <a:r>
              <a:rPr lang="cs-CZ" b="1" i="1" dirty="0" smtClean="0"/>
              <a:t>pokukuje </a:t>
            </a:r>
            <a:r>
              <a:rPr lang="cs-CZ" b="1" i="1" dirty="0"/>
              <a:t>po každé jupce </a:t>
            </a:r>
            <a:r>
              <a:rPr lang="cs-CZ" sz="1800" dirty="0"/>
              <a:t>(ČSVS</a:t>
            </a:r>
            <a:r>
              <a:rPr lang="cs-CZ" sz="1800" dirty="0" smtClean="0"/>
              <a:t>)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755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cs-CZ" b="1" dirty="0"/>
              <a:t>Sukně a další součásti oděvu jako symbol erotické přitažlivosti žen pro muže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cs-CZ" dirty="0" smtClean="0"/>
              <a:t>Tyto </a:t>
            </a:r>
            <a:r>
              <a:rPr lang="cs-CZ" dirty="0" err="1"/>
              <a:t>genderově</a:t>
            </a:r>
            <a:r>
              <a:rPr lang="cs-CZ" dirty="0"/>
              <a:t> specifické části oděvu </a:t>
            </a:r>
            <a:r>
              <a:rPr lang="cs-CZ" dirty="0" smtClean="0"/>
              <a:t>tedy mnohdy neoznačují oblečení, ale symbolicky </a:t>
            </a:r>
            <a:r>
              <a:rPr lang="cs-CZ" dirty="0"/>
              <a:t>poukazují k části těla, kterou zakrývají</a:t>
            </a:r>
            <a:r>
              <a:rPr lang="cs-CZ" dirty="0" smtClean="0"/>
              <a:t>.</a:t>
            </a:r>
            <a:r>
              <a:rPr lang="cs-CZ" dirty="0"/>
              <a:t> </a:t>
            </a:r>
            <a:r>
              <a:rPr lang="cs-CZ" dirty="0" smtClean="0"/>
              <a:t>Jde vlastně o eufemistické pojmenování.</a:t>
            </a:r>
          </a:p>
          <a:p>
            <a:r>
              <a:rPr lang="cs-CZ" dirty="0" smtClean="0"/>
              <a:t>Patrné je to zejména v </a:t>
            </a:r>
            <a:r>
              <a:rPr lang="cs-CZ" b="1" dirty="0" smtClean="0"/>
              <a:t>erotických lidových písních</a:t>
            </a:r>
            <a:r>
              <a:rPr lang="cs-CZ" dirty="0" smtClean="0"/>
              <a:t>, při jejichž interpretaci žertovný </a:t>
            </a:r>
            <a:r>
              <a:rPr lang="cs-CZ" dirty="0"/>
              <a:t>tón hlasu zpěváka nenechává posluchače na pochybách o přeneseném významu (Vilímek, </a:t>
            </a:r>
            <a:r>
              <a:rPr lang="cs-CZ" dirty="0" smtClean="0"/>
              <a:t>2017):</a:t>
            </a:r>
          </a:p>
          <a:p>
            <a:r>
              <a:rPr lang="cs-CZ" i="1" dirty="0" smtClean="0"/>
              <a:t>Aj </a:t>
            </a:r>
            <a:r>
              <a:rPr lang="cs-CZ" i="1" dirty="0" err="1" smtClean="0"/>
              <a:t>aj</a:t>
            </a:r>
            <a:r>
              <a:rPr lang="cs-CZ" i="1" dirty="0" smtClean="0"/>
              <a:t> </a:t>
            </a:r>
            <a:r>
              <a:rPr lang="cs-CZ" i="1" dirty="0" err="1" smtClean="0"/>
              <a:t>aj</a:t>
            </a:r>
            <a:r>
              <a:rPr lang="cs-CZ" i="1" dirty="0" smtClean="0"/>
              <a:t> </a:t>
            </a:r>
            <a:r>
              <a:rPr lang="cs-CZ" i="1" dirty="0" err="1" smtClean="0"/>
              <a:t>aj</a:t>
            </a:r>
            <a:r>
              <a:rPr lang="cs-CZ" i="1" dirty="0" smtClean="0"/>
              <a:t> </a:t>
            </a:r>
            <a:r>
              <a:rPr lang="cs-CZ" i="1" dirty="0" err="1" smtClean="0"/>
              <a:t>aj</a:t>
            </a:r>
            <a:r>
              <a:rPr lang="cs-CZ" i="1" dirty="0" smtClean="0"/>
              <a:t> </a:t>
            </a:r>
            <a:r>
              <a:rPr lang="cs-CZ" i="1" dirty="0" err="1" smtClean="0"/>
              <a:t>aj</a:t>
            </a:r>
            <a:r>
              <a:rPr lang="cs-CZ" i="1" dirty="0" smtClean="0"/>
              <a:t>, / </a:t>
            </a:r>
            <a:r>
              <a:rPr lang="cs-CZ" i="1" dirty="0" err="1" smtClean="0"/>
              <a:t>nechytaj</a:t>
            </a:r>
            <a:r>
              <a:rPr lang="cs-CZ" i="1" dirty="0" smtClean="0"/>
              <a:t> </a:t>
            </a:r>
            <a:r>
              <a:rPr lang="cs-CZ" i="1" dirty="0" err="1" smtClean="0"/>
              <a:t>mňa</a:t>
            </a:r>
            <a:r>
              <a:rPr lang="cs-CZ" i="1" dirty="0" smtClean="0"/>
              <a:t> za </a:t>
            </a:r>
            <a:r>
              <a:rPr lang="cs-CZ" i="1" dirty="0" err="1" smtClean="0"/>
              <a:t>ňu</a:t>
            </a:r>
            <a:r>
              <a:rPr lang="cs-CZ" i="1" dirty="0" smtClean="0"/>
              <a:t>, / za </a:t>
            </a:r>
            <a:r>
              <a:rPr lang="cs-CZ" i="1" dirty="0" err="1" smtClean="0"/>
              <a:t>sukňu</a:t>
            </a:r>
            <a:r>
              <a:rPr lang="cs-CZ" i="1" dirty="0" smtClean="0"/>
              <a:t> </a:t>
            </a:r>
            <a:r>
              <a:rPr lang="cs-CZ" i="1" dirty="0" err="1" smtClean="0"/>
              <a:t>červenú</a:t>
            </a:r>
            <a:r>
              <a:rPr lang="cs-CZ" i="1" dirty="0" smtClean="0"/>
              <a:t>, / </a:t>
            </a:r>
            <a:r>
              <a:rPr lang="cs-CZ" i="1" dirty="0" err="1" smtClean="0"/>
              <a:t>nekúpils</a:t>
            </a:r>
            <a:r>
              <a:rPr lang="cs-CZ" i="1" dirty="0" smtClean="0"/>
              <a:t> mně na </a:t>
            </a:r>
            <a:r>
              <a:rPr lang="cs-CZ" i="1" dirty="0" err="1" smtClean="0"/>
              <a:t>ňu</a:t>
            </a:r>
            <a:r>
              <a:rPr lang="cs-CZ" dirty="0"/>
              <a:t> </a:t>
            </a:r>
            <a:r>
              <a:rPr lang="cs-CZ" sz="1900" dirty="0" smtClean="0"/>
              <a:t>(</a:t>
            </a:r>
            <a:r>
              <a:rPr lang="cs-CZ" sz="1900" dirty="0" err="1" smtClean="0"/>
              <a:t>Pavelčík</a:t>
            </a:r>
            <a:r>
              <a:rPr lang="cs-CZ" sz="1900" dirty="0" smtClean="0"/>
              <a:t>)</a:t>
            </a:r>
          </a:p>
          <a:p>
            <a:r>
              <a:rPr lang="cs-CZ" i="1" dirty="0" err="1" smtClean="0"/>
              <a:t>Hejbej</a:t>
            </a:r>
            <a:r>
              <a:rPr lang="cs-CZ" i="1" dirty="0" smtClean="0"/>
              <a:t> se, </a:t>
            </a:r>
            <a:r>
              <a:rPr lang="cs-CZ" i="1" dirty="0" err="1" smtClean="0"/>
              <a:t>fěrtoušku</a:t>
            </a:r>
            <a:r>
              <a:rPr lang="cs-CZ" i="1" dirty="0" smtClean="0"/>
              <a:t> modroučký,/ </a:t>
            </a:r>
            <a:r>
              <a:rPr lang="cs-CZ" i="1" dirty="0" err="1" smtClean="0"/>
              <a:t>hejbej</a:t>
            </a:r>
            <a:r>
              <a:rPr lang="cs-CZ" i="1" dirty="0" smtClean="0"/>
              <a:t> se, </a:t>
            </a:r>
            <a:r>
              <a:rPr lang="cs-CZ" i="1" dirty="0" err="1" smtClean="0"/>
              <a:t>fěrtoušku</a:t>
            </a:r>
            <a:r>
              <a:rPr lang="cs-CZ" i="1" dirty="0" smtClean="0"/>
              <a:t> modrý, / což jest to pod tebou dobroučký, / což jest to pod tebou dobrý!</a:t>
            </a:r>
            <a:r>
              <a:rPr lang="cs-CZ" dirty="0" smtClean="0"/>
              <a:t> </a:t>
            </a:r>
            <a:r>
              <a:rPr lang="cs-CZ" sz="1900" dirty="0" smtClean="0"/>
              <a:t>(J. J. z Bratřic)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20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Sukně a ochranitelská role matky</a:t>
            </a:r>
            <a:r>
              <a:rPr lang="cs-CZ" b="1" i="1" dirty="0"/>
              <a:t/>
            </a:r>
            <a:br>
              <a:rPr lang="cs-CZ" b="1" i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Sukně</a:t>
            </a:r>
            <a:r>
              <a:rPr lang="cs-CZ" dirty="0" smtClean="0"/>
              <a:t> vyjadřuje ještě jeden specifický význam – je spojena s </a:t>
            </a:r>
            <a:r>
              <a:rPr lang="cs-CZ" b="1" dirty="0"/>
              <a:t>matkou a její ochranitelskou </a:t>
            </a:r>
            <a:r>
              <a:rPr lang="cs-CZ" b="1" dirty="0" smtClean="0"/>
              <a:t>rolí</a:t>
            </a:r>
            <a:r>
              <a:rPr lang="cs-CZ" dirty="0" smtClean="0"/>
              <a:t>. </a:t>
            </a:r>
          </a:p>
          <a:p>
            <a:r>
              <a:rPr lang="cs-CZ" b="1" i="1" dirty="0" smtClean="0"/>
              <a:t>držet </a:t>
            </a:r>
            <a:r>
              <a:rPr lang="cs-CZ" b="1" i="1" dirty="0"/>
              <a:t>se máminy sukně </a:t>
            </a:r>
            <a:r>
              <a:rPr lang="cs-CZ" dirty="0"/>
              <a:t>/ </a:t>
            </a:r>
            <a:r>
              <a:rPr lang="cs-CZ" b="1" i="1" dirty="0"/>
              <a:t>držet se mámy za </a:t>
            </a:r>
            <a:r>
              <a:rPr lang="cs-CZ" b="1" i="1" dirty="0" smtClean="0"/>
              <a:t>sukně</a:t>
            </a:r>
            <a:r>
              <a:rPr lang="cs-CZ" dirty="0" smtClean="0"/>
              <a:t>, </a:t>
            </a:r>
            <a:r>
              <a:rPr lang="cs-CZ" b="1" i="1" dirty="0" smtClean="0"/>
              <a:t>schovávat </a:t>
            </a:r>
            <a:r>
              <a:rPr lang="cs-CZ" b="1" i="1" dirty="0"/>
              <a:t>se za máminy sukně</a:t>
            </a:r>
            <a:r>
              <a:rPr lang="cs-CZ" i="1" dirty="0"/>
              <a:t> / </a:t>
            </a:r>
            <a:r>
              <a:rPr lang="cs-CZ" b="1" i="1" dirty="0"/>
              <a:t>mámě za sukně</a:t>
            </a:r>
            <a:r>
              <a:rPr lang="cs-CZ" dirty="0"/>
              <a:t>, popř. </a:t>
            </a:r>
            <a:r>
              <a:rPr lang="cs-CZ" b="1" i="1" dirty="0"/>
              <a:t>držet se někoho za </a:t>
            </a:r>
            <a:r>
              <a:rPr lang="cs-CZ" b="1" i="1" dirty="0" smtClean="0"/>
              <a:t>sukně</a:t>
            </a:r>
            <a:r>
              <a:rPr lang="cs-CZ" i="1" dirty="0" smtClean="0"/>
              <a:t> </a:t>
            </a:r>
            <a:r>
              <a:rPr lang="cs-CZ" b="1" dirty="0" smtClean="0"/>
              <a:t>= </a:t>
            </a:r>
            <a:r>
              <a:rPr lang="cs-CZ" i="1" dirty="0"/>
              <a:t>nepřiznávat si svou odpovědnost a nedůstojně, slabošsky se vyhýbat negativním následkům dětinským spoléháním na ochranu někoho jiného, zvl. m</a:t>
            </a:r>
            <a:r>
              <a:rPr lang="cs-CZ" i="1" dirty="0" smtClean="0"/>
              <a:t>atky</a:t>
            </a:r>
            <a:r>
              <a:rPr lang="cs-CZ" dirty="0" smtClean="0"/>
              <a:t> (</a:t>
            </a:r>
            <a:r>
              <a:rPr lang="cs-CZ" sz="1800" dirty="0" smtClean="0"/>
              <a:t>SČFI</a:t>
            </a:r>
            <a:r>
              <a:rPr lang="cs-CZ" dirty="0" smtClean="0"/>
              <a:t>) </a:t>
            </a:r>
          </a:p>
          <a:p>
            <a:r>
              <a:rPr lang="cs-CZ" dirty="0" smtClean="0"/>
              <a:t>Sukně zde přináleží ke</a:t>
            </a:r>
            <a:r>
              <a:rPr lang="cs-CZ" dirty="0"/>
              <a:t> </a:t>
            </a:r>
            <a:r>
              <a:rPr lang="cs-CZ" b="1" dirty="0"/>
              <a:t>stereotypu</a:t>
            </a:r>
            <a:r>
              <a:rPr lang="cs-CZ" dirty="0"/>
              <a:t> (či </a:t>
            </a:r>
            <a:r>
              <a:rPr lang="cs-CZ" dirty="0" err="1"/>
              <a:t>substereotypu</a:t>
            </a:r>
            <a:r>
              <a:rPr lang="cs-CZ" dirty="0"/>
              <a:t>/profilu) </a:t>
            </a:r>
            <a:r>
              <a:rPr lang="cs-CZ" b="1" dirty="0"/>
              <a:t>matky</a:t>
            </a:r>
            <a:r>
              <a:rPr lang="cs-CZ" dirty="0"/>
              <a:t>, nikoliv ženy </a:t>
            </a:r>
            <a:r>
              <a:rPr lang="cs-CZ" dirty="0" smtClean="0"/>
              <a:t>obecně.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1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Sukně a kalhoty v současné publicistice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1" dirty="0" smtClean="0"/>
              <a:t>Sukně</a:t>
            </a:r>
            <a:r>
              <a:rPr lang="cs-CZ" b="1" i="1" dirty="0"/>
              <a:t>, nebo kalhoty? Ve 21. století nehraje pohlaví v módě žádnou </a:t>
            </a:r>
            <a:r>
              <a:rPr lang="cs-CZ" b="1" i="1" dirty="0" smtClean="0"/>
              <a:t>roli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900" i="1" dirty="0"/>
              <a:t>Od dětství nás učí, že </a:t>
            </a:r>
            <a:r>
              <a:rPr lang="cs-CZ" sz="1900" i="1" dirty="0" smtClean="0"/>
              <a:t>holčičky </a:t>
            </a:r>
            <a:r>
              <a:rPr lang="cs-CZ" sz="1900" i="1" dirty="0"/>
              <a:t>mají radši růžovou a chlapečci modrou. </a:t>
            </a:r>
            <a:r>
              <a:rPr lang="cs-CZ" sz="1900" i="1" dirty="0" smtClean="0"/>
              <a:t>Jenže </a:t>
            </a:r>
            <a:r>
              <a:rPr lang="cs-CZ" sz="1900" b="1" i="1" dirty="0" smtClean="0"/>
              <a:t>rozdíly </a:t>
            </a:r>
            <a:r>
              <a:rPr lang="cs-CZ" sz="1900" b="1" i="1" dirty="0"/>
              <a:t>mezi dámskou a pánskou módou se stírají</a:t>
            </a:r>
            <a:r>
              <a:rPr lang="cs-CZ" sz="1900" i="1" dirty="0" smtClean="0"/>
              <a:t>: </a:t>
            </a:r>
            <a:r>
              <a:rPr lang="cs-CZ" sz="1900" i="1" dirty="0"/>
              <a:t>ženy objevily kouzlo volných </a:t>
            </a:r>
            <a:r>
              <a:rPr lang="cs-CZ" sz="1900" i="1" dirty="0" err="1"/>
              <a:t>džín</a:t>
            </a:r>
            <a:r>
              <a:rPr lang="cs-CZ" sz="1900" i="1" dirty="0"/>
              <a:t>, do pánských skříní pronikají pastelové barvy dříve spojované spíš s něžným pohlavím. Móda je čím dál otevřenější – a </a:t>
            </a:r>
            <a:r>
              <a:rPr lang="cs-CZ" sz="1900" b="1" i="1" dirty="0"/>
              <a:t>brzy možná na tradiční rozdělení rolí nebudeme vůbec brát </a:t>
            </a:r>
            <a:r>
              <a:rPr lang="cs-CZ" sz="1900" b="1" i="1" dirty="0" smtClean="0"/>
              <a:t>ohled</a:t>
            </a:r>
            <a:r>
              <a:rPr lang="cs-CZ" sz="1900" i="1" dirty="0" smtClean="0"/>
              <a:t>. </a:t>
            </a:r>
            <a:r>
              <a:rPr lang="cs-CZ" sz="2000" dirty="0"/>
              <a:t>(idnes.cz)</a:t>
            </a:r>
            <a:endParaRPr lang="cs-CZ" sz="1900" b="1" i="1" dirty="0" smtClean="0"/>
          </a:p>
          <a:p>
            <a:r>
              <a:rPr lang="cs-CZ" b="1" i="1" dirty="0"/>
              <a:t>Sukně, nebo kalhoty? Víme, co vám přinese úspěch v práci a udělá dobrý </a:t>
            </a:r>
            <a:r>
              <a:rPr lang="cs-CZ" b="1" i="1" dirty="0" smtClean="0"/>
              <a:t>dojem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900" i="1" dirty="0"/>
              <a:t>Rozhodujete se, zda do práce nosit více sukni nebo spíše kalhoty? </a:t>
            </a:r>
            <a:r>
              <a:rPr lang="cs-CZ" sz="1900" b="1" i="1" dirty="0"/>
              <a:t>I když chcete působit mezi mužskými kolegy stejně silně a vyrovnaně, zvítězit by měla sukně. </a:t>
            </a:r>
            <a:r>
              <a:rPr lang="cs-CZ" sz="1900" i="1" dirty="0"/>
              <a:t>Dle výzkumů ženy, které nosí sukně, jsou považovány za úspěšnější než ty, které nosí kalhoty. </a:t>
            </a:r>
            <a:r>
              <a:rPr lang="cs-CZ" sz="1900" b="1" i="1" dirty="0"/>
              <a:t>Podtrhněte svou ženskost </a:t>
            </a:r>
            <a:r>
              <a:rPr lang="cs-CZ" sz="1900" i="1" dirty="0"/>
              <a:t>a jděte si za úspěchem</a:t>
            </a:r>
            <a:r>
              <a:rPr lang="cs-CZ" sz="1900" i="1" dirty="0" smtClean="0"/>
              <a:t>. </a:t>
            </a:r>
            <a:r>
              <a:rPr lang="cs-CZ" sz="2000" dirty="0"/>
              <a:t>(podnikavazena.cz)</a:t>
            </a:r>
            <a:endParaRPr lang="cs-CZ" sz="1900" b="1" i="1" dirty="0" smtClean="0"/>
          </a:p>
          <a:p>
            <a:r>
              <a:rPr lang="cs-CZ" b="1" i="1" dirty="0" smtClean="0"/>
              <a:t>Muži </a:t>
            </a:r>
            <a:r>
              <a:rPr lang="cs-CZ" b="1" i="1" dirty="0"/>
              <a:t>v sukních. Dnes nezvyklý pohled, brzy možná žhavý </a:t>
            </a:r>
            <a:r>
              <a:rPr lang="cs-CZ" b="1" i="1" dirty="0" smtClean="0"/>
              <a:t>trend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900" i="1" dirty="0"/>
              <a:t>Pánské kousky v dámském šatníku jsou dnes norma, zato na pány v oblečení s tradičně ženskými prvky se zatím pohlíží spíš jako na kuriozitu. </a:t>
            </a:r>
            <a:r>
              <a:rPr lang="cs-CZ" sz="1900" b="1" i="1" dirty="0"/>
              <a:t>Společnost i móda se ale vyvíjejí a trendy naznačují, že časem pohled na muže v sukni nebo v šatech nikoho nepřekvapí.</a:t>
            </a:r>
            <a:r>
              <a:rPr lang="cs-CZ" sz="1900" i="1" dirty="0"/>
              <a:t> Už teď mají své slavné a stylové příznivce. </a:t>
            </a:r>
            <a:r>
              <a:rPr lang="cs-CZ" sz="2000" dirty="0"/>
              <a:t>(idnes.cz)</a:t>
            </a:r>
            <a:endParaRPr lang="cs-CZ" sz="1900" i="1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431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Ženský </a:t>
            </a:r>
            <a:r>
              <a:rPr lang="cs-CZ" dirty="0"/>
              <a:t>a mužský oděv </a:t>
            </a:r>
            <a:r>
              <a:rPr lang="cs-CZ" dirty="0" smtClean="0"/>
              <a:t>v </a:t>
            </a:r>
            <a:r>
              <a:rPr lang="cs-CZ" dirty="0"/>
              <a:t>našem jazyce </a:t>
            </a:r>
            <a:r>
              <a:rPr lang="cs-CZ" dirty="0" smtClean="0"/>
              <a:t>a kultuře funguje </a:t>
            </a:r>
            <a:r>
              <a:rPr lang="cs-CZ" dirty="0"/>
              <a:t>jako </a:t>
            </a:r>
            <a:r>
              <a:rPr lang="cs-CZ" b="1" dirty="0"/>
              <a:t>metonymie ženy a muže</a:t>
            </a:r>
            <a:r>
              <a:rPr lang="cs-CZ" dirty="0"/>
              <a:t> a také </a:t>
            </a:r>
            <a:r>
              <a:rPr lang="cs-CZ" dirty="0" smtClean="0"/>
              <a:t>poukazuje k </a:t>
            </a:r>
            <a:r>
              <a:rPr lang="cs-CZ" b="1" dirty="0" smtClean="0"/>
              <a:t>tradičním mužským a ženským rolím</a:t>
            </a:r>
            <a:r>
              <a:rPr lang="cs-CZ" dirty="0" smtClean="0"/>
              <a:t>. Ženský oděv navíc nese další významy – vyjadřuje </a:t>
            </a:r>
            <a:r>
              <a:rPr lang="cs-CZ" b="1" dirty="0" smtClean="0"/>
              <a:t>erotickou </a:t>
            </a:r>
            <a:r>
              <a:rPr lang="cs-CZ" b="1" dirty="0"/>
              <a:t>přitažlivost žen pro muže </a:t>
            </a:r>
            <a:r>
              <a:rPr lang="cs-CZ" dirty="0" smtClean="0"/>
              <a:t>a </a:t>
            </a:r>
            <a:r>
              <a:rPr lang="cs-CZ" b="1" dirty="0"/>
              <a:t>mateřskou </a:t>
            </a:r>
            <a:r>
              <a:rPr lang="cs-CZ" b="1" dirty="0" smtClean="0"/>
              <a:t>roli</a:t>
            </a:r>
            <a:r>
              <a:rPr lang="cs-CZ" dirty="0" smtClean="0"/>
              <a:t>. </a:t>
            </a:r>
          </a:p>
          <a:p>
            <a:r>
              <a:rPr lang="cs-CZ" dirty="0" smtClean="0"/>
              <a:t>Tento fakt je zřejmě jednou z příčin, </a:t>
            </a:r>
            <a:r>
              <a:rPr lang="cs-CZ" dirty="0"/>
              <a:t>proč ženy v </a:t>
            </a:r>
            <a:r>
              <a:rPr lang="cs-CZ" dirty="0" smtClean="0"/>
              <a:t>rámci emancipace svedly o </a:t>
            </a:r>
            <a:r>
              <a:rPr lang="cs-CZ" dirty="0"/>
              <a:t>možnost nosit kalhoty malou bitvu, kdežto muži o nošení sukní dosud větší zájem neprojevili.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1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9" y="-190500"/>
            <a:ext cx="4608512" cy="685800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Děkuji za pozornost.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66420" y="6538383"/>
            <a:ext cx="586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https://epochaplus.cz/zenska-v-kalhotach-o-hruzo-skandal/</a:t>
            </a:r>
          </a:p>
        </p:txBody>
      </p:sp>
    </p:spTree>
    <p:extLst>
      <p:ext uri="{BB962C8B-B14F-4D97-AF65-F5344CB8AC3E}">
        <p14:creationId xmlns:p14="http://schemas.microsoft.com/office/powerpoint/2010/main" val="4929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Prameny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Bittnerová, D. – Schindler, F. (1997): </a:t>
            </a:r>
            <a:r>
              <a:rPr lang="cs-CZ" i="1" dirty="0"/>
              <a:t>Česká přísloví: soudobý stav konce 20. století</a:t>
            </a:r>
            <a:r>
              <a:rPr lang="cs-CZ" dirty="0"/>
              <a:t>. Praha: Karolinum. ISBN 80-7184-440-3.</a:t>
            </a:r>
          </a:p>
          <a:p>
            <a:r>
              <a:rPr lang="cs-CZ" dirty="0"/>
              <a:t>Čermák, F. – Hronek, J. – Machač, J. (2009): </a:t>
            </a:r>
            <a:r>
              <a:rPr lang="cs-CZ" i="1" dirty="0"/>
              <a:t>Slovník české frazeologie a idiomatiky. 3, Výrazy slovesné</a:t>
            </a:r>
            <a:r>
              <a:rPr lang="cs-CZ" dirty="0"/>
              <a:t>. Praha: Leda. ISBN 978-80-7335-215-8.</a:t>
            </a:r>
          </a:p>
          <a:p>
            <a:pPr lvl="0"/>
            <a:r>
              <a:rPr lang="cs-CZ" dirty="0"/>
              <a:t>Erben, K. J. (2011): </a:t>
            </a:r>
            <a:r>
              <a:rPr lang="cs-CZ" i="1" dirty="0"/>
              <a:t>Prostonárodní české písně a říkadla</a:t>
            </a:r>
            <a:r>
              <a:rPr lang="cs-CZ" dirty="0"/>
              <a:t> [online]. Praha: Městská knihovna v Praze. Cit. 19. 3. 2017. Dostupné z WWW: &lt;http://web2.mlp.cz/</a:t>
            </a:r>
            <a:r>
              <a:rPr lang="cs-CZ" dirty="0" err="1"/>
              <a:t>koweb</a:t>
            </a:r>
            <a:r>
              <a:rPr lang="cs-CZ" dirty="0"/>
              <a:t>/00/03/64/89/81/prostonarodni_ceske_pisne_a_rikadla.pdf&gt;.</a:t>
            </a:r>
          </a:p>
          <a:p>
            <a:pPr lvl="0"/>
            <a:r>
              <a:rPr lang="cs-CZ" dirty="0" err="1"/>
              <a:t>Flajšhans</a:t>
            </a:r>
            <a:r>
              <a:rPr lang="cs-CZ" dirty="0"/>
              <a:t>, V. – </a:t>
            </a:r>
            <a:r>
              <a:rPr lang="cs-CZ" dirty="0" err="1"/>
              <a:t>Mokienko</a:t>
            </a:r>
            <a:r>
              <a:rPr lang="cs-CZ" dirty="0"/>
              <a:t>, V. M. (</a:t>
            </a:r>
            <a:r>
              <a:rPr lang="cs-CZ" dirty="0" err="1"/>
              <a:t>ed</a:t>
            </a:r>
            <a:r>
              <a:rPr lang="cs-CZ" dirty="0"/>
              <a:t>.) – </a:t>
            </a:r>
            <a:r>
              <a:rPr lang="cs-CZ" dirty="0" err="1"/>
              <a:t>Stěpanova</a:t>
            </a:r>
            <a:r>
              <a:rPr lang="cs-CZ" dirty="0"/>
              <a:t>, L. (</a:t>
            </a:r>
            <a:r>
              <a:rPr lang="cs-CZ" dirty="0" err="1"/>
              <a:t>ed</a:t>
            </a:r>
            <a:r>
              <a:rPr lang="cs-CZ" dirty="0"/>
              <a:t>.) (2013): </a:t>
            </a:r>
            <a:r>
              <a:rPr lang="cs-CZ" i="1" dirty="0"/>
              <a:t>Česká přísloví: sbírka přísloví a pořekadel lidu českého v Čechách, na Moravě a v Slezsku: přísloví staročeská</a:t>
            </a:r>
            <a:r>
              <a:rPr lang="cs-CZ" dirty="0"/>
              <a:t>. Olomouc: Univerzita Palackého v Olomouci. ISBN 978-80-244-3329-5</a:t>
            </a:r>
            <a:r>
              <a:rPr lang="cs-CZ" dirty="0" smtClean="0"/>
              <a:t>.</a:t>
            </a:r>
          </a:p>
          <a:p>
            <a:r>
              <a:rPr lang="cs-CZ" dirty="0" err="1"/>
              <a:t>Haller</a:t>
            </a:r>
            <a:r>
              <a:rPr lang="cs-CZ" dirty="0"/>
              <a:t>, J. – Šmilauer, V. (</a:t>
            </a:r>
            <a:r>
              <a:rPr lang="cs-CZ" dirty="0" err="1"/>
              <a:t>ed</a:t>
            </a:r>
            <a:r>
              <a:rPr lang="cs-CZ" dirty="0"/>
              <a:t>.) (1974): </a:t>
            </a:r>
            <a:r>
              <a:rPr lang="cs-CZ" i="1" dirty="0"/>
              <a:t>Český slovník věcný a synonymický 2</a:t>
            </a:r>
            <a:r>
              <a:rPr lang="cs-CZ" dirty="0"/>
              <a:t>. Praha: SPN</a:t>
            </a:r>
            <a:r>
              <a:rPr lang="cs-CZ" dirty="0" smtClean="0"/>
              <a:t>.</a:t>
            </a:r>
          </a:p>
          <a:p>
            <a:r>
              <a:rPr lang="cs-CZ" dirty="0"/>
              <a:t>Jungmann, J. – Petr, J. (</a:t>
            </a:r>
            <a:r>
              <a:rPr lang="cs-CZ" dirty="0" err="1"/>
              <a:t>ed</a:t>
            </a:r>
            <a:r>
              <a:rPr lang="cs-CZ" dirty="0"/>
              <a:t>.) (1989–1990): </a:t>
            </a:r>
            <a:r>
              <a:rPr lang="cs-CZ" i="1" dirty="0"/>
              <a:t>Slovník česko-německý</a:t>
            </a:r>
            <a:r>
              <a:rPr lang="cs-CZ" dirty="0"/>
              <a:t>. Díly 1–5. Praha: Academia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Pavelčík</a:t>
            </a:r>
            <a:r>
              <a:rPr lang="cs-CZ" dirty="0" smtClean="0"/>
              <a:t>, J. (1945): </a:t>
            </a:r>
            <a:r>
              <a:rPr lang="cs-CZ" i="1" dirty="0" smtClean="0"/>
              <a:t>Čtyřicet vybíraných </a:t>
            </a:r>
            <a:r>
              <a:rPr lang="cs-CZ" i="1" dirty="0" err="1" smtClean="0"/>
              <a:t>pěsniček</a:t>
            </a:r>
            <a:r>
              <a:rPr lang="cs-CZ" i="1" dirty="0" smtClean="0"/>
              <a:t> od Lopeníka a Javořiny</a:t>
            </a:r>
            <a:r>
              <a:rPr lang="cs-CZ" dirty="0" smtClean="0"/>
              <a:t>. Kroměříž: Karel Kryl.</a:t>
            </a:r>
            <a:endParaRPr lang="cs-CZ" dirty="0"/>
          </a:p>
          <a:p>
            <a:r>
              <a:rPr lang="cs-CZ" dirty="0" err="1"/>
              <a:t>Traxler</a:t>
            </a:r>
            <a:r>
              <a:rPr lang="cs-CZ" dirty="0"/>
              <a:t>, J. – Jeník z Bratřic, J. (1999): </a:t>
            </a:r>
            <a:r>
              <a:rPr lang="cs-CZ" i="1" dirty="0"/>
              <a:t>Písně krátké Jana Jeníka rytíře z Bratřic 1</a:t>
            </a:r>
            <a:r>
              <a:rPr lang="cs-CZ" dirty="0"/>
              <a:t>. Praha: Etnologický ústav Akademie věd České republiky. ISBN 80-85010-39-9</a:t>
            </a:r>
            <a:r>
              <a:rPr lang="cs-CZ" dirty="0" smtClean="0"/>
              <a:t>.</a:t>
            </a:r>
          </a:p>
          <a:p>
            <a:r>
              <a:rPr lang="cs-CZ" dirty="0"/>
              <a:t>Havránek, B. (</a:t>
            </a:r>
            <a:r>
              <a:rPr lang="cs-CZ" dirty="0" err="1"/>
              <a:t>ed</a:t>
            </a:r>
            <a:r>
              <a:rPr lang="cs-CZ" dirty="0"/>
              <a:t>.) et al. (1989): </a:t>
            </a:r>
            <a:r>
              <a:rPr lang="cs-CZ" i="1" dirty="0"/>
              <a:t>Slovník spisovného jazyka českého</a:t>
            </a:r>
            <a:r>
              <a:rPr lang="cs-CZ" dirty="0"/>
              <a:t>. Praha: Academia</a:t>
            </a:r>
            <a:r>
              <a:rPr lang="cs-CZ" dirty="0" smtClean="0"/>
              <a:t>.</a:t>
            </a:r>
          </a:p>
          <a:p>
            <a:r>
              <a:rPr lang="cs-CZ" dirty="0"/>
              <a:t>Zaorálek, J. (2000): </a:t>
            </a:r>
            <a:r>
              <a:rPr lang="cs-CZ" i="1" dirty="0"/>
              <a:t>Lidová rčení</a:t>
            </a:r>
            <a:r>
              <a:rPr lang="cs-CZ" dirty="0"/>
              <a:t>. Praha: Academia. ISBN 80-200-0824-1.</a:t>
            </a:r>
          </a:p>
          <a:p>
            <a:endParaRPr lang="cs-CZ" dirty="0"/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7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Literatura – výběr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Krawczyk-Tyrpa</a:t>
            </a:r>
            <a:r>
              <a:rPr lang="cs-CZ" dirty="0"/>
              <a:t>, A. (1999): </a:t>
            </a:r>
            <a:r>
              <a:rPr lang="cs-CZ" dirty="0" err="1"/>
              <a:t>Atrybuty</a:t>
            </a:r>
            <a:r>
              <a:rPr lang="cs-CZ" dirty="0"/>
              <a:t> </a:t>
            </a:r>
            <a:r>
              <a:rPr lang="cs-CZ" dirty="0" err="1"/>
              <a:t>mężczyzn</a:t>
            </a:r>
            <a:r>
              <a:rPr lang="cs-CZ" dirty="0"/>
              <a:t> i </a:t>
            </a:r>
            <a:r>
              <a:rPr lang="cs-CZ" dirty="0" err="1"/>
              <a:t>kobiet</a:t>
            </a:r>
            <a:r>
              <a:rPr lang="cs-CZ" dirty="0"/>
              <a:t> </a:t>
            </a:r>
            <a:r>
              <a:rPr lang="cs-CZ" dirty="0" err="1"/>
              <a:t>utrwalone</a:t>
            </a:r>
            <a:r>
              <a:rPr lang="cs-CZ" dirty="0"/>
              <a:t> w </a:t>
            </a:r>
            <a:r>
              <a:rPr lang="cs-CZ" dirty="0" err="1"/>
              <a:t>polszczyźnie</a:t>
            </a:r>
            <a:r>
              <a:rPr lang="cs-CZ" dirty="0"/>
              <a:t>. In: J. </a:t>
            </a:r>
            <a:r>
              <a:rPr lang="cs-CZ" dirty="0" err="1"/>
              <a:t>Adamowski</a:t>
            </a:r>
            <a:r>
              <a:rPr lang="cs-CZ" dirty="0"/>
              <a:t> – S. </a:t>
            </a:r>
            <a:r>
              <a:rPr lang="cs-CZ" dirty="0" err="1"/>
              <a:t>Niebrzegowska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/>
              <a:t>W </a:t>
            </a:r>
            <a:r>
              <a:rPr lang="cs-CZ" i="1" dirty="0" err="1"/>
              <a:t>zwierciadle</a:t>
            </a:r>
            <a:r>
              <a:rPr lang="cs-CZ" i="1" dirty="0"/>
              <a:t> </a:t>
            </a:r>
            <a:r>
              <a:rPr lang="cs-CZ" i="1" dirty="0" err="1"/>
              <a:t>języka</a:t>
            </a:r>
            <a:r>
              <a:rPr lang="cs-CZ" i="1" dirty="0"/>
              <a:t> i kultury</a:t>
            </a:r>
            <a:r>
              <a:rPr lang="cs-CZ" dirty="0"/>
              <a:t>. Lublin: </a:t>
            </a:r>
            <a:r>
              <a:rPr lang="cs-CZ" dirty="0" err="1"/>
              <a:t>Wydawnictwo</a:t>
            </a:r>
            <a:r>
              <a:rPr lang="cs-CZ" dirty="0"/>
              <a:t> </a:t>
            </a:r>
            <a:r>
              <a:rPr lang="cs-CZ" dirty="0" err="1"/>
              <a:t>Uniwersytetu</a:t>
            </a:r>
            <a:r>
              <a:rPr lang="cs-CZ" dirty="0"/>
              <a:t> Marii Curie-</a:t>
            </a:r>
            <a:r>
              <a:rPr lang="cs-CZ" dirty="0" err="1"/>
              <a:t>Skłodowskiej</a:t>
            </a:r>
            <a:r>
              <a:rPr lang="cs-CZ" dirty="0"/>
              <a:t>, s. 427–433. ISBN 832271498X</a:t>
            </a:r>
            <a:r>
              <a:rPr lang="cs-CZ" dirty="0" smtClean="0"/>
              <a:t>.</a:t>
            </a:r>
          </a:p>
          <a:p>
            <a:pPr lvl="0"/>
            <a:r>
              <a:rPr lang="cs-CZ" dirty="0" err="1" smtClean="0"/>
              <a:t>Lenderová</a:t>
            </a:r>
            <a:r>
              <a:rPr lang="cs-CZ" dirty="0"/>
              <a:t>, M. (2016): </a:t>
            </a:r>
            <a:r>
              <a:rPr lang="cs-CZ" i="1" dirty="0"/>
              <a:t>K hříchu i k modlitbě: žena 19. století</a:t>
            </a:r>
            <a:r>
              <a:rPr lang="cs-CZ" dirty="0"/>
              <a:t>. Praha: Univerzita Karlova, nakladatelství Karolinum. ISBN 978-80-246-3540-8.</a:t>
            </a:r>
          </a:p>
          <a:p>
            <a:pPr lvl="0"/>
            <a:r>
              <a:rPr lang="cs-CZ" dirty="0" err="1"/>
              <a:t>Lenderová</a:t>
            </a:r>
            <a:r>
              <a:rPr lang="cs-CZ" dirty="0"/>
              <a:t>, M. – Kopičková, J. – Burešová, J. – Maur, E. (</a:t>
            </a:r>
            <a:r>
              <a:rPr lang="cs-CZ" dirty="0" err="1"/>
              <a:t>eds</a:t>
            </a:r>
            <a:r>
              <a:rPr lang="cs-CZ" dirty="0"/>
              <a:t>.) (2009b): </a:t>
            </a:r>
            <a:r>
              <a:rPr lang="cs-CZ" i="1" dirty="0"/>
              <a:t>Žena v českých zemích od středověku do 20. století</a:t>
            </a:r>
            <a:r>
              <a:rPr lang="cs-CZ" dirty="0"/>
              <a:t>. Praha: Nakladatelství Lidové noviny. ISBN 978-80-7106-988-1</a:t>
            </a:r>
            <a:r>
              <a:rPr lang="cs-CZ" dirty="0" smtClean="0"/>
              <a:t>.</a:t>
            </a:r>
          </a:p>
          <a:p>
            <a:r>
              <a:rPr lang="cs-CZ" dirty="0"/>
              <a:t>Vilímek, V. (2017): Metaforizovaná erotická a sexuální témata v lidových písních z Valašska a Slovácka. In: P. Číhal (</a:t>
            </a:r>
            <a:r>
              <a:rPr lang="cs-CZ" dirty="0" err="1"/>
              <a:t>ed</a:t>
            </a:r>
            <a:r>
              <a:rPr lang="cs-CZ" dirty="0"/>
              <a:t>.), </a:t>
            </a:r>
            <a:r>
              <a:rPr lang="cs-CZ" i="1" dirty="0"/>
              <a:t>Erotika v lidové kultuře</a:t>
            </a:r>
            <a:r>
              <a:rPr lang="cs-CZ" dirty="0"/>
              <a:t>. Uherské Hradiště: Slovácké muzeum v Uherském Hradišti, s. 223–234. ISBN 978-80-87671-33-7.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cs-CZ" b="1" dirty="0"/>
              <a:t>Ženský a mužský oděv jako symbol feminity a </a:t>
            </a:r>
            <a:r>
              <a:rPr lang="cs-CZ" b="1" dirty="0" smtClean="0"/>
              <a:t>maskulinity</a:t>
            </a:r>
            <a:endParaRPr lang="cs-CZ" b="1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cs-CZ" dirty="0"/>
              <a:t>V jazykovém </a:t>
            </a:r>
            <a:r>
              <a:rPr lang="cs-CZ" b="1" dirty="0"/>
              <a:t>obrazu ženského a mužského těla </a:t>
            </a:r>
            <a:r>
              <a:rPr lang="cs-CZ" dirty="0" smtClean="0"/>
              <a:t>vystupují do popředí nejen biologicky </a:t>
            </a:r>
            <a:r>
              <a:rPr lang="cs-CZ" dirty="0"/>
              <a:t>dané rozdíly, ale </a:t>
            </a:r>
            <a:r>
              <a:rPr lang="cs-CZ" dirty="0" smtClean="0"/>
              <a:t>i </a:t>
            </a:r>
            <a:r>
              <a:rPr lang="cs-CZ" dirty="0"/>
              <a:t>specifika podmíněná </a:t>
            </a:r>
            <a:r>
              <a:rPr lang="cs-CZ" dirty="0" smtClean="0"/>
              <a:t>kulturně</a:t>
            </a:r>
            <a:r>
              <a:rPr lang="cs-CZ" dirty="0"/>
              <a:t> </a:t>
            </a:r>
            <a:r>
              <a:rPr lang="cs-CZ" dirty="0" smtClean="0"/>
              <a:t>– zejm. typický </a:t>
            </a:r>
            <a:r>
              <a:rPr lang="cs-CZ" dirty="0"/>
              <a:t>ženský a mužský </a:t>
            </a:r>
            <a:r>
              <a:rPr lang="cs-CZ" b="1" dirty="0"/>
              <a:t>oděv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Sukně</a:t>
            </a:r>
            <a:r>
              <a:rPr lang="cs-CZ" dirty="0" smtClean="0"/>
              <a:t> není pouze </a:t>
            </a:r>
            <a:r>
              <a:rPr lang="cs-CZ" i="1" dirty="0"/>
              <a:t>součást vrchního ženského oděvu (od pasu dolů)</a:t>
            </a:r>
            <a:r>
              <a:rPr lang="cs-CZ" dirty="0" smtClean="0"/>
              <a:t> a </a:t>
            </a:r>
            <a:r>
              <a:rPr lang="cs-CZ" b="1" dirty="0" smtClean="0"/>
              <a:t>kalhoty</a:t>
            </a:r>
            <a:r>
              <a:rPr lang="cs-CZ" dirty="0" smtClean="0"/>
              <a:t> nejsou jen </a:t>
            </a:r>
            <a:r>
              <a:rPr lang="cs-CZ" i="1" dirty="0" smtClean="0"/>
              <a:t>součást </a:t>
            </a:r>
            <a:r>
              <a:rPr lang="cs-CZ" i="1" dirty="0"/>
              <a:t>oděvu, především mužského, kryjící nohy a spodek trupu po </a:t>
            </a:r>
            <a:r>
              <a:rPr lang="cs-CZ" i="1" dirty="0" smtClean="0"/>
              <a:t>pás </a:t>
            </a:r>
            <a:r>
              <a:rPr lang="cs-CZ" dirty="0" smtClean="0"/>
              <a:t>(SSJČ). </a:t>
            </a:r>
          </a:p>
          <a:p>
            <a:pPr rtl="0"/>
            <a:r>
              <a:rPr lang="cs-CZ" dirty="0" smtClean="0"/>
              <a:t>Obě tyto části oděvu představují v jazyce a kultuře také </a:t>
            </a:r>
            <a:r>
              <a:rPr lang="cs-CZ" b="1" dirty="0" smtClean="0"/>
              <a:t>symboly feminity a maskulinity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cs-CZ" b="1" dirty="0" smtClean="0"/>
              <a:t>Krátký výlet do historie odívání</a:t>
            </a:r>
            <a:endParaRPr lang="cs-CZ" b="1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cs-CZ" dirty="0" smtClean="0"/>
              <a:t>Starý zákon: </a:t>
            </a:r>
            <a:r>
              <a:rPr lang="cs-CZ" i="1" dirty="0"/>
              <a:t>Žena ať se neobleče v roucho mužské a muž ať neužije roucha ženského; </a:t>
            </a:r>
            <a:r>
              <a:rPr lang="cs-CZ" i="1" dirty="0" err="1"/>
              <a:t>jeť</a:t>
            </a:r>
            <a:r>
              <a:rPr lang="cs-CZ" i="1" dirty="0"/>
              <a:t> ohavný u Boha, kdo takové věci </a:t>
            </a:r>
            <a:r>
              <a:rPr lang="cs-CZ" i="1" dirty="0" smtClean="0"/>
              <a:t>činí </a:t>
            </a:r>
            <a:r>
              <a:rPr lang="cs-CZ" sz="2000" dirty="0"/>
              <a:t>(Deuteronomium 22:5</a:t>
            </a:r>
            <a:r>
              <a:rPr lang="cs-CZ" sz="2000" dirty="0" smtClean="0"/>
              <a:t>).</a:t>
            </a:r>
          </a:p>
          <a:p>
            <a:r>
              <a:rPr lang="cs-CZ" dirty="0" smtClean="0"/>
              <a:t>Od christianizace až do moderních dob byly </a:t>
            </a:r>
            <a:r>
              <a:rPr lang="cs-CZ" b="1" dirty="0" smtClean="0"/>
              <a:t>kalhoty</a:t>
            </a:r>
            <a:r>
              <a:rPr lang="cs-CZ" dirty="0" smtClean="0"/>
              <a:t> v našem kulturním prostoru prvkem </a:t>
            </a:r>
            <a:r>
              <a:rPr lang="cs-CZ" dirty="0"/>
              <a:t>odlišujícím mužskou </a:t>
            </a:r>
            <a:r>
              <a:rPr lang="cs-CZ" dirty="0" smtClean="0"/>
              <a:t>módu </a:t>
            </a:r>
            <a:r>
              <a:rPr lang="cs-CZ" dirty="0"/>
              <a:t>od </a:t>
            </a:r>
            <a:r>
              <a:rPr lang="cs-CZ" dirty="0" smtClean="0"/>
              <a:t>ženské </a:t>
            </a:r>
            <a:r>
              <a:rPr lang="cs-CZ" sz="1900" dirty="0" smtClean="0"/>
              <a:t>(</a:t>
            </a:r>
            <a:r>
              <a:rPr lang="cs-CZ" sz="1900" dirty="0" err="1" smtClean="0"/>
              <a:t>Lenderová</a:t>
            </a:r>
            <a:r>
              <a:rPr lang="cs-CZ" sz="1900" dirty="0" smtClean="0"/>
              <a:t> et al., 2009)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 smtClean="0"/>
              <a:t>O možnost nošení kalhot svedly ženy v rámci ženské emancipace malou bitvu. Obrat v ženském šatníku způsobilo rozšíření tělovýchovy a sportu, zejména jízda na kole </a:t>
            </a:r>
            <a:r>
              <a:rPr lang="cs-CZ" sz="1900" dirty="0" smtClean="0"/>
              <a:t>(</a:t>
            </a:r>
            <a:r>
              <a:rPr lang="cs-CZ" sz="1900" dirty="0" err="1" smtClean="0"/>
              <a:t>Lenderová</a:t>
            </a:r>
            <a:r>
              <a:rPr lang="cs-CZ" sz="1900" dirty="0" smtClean="0"/>
              <a:t>, </a:t>
            </a:r>
            <a:r>
              <a:rPr lang="cs-CZ" sz="1900" dirty="0" smtClean="0"/>
              <a:t>2016).</a:t>
            </a:r>
            <a:endParaRPr lang="cs-CZ" sz="1900" dirty="0" smtClean="0"/>
          </a:p>
          <a:p>
            <a:r>
              <a:rPr lang="cs-CZ" dirty="0" smtClean="0"/>
              <a:t>1911 – pobouřený dav v Praze napadl dvě slečny, které se procházely po Václavském náměstí v kalhotové sukni. Diskuse o nošení dámských kalhot hýbala dobovým tiskem u nás i v zahraničí a stala se politickou </a:t>
            </a:r>
            <a:r>
              <a:rPr lang="cs-CZ" dirty="0"/>
              <a:t>záležitostí </a:t>
            </a:r>
            <a:r>
              <a:rPr lang="cs-CZ" sz="1700" dirty="0"/>
              <a:t>(https://</a:t>
            </a:r>
            <a:r>
              <a:rPr lang="cs-CZ" sz="1700" dirty="0" smtClean="0"/>
              <a:t>www.novinky.cz/</a:t>
            </a:r>
            <a:r>
              <a:rPr lang="cs-CZ" sz="1700" dirty="0" err="1" smtClean="0"/>
              <a:t>zena</a:t>
            </a:r>
            <a:r>
              <a:rPr lang="cs-CZ" sz="1700" dirty="0" smtClean="0"/>
              <a:t>/styl/329486-boje-o-damske-kalhoty.html). </a:t>
            </a:r>
            <a:endParaRPr lang="cs-CZ" sz="26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15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116632"/>
            <a:ext cx="4824536" cy="63367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14092" y="6453336"/>
            <a:ext cx="5430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https://www.novinky.cz/zena/styl/329486-boje-o-damske-kalhoty.html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210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Ženský a mužský oděv jako symbol feminity a maskulinity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staletí </a:t>
            </a:r>
            <a:r>
              <a:rPr lang="cs-CZ" dirty="0"/>
              <a:t>trvající striktní rozdělení oděvu podle pohlaví se vepsalo i do </a:t>
            </a:r>
            <a:r>
              <a:rPr lang="cs-CZ" dirty="0" smtClean="0"/>
              <a:t>jazyka.</a:t>
            </a:r>
          </a:p>
          <a:p>
            <a:r>
              <a:rPr lang="cs-CZ" dirty="0" smtClean="0"/>
              <a:t>Sukně a kalhoty symbolizují </a:t>
            </a:r>
            <a:r>
              <a:rPr lang="cs-CZ" dirty="0"/>
              <a:t>(spolu s některými dalšími součástmi oděvu) tradiční vymezení </a:t>
            </a:r>
            <a:r>
              <a:rPr lang="cs-CZ" b="1" dirty="0"/>
              <a:t>genderových rolí </a:t>
            </a:r>
            <a:r>
              <a:rPr lang="cs-CZ" dirty="0"/>
              <a:t>a také poukazují k mužské a ženské </a:t>
            </a:r>
            <a:r>
              <a:rPr lang="cs-CZ" b="1" dirty="0"/>
              <a:t>sexualitě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34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Sukně, kalhoty </a:t>
            </a:r>
            <a:r>
              <a:rPr lang="cs-CZ" b="1" dirty="0"/>
              <a:t>a další součásti oděvu jako symbol tradičních genderových rolí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Sukně</a:t>
            </a:r>
            <a:r>
              <a:rPr lang="cs-CZ" dirty="0" smtClean="0"/>
              <a:t> a</a:t>
            </a:r>
            <a:r>
              <a:rPr lang="cs-CZ" dirty="0"/>
              <a:t> </a:t>
            </a:r>
            <a:r>
              <a:rPr lang="cs-CZ" b="1" dirty="0" smtClean="0"/>
              <a:t>kalhoty </a:t>
            </a:r>
            <a:r>
              <a:rPr lang="cs-CZ" dirty="0" smtClean="0"/>
              <a:t>(+ další součásti žen. </a:t>
            </a:r>
            <a:r>
              <a:rPr lang="cs-CZ" dirty="0"/>
              <a:t>a </a:t>
            </a:r>
            <a:r>
              <a:rPr lang="cs-CZ" dirty="0" smtClean="0"/>
              <a:t>muž. </a:t>
            </a:r>
            <a:r>
              <a:rPr lang="cs-CZ" dirty="0"/>
              <a:t>šatníku) </a:t>
            </a:r>
            <a:r>
              <a:rPr lang="cs-CZ" dirty="0" smtClean="0"/>
              <a:t>poukazují ve frazeologii k tradiční mužským a ženským rolím. V tradičním společenském řádu patřila vedoucí </a:t>
            </a:r>
            <a:r>
              <a:rPr lang="cs-CZ" dirty="0"/>
              <a:t>role </a:t>
            </a:r>
            <a:r>
              <a:rPr lang="cs-CZ" dirty="0" smtClean="0"/>
              <a:t>v manželství muži </a:t>
            </a:r>
            <a:r>
              <a:rPr lang="cs-CZ" dirty="0"/>
              <a:t>a </a:t>
            </a:r>
            <a:r>
              <a:rPr lang="cs-CZ" dirty="0" smtClean="0"/>
              <a:t>podřízená ženě. </a:t>
            </a:r>
          </a:p>
          <a:p>
            <a:r>
              <a:rPr lang="cs-CZ" b="1" dirty="0"/>
              <a:t>Kalhoty</a:t>
            </a:r>
            <a:r>
              <a:rPr lang="cs-CZ" dirty="0"/>
              <a:t> </a:t>
            </a:r>
            <a:r>
              <a:rPr lang="cs-CZ" dirty="0" smtClean="0"/>
              <a:t>metonymicky zobrazují </a:t>
            </a:r>
            <a:r>
              <a:rPr lang="cs-CZ" dirty="0"/>
              <a:t>muže a jeho </a:t>
            </a:r>
            <a:r>
              <a:rPr lang="cs-CZ" b="1" dirty="0"/>
              <a:t>vedoucí roli</a:t>
            </a:r>
            <a:r>
              <a:rPr lang="cs-CZ" dirty="0"/>
              <a:t>, </a:t>
            </a:r>
            <a:r>
              <a:rPr lang="cs-CZ" b="1" dirty="0"/>
              <a:t>sukně </a:t>
            </a:r>
            <a:r>
              <a:rPr lang="cs-CZ" dirty="0"/>
              <a:t>ženu</a:t>
            </a:r>
            <a:r>
              <a:rPr lang="cs-CZ" b="1" dirty="0"/>
              <a:t> </a:t>
            </a:r>
            <a:r>
              <a:rPr lang="cs-CZ" dirty="0"/>
              <a:t>a její </a:t>
            </a:r>
            <a:r>
              <a:rPr lang="cs-CZ" b="1"/>
              <a:t>podřízenou </a:t>
            </a:r>
            <a:r>
              <a:rPr lang="cs-CZ" b="1" smtClean="0"/>
              <a:t>roli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dirty="0" smtClean="0"/>
              <a:t>Výměnou typického oděvu je vyjádřena </a:t>
            </a:r>
            <a:r>
              <a:rPr lang="cs-CZ" b="1" dirty="0" smtClean="0"/>
              <a:t>výměna typických genderových rolí</a:t>
            </a:r>
            <a:r>
              <a:rPr lang="cs-CZ" dirty="0" smtClean="0"/>
              <a:t>. Je hodnocena negativně</a:t>
            </a:r>
            <a:r>
              <a:rPr lang="cs-CZ" dirty="0"/>
              <a:t>, </a:t>
            </a:r>
            <a:r>
              <a:rPr lang="cs-CZ" dirty="0" smtClean="0"/>
              <a:t>zpravidla </a:t>
            </a:r>
            <a:r>
              <a:rPr lang="cs-CZ" dirty="0"/>
              <a:t>posměšnou formou. </a:t>
            </a:r>
            <a:endParaRPr lang="cs-CZ" dirty="0" smtClean="0"/>
          </a:p>
          <a:p>
            <a:r>
              <a:rPr lang="cs-CZ" b="1" i="1" dirty="0"/>
              <a:t>C</a:t>
            </a:r>
            <a:r>
              <a:rPr lang="cs-CZ" b="1" i="1" dirty="0" smtClean="0"/>
              <a:t>hodit v sukních </a:t>
            </a:r>
            <a:r>
              <a:rPr lang="cs-CZ" dirty="0" smtClean="0"/>
              <a:t>(o muži) </a:t>
            </a:r>
            <a:r>
              <a:rPr lang="cs-CZ" i="1" dirty="0" smtClean="0"/>
              <a:t>= být </a:t>
            </a:r>
            <a:r>
              <a:rPr lang="cs-CZ" i="1" dirty="0"/>
              <a:t>ovládaný svou (dominantní) ženou, podřizovat se jí a ponižovat se </a:t>
            </a:r>
            <a:r>
              <a:rPr lang="cs-CZ" i="1" dirty="0" smtClean="0"/>
              <a:t>tak </a:t>
            </a:r>
            <a:r>
              <a:rPr lang="cs-CZ" sz="2100" dirty="0" smtClean="0"/>
              <a:t>(SČFI) </a:t>
            </a:r>
          </a:p>
          <a:p>
            <a:r>
              <a:rPr lang="cs-CZ" b="1" i="1" dirty="0" smtClean="0"/>
              <a:t>Chodit v kalhotách</a:t>
            </a:r>
            <a:r>
              <a:rPr lang="cs-CZ" b="1" dirty="0"/>
              <a:t> </a:t>
            </a:r>
            <a:r>
              <a:rPr lang="cs-CZ" dirty="0" smtClean="0"/>
              <a:t>(o ženě) = </a:t>
            </a:r>
            <a:r>
              <a:rPr lang="cs-CZ" i="1" dirty="0" smtClean="0"/>
              <a:t>rozhodovat</a:t>
            </a:r>
            <a:r>
              <a:rPr lang="cs-CZ" i="1" dirty="0"/>
              <a:t>, vládnout doma; řídit </a:t>
            </a:r>
            <a:r>
              <a:rPr lang="cs-CZ" i="1" dirty="0" smtClean="0"/>
              <a:t>rodinu (zvl</a:t>
            </a:r>
            <a:r>
              <a:rPr lang="cs-CZ" i="1" dirty="0"/>
              <a:t>. manželka v rodině, v kontrastu k tradiční roli </a:t>
            </a:r>
            <a:r>
              <a:rPr lang="cs-CZ" i="1" dirty="0" smtClean="0"/>
              <a:t>muže)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sz="2100" dirty="0" smtClean="0"/>
              <a:t>SČFI)</a:t>
            </a:r>
          </a:p>
          <a:p>
            <a:r>
              <a:rPr lang="cs-CZ" dirty="0" smtClean="0"/>
              <a:t>Kontrast </a:t>
            </a:r>
            <a:r>
              <a:rPr lang="cs-CZ" dirty="0"/>
              <a:t>k tradičním rolím muže a ženy </a:t>
            </a:r>
            <a:r>
              <a:rPr lang="cs-CZ" dirty="0" smtClean="0"/>
              <a:t>obdobně vyjadřuje i přísloví </a:t>
            </a:r>
            <a:r>
              <a:rPr lang="cs-CZ" b="1" i="1" dirty="0"/>
              <a:t>Kalhoty kde žena nosí, málokdy muž dobře kosí</a:t>
            </a:r>
            <a:r>
              <a:rPr lang="cs-CZ" i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Bitt</a:t>
            </a:r>
            <a:r>
              <a:rPr lang="cs-CZ" sz="2100" dirty="0" smtClean="0"/>
              <a:t>.).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0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Sukně, kalhoty </a:t>
            </a:r>
            <a:r>
              <a:rPr lang="cs-CZ" b="1" dirty="0"/>
              <a:t>a další součásti oděvu jako symbol tradičních genderových rolí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Obrácení </a:t>
            </a:r>
            <a:r>
              <a:rPr lang="cs-CZ" b="1" dirty="0"/>
              <a:t>tradičních rolí muže a ženy </a:t>
            </a:r>
            <a:r>
              <a:rPr lang="cs-CZ" b="1" dirty="0" smtClean="0"/>
              <a:t>v manželství </a:t>
            </a:r>
            <a:r>
              <a:rPr lang="cs-CZ" dirty="0" smtClean="0"/>
              <a:t>se </a:t>
            </a:r>
            <a:r>
              <a:rPr lang="cs-CZ" dirty="0"/>
              <a:t>objevuje i ve frazémech s jinou původní součástí ženského oděvu – </a:t>
            </a:r>
            <a:r>
              <a:rPr lang="cs-CZ" b="1" dirty="0" smtClean="0"/>
              <a:t>pantoflem</a:t>
            </a:r>
            <a:r>
              <a:rPr lang="cs-CZ" dirty="0" smtClean="0"/>
              <a:t>, který byl dříve </a:t>
            </a:r>
            <a:r>
              <a:rPr lang="cs-CZ" dirty="0"/>
              <a:t>komponentem výhradně ženské </a:t>
            </a:r>
            <a:r>
              <a:rPr lang="cs-CZ" dirty="0" smtClean="0"/>
              <a:t>garderoby.</a:t>
            </a:r>
          </a:p>
          <a:p>
            <a:r>
              <a:rPr lang="cs-CZ" b="1" i="1" dirty="0" smtClean="0"/>
              <a:t>být</a:t>
            </a:r>
            <a:r>
              <a:rPr lang="cs-CZ" i="1" dirty="0" smtClean="0"/>
              <a:t>/</a:t>
            </a:r>
            <a:r>
              <a:rPr lang="cs-CZ" b="1" i="1" dirty="0" err="1" smtClean="0"/>
              <a:t>bejt</a:t>
            </a:r>
            <a:r>
              <a:rPr lang="cs-CZ" b="1" i="1" dirty="0" smtClean="0"/>
              <a:t> </a:t>
            </a:r>
            <a:r>
              <a:rPr lang="cs-CZ" b="1" i="1" dirty="0"/>
              <a:t>pod pantoflem </a:t>
            </a:r>
            <a:r>
              <a:rPr lang="cs-CZ" i="1" dirty="0"/>
              <a:t>/ dostat se pod pantofel / držet/mít někoho pod pantoflem</a:t>
            </a:r>
            <a:r>
              <a:rPr lang="cs-CZ" dirty="0"/>
              <a:t> </a:t>
            </a:r>
            <a:r>
              <a:rPr lang="cs-CZ" sz="1900" dirty="0"/>
              <a:t>(SČFI) </a:t>
            </a:r>
            <a:r>
              <a:rPr lang="cs-CZ" dirty="0" smtClean="0"/>
              <a:t>/ </a:t>
            </a:r>
            <a:r>
              <a:rPr lang="cs-CZ" i="1" dirty="0" smtClean="0"/>
              <a:t>stojí </a:t>
            </a:r>
            <a:r>
              <a:rPr lang="cs-CZ" i="1" dirty="0"/>
              <a:t>pod pantoflem </a:t>
            </a:r>
            <a:r>
              <a:rPr lang="cs-CZ" sz="1900" dirty="0"/>
              <a:t>(</a:t>
            </a:r>
            <a:r>
              <a:rPr lang="cs-CZ" sz="1900" dirty="0" err="1"/>
              <a:t>Zaor</a:t>
            </a:r>
            <a:r>
              <a:rPr lang="cs-CZ" sz="1900" dirty="0" smtClean="0"/>
              <a:t>.) </a:t>
            </a:r>
            <a:r>
              <a:rPr lang="cs-CZ" dirty="0" smtClean="0"/>
              <a:t>/ </a:t>
            </a:r>
            <a:r>
              <a:rPr lang="cs-CZ" b="1" i="1" dirty="0" smtClean="0"/>
              <a:t>ženský </a:t>
            </a:r>
            <a:r>
              <a:rPr lang="cs-CZ" b="1" i="1" dirty="0"/>
              <a:t>pantofel</a:t>
            </a:r>
            <a:r>
              <a:rPr lang="cs-CZ" b="1" dirty="0"/>
              <a:t> </a:t>
            </a:r>
            <a:r>
              <a:rPr lang="cs-CZ" sz="1900" dirty="0" smtClean="0"/>
              <a:t>(Jung.) </a:t>
            </a:r>
            <a:r>
              <a:rPr lang="cs-CZ" dirty="0" smtClean="0"/>
              <a:t>= </a:t>
            </a:r>
            <a:r>
              <a:rPr lang="cs-CZ" i="1" dirty="0" smtClean="0"/>
              <a:t>když </a:t>
            </a:r>
            <a:r>
              <a:rPr lang="cs-CZ" i="1" dirty="0"/>
              <a:t>pod panstvím ženy jest, ženská </a:t>
            </a:r>
            <a:r>
              <a:rPr lang="cs-CZ" i="1" dirty="0" err="1"/>
              <a:t>pošívka</a:t>
            </a:r>
            <a:r>
              <a:rPr lang="cs-CZ" i="1" dirty="0"/>
              <a:t>, </a:t>
            </a:r>
            <a:r>
              <a:rPr lang="cs-CZ" i="1" dirty="0" smtClean="0"/>
              <a:t>korouhvička / </a:t>
            </a:r>
            <a:r>
              <a:rPr lang="cs-CZ" b="1" i="1" dirty="0" smtClean="0"/>
              <a:t>pantoflový </a:t>
            </a:r>
            <a:r>
              <a:rPr lang="cs-CZ" b="1" i="1" dirty="0"/>
              <a:t>hrdina</a:t>
            </a:r>
            <a:r>
              <a:rPr lang="cs-CZ" b="1" dirty="0"/>
              <a:t> </a:t>
            </a:r>
            <a:r>
              <a:rPr lang="cs-CZ" dirty="0" smtClean="0"/>
              <a:t>= žertovné označení manžela </a:t>
            </a:r>
            <a:r>
              <a:rPr lang="cs-CZ" sz="1900" dirty="0" smtClean="0"/>
              <a:t>(SSJČ)</a:t>
            </a:r>
          </a:p>
          <a:p>
            <a:r>
              <a:rPr lang="cs-CZ" dirty="0"/>
              <a:t>D</a:t>
            </a:r>
            <a:r>
              <a:rPr lang="cs-CZ" dirty="0" smtClean="0"/>
              <a:t>alší frazémy poukazující k nežádoucí záměně rolí, </a:t>
            </a:r>
            <a:r>
              <a:rPr lang="cs-CZ" dirty="0"/>
              <a:t>v nichž je mužský a ženský element vyjádřen pomocí typické </a:t>
            </a:r>
            <a:r>
              <a:rPr lang="cs-CZ" b="1" dirty="0" smtClean="0"/>
              <a:t>obuvi</a:t>
            </a:r>
            <a:r>
              <a:rPr lang="cs-CZ" dirty="0" smtClean="0"/>
              <a:t> a </a:t>
            </a:r>
            <a:r>
              <a:rPr lang="cs-CZ" b="1" dirty="0" smtClean="0"/>
              <a:t>oděvu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b="1" i="1" dirty="0" smtClean="0"/>
              <a:t>Žena </a:t>
            </a:r>
            <a:r>
              <a:rPr lang="cs-CZ" b="1" i="1" dirty="0"/>
              <a:t>chce v škorních muže </a:t>
            </a:r>
            <a:r>
              <a:rPr lang="cs-CZ" b="1" i="1" dirty="0" smtClean="0"/>
              <a:t>choditi.</a:t>
            </a:r>
            <a:r>
              <a:rPr lang="cs-CZ" b="1" dirty="0" smtClean="0"/>
              <a:t> </a:t>
            </a:r>
            <a:r>
              <a:rPr lang="cs-CZ" sz="1900" dirty="0"/>
              <a:t>(</a:t>
            </a:r>
            <a:r>
              <a:rPr lang="cs-CZ" sz="1900" dirty="0" err="1"/>
              <a:t>Flajš</a:t>
            </a:r>
            <a:r>
              <a:rPr lang="cs-CZ" sz="1900" dirty="0"/>
              <a:t>.) </a:t>
            </a:r>
            <a:endParaRPr lang="cs-CZ" sz="1900" dirty="0" smtClean="0"/>
          </a:p>
          <a:p>
            <a:r>
              <a:rPr lang="cs-CZ" b="1" i="1" dirty="0" smtClean="0"/>
              <a:t>chodí </a:t>
            </a:r>
            <a:r>
              <a:rPr lang="cs-CZ" b="1" i="1" dirty="0"/>
              <a:t>v bačkorách</a:t>
            </a:r>
            <a:r>
              <a:rPr lang="cs-CZ" b="1" dirty="0"/>
              <a:t> </a:t>
            </a:r>
            <a:r>
              <a:rPr lang="cs-CZ" sz="2200" dirty="0" smtClean="0"/>
              <a:t>(o muži) </a:t>
            </a:r>
            <a:r>
              <a:rPr lang="cs-CZ" sz="1900" dirty="0" smtClean="0"/>
              <a:t>(</a:t>
            </a:r>
            <a:r>
              <a:rPr lang="cs-CZ" sz="1900" dirty="0" err="1" smtClean="0"/>
              <a:t>Zaor</a:t>
            </a:r>
            <a:r>
              <a:rPr lang="cs-CZ" sz="1900" dirty="0" smtClean="0"/>
              <a:t>.)</a:t>
            </a:r>
          </a:p>
          <a:p>
            <a:r>
              <a:rPr lang="cs-CZ" b="1" i="1" dirty="0" err="1" smtClean="0"/>
              <a:t>punčochatý</a:t>
            </a:r>
            <a:r>
              <a:rPr lang="cs-CZ" dirty="0" smtClean="0"/>
              <a:t> / </a:t>
            </a:r>
            <a:r>
              <a:rPr lang="cs-CZ" b="1" i="1" dirty="0"/>
              <a:t>obutý do punčoch</a:t>
            </a:r>
            <a:r>
              <a:rPr lang="cs-CZ" dirty="0"/>
              <a:t> </a:t>
            </a:r>
            <a:r>
              <a:rPr lang="cs-CZ" dirty="0" smtClean="0"/>
              <a:t>(o muži) </a:t>
            </a:r>
            <a:r>
              <a:rPr lang="cs-CZ" sz="1900" dirty="0" smtClean="0"/>
              <a:t>(ČSVS)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2870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Sukně, kalhoty </a:t>
            </a:r>
            <a:r>
              <a:rPr lang="cs-CZ" b="1" dirty="0"/>
              <a:t>a další součásti oděvu jako symbol tradičních genderových rolí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Všechna tato rčení a přísloví pocházejí z dob, kdy bylo oblečení pevně spjato s pohlavím a nebylo pochyb o tom, kdo co nosí. Proto </a:t>
            </a:r>
            <a:r>
              <a:rPr lang="cs-CZ" b="1" dirty="0"/>
              <a:t>záměna šatů a bot vyjadřuje obrácení rolí </a:t>
            </a:r>
            <a:r>
              <a:rPr lang="cs-CZ" sz="1900" dirty="0"/>
              <a:t>(</a:t>
            </a:r>
            <a:r>
              <a:rPr lang="cs-CZ" sz="1900" dirty="0" err="1"/>
              <a:t>Krawczyk-Tyrpa</a:t>
            </a:r>
            <a:r>
              <a:rPr lang="cs-CZ" sz="1900" dirty="0"/>
              <a:t>, 1999</a:t>
            </a:r>
            <a:r>
              <a:rPr lang="cs-CZ" sz="1900" dirty="0" smtClean="0"/>
              <a:t>).</a:t>
            </a:r>
          </a:p>
          <a:p>
            <a:r>
              <a:rPr lang="cs-CZ" dirty="0" smtClean="0"/>
              <a:t>Tento typ frazémů je založen na </a:t>
            </a:r>
            <a:r>
              <a:rPr lang="cs-CZ" b="1" dirty="0"/>
              <a:t>hře se stereotypy</a:t>
            </a:r>
            <a:r>
              <a:rPr lang="cs-CZ" dirty="0"/>
              <a:t>. Množství </a:t>
            </a:r>
            <a:r>
              <a:rPr lang="cs-CZ" dirty="0" smtClean="0"/>
              <a:t>variant svědčí </a:t>
            </a:r>
            <a:r>
              <a:rPr lang="cs-CZ" dirty="0"/>
              <a:t>o potřebě se vůči obrácení mužských a ženských rolí negativně vymezit, zesměšnit ho a odsoudit jako společensky nežádoucí úkaz.	</a:t>
            </a:r>
          </a:p>
          <a:p>
            <a:r>
              <a:rPr lang="cs-CZ" dirty="0" smtClean="0"/>
              <a:t>Stejný </a:t>
            </a:r>
            <a:r>
              <a:rPr lang="cs-CZ" dirty="0"/>
              <a:t>obraz je uložen i v lidových písních: </a:t>
            </a:r>
            <a:r>
              <a:rPr lang="cs-CZ" i="1" dirty="0"/>
              <a:t>Měla jsem já muže – / ach Bože milý! / teď na něj </a:t>
            </a:r>
            <a:r>
              <a:rPr lang="cs-CZ" i="1" dirty="0" err="1"/>
              <a:t>zpomínám</a:t>
            </a:r>
            <a:r>
              <a:rPr lang="cs-CZ" i="1" dirty="0"/>
              <a:t> / každičkou chvíli. / Přeškoda mého manžela, / že jsem ho smutná ztratila! // Nařezal řezanky, / nasekal trávy, / slepice ohledal, / podojil krávy. / (…) // Dvoreček mi zamet, / naštípal dříví, / v kamnech mi zatopil, / vyčistil chlívy. / (…) // Vody mi nanosil, / uvařil jídla: / přec neužil se mnou / dobrého bydla. / (…) // Nití mi nasoukal, / přebíral kroupy: / a já mu říkala: / ty </a:t>
            </a:r>
            <a:r>
              <a:rPr lang="cs-CZ" i="1" dirty="0" err="1"/>
              <a:t>troupe</a:t>
            </a:r>
            <a:r>
              <a:rPr lang="cs-CZ" i="1" dirty="0"/>
              <a:t> hloupý! / (…) // </a:t>
            </a:r>
            <a:r>
              <a:rPr lang="cs-CZ" b="1" i="1" dirty="0"/>
              <a:t>Já měla kalhoty / a on měl sukni; / proto mi nastali / časové smutní!</a:t>
            </a:r>
            <a:r>
              <a:rPr lang="cs-CZ" i="1" dirty="0"/>
              <a:t> / (…) //Měla jsem manžela / vždy po své vůli: / nyní mám manžela, / maže mě holí!</a:t>
            </a:r>
            <a:r>
              <a:rPr lang="cs-CZ" dirty="0"/>
              <a:t> </a:t>
            </a:r>
            <a:r>
              <a:rPr lang="cs-CZ" sz="1900"/>
              <a:t>(</a:t>
            </a:r>
            <a:r>
              <a:rPr lang="cs-CZ" sz="1900" smtClean="0"/>
              <a:t>Erben). </a:t>
            </a:r>
            <a:endParaRPr 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16118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cs-CZ" b="1" dirty="0"/>
              <a:t>Sukně a další součásti </a:t>
            </a:r>
            <a:r>
              <a:rPr lang="cs-CZ" b="1" dirty="0" smtClean="0"/>
              <a:t>ženského oděvu </a:t>
            </a:r>
            <a:r>
              <a:rPr lang="cs-CZ" b="1" dirty="0"/>
              <a:t>jako symbol erotické přitažlivosti žen pro </a:t>
            </a:r>
            <a:r>
              <a:rPr lang="cs-CZ" b="1" dirty="0" smtClean="0"/>
              <a:t>muže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cs-CZ" b="1" dirty="0" smtClean="0"/>
              <a:t>Sukně </a:t>
            </a:r>
            <a:r>
              <a:rPr lang="cs-CZ" dirty="0" smtClean="0"/>
              <a:t>je v jazykovém obrazu světa také symbolem ženskosti a </a:t>
            </a:r>
            <a:r>
              <a:rPr lang="cs-CZ" b="1" dirty="0" smtClean="0"/>
              <a:t>ženské</a:t>
            </a:r>
            <a:r>
              <a:rPr lang="cs-CZ" dirty="0" smtClean="0"/>
              <a:t> </a:t>
            </a:r>
            <a:r>
              <a:rPr lang="cs-CZ" b="1" dirty="0"/>
              <a:t>erotické </a:t>
            </a:r>
            <a:r>
              <a:rPr lang="cs-CZ" b="1" dirty="0" smtClean="0"/>
              <a:t>přitažlivosti</a:t>
            </a:r>
            <a:r>
              <a:rPr lang="cs-CZ" dirty="0" smtClean="0"/>
              <a:t>. Kryje </a:t>
            </a:r>
            <a:r>
              <a:rPr lang="cs-CZ" dirty="0"/>
              <a:t>tělo od pasu dolů, a tedy přiléhá k jeho intimním </a:t>
            </a:r>
            <a:r>
              <a:rPr lang="cs-CZ" dirty="0" smtClean="0"/>
              <a:t>částem. </a:t>
            </a:r>
          </a:p>
          <a:p>
            <a:r>
              <a:rPr lang="cs-CZ" b="1" i="1" dirty="0" smtClean="0"/>
              <a:t>Běhat </a:t>
            </a:r>
            <a:r>
              <a:rPr lang="cs-CZ" b="1" i="1" dirty="0"/>
              <a:t>za každou sukní </a:t>
            </a:r>
            <a:r>
              <a:rPr lang="cs-CZ" i="1" dirty="0"/>
              <a:t>= mít silné, popř. nevybíravé sexuální zájmy a aktivně, neúnavně pronásledovat každou ženu a snažit se o milostný styk s ní</a:t>
            </a:r>
            <a:r>
              <a:rPr lang="cs-CZ" dirty="0"/>
              <a:t>; </a:t>
            </a:r>
            <a:r>
              <a:rPr lang="cs-CZ" i="1" dirty="0"/>
              <a:t>být velmi živý a neúnavný záletník</a:t>
            </a:r>
            <a:r>
              <a:rPr lang="cs-CZ" dirty="0"/>
              <a:t> </a:t>
            </a:r>
            <a:r>
              <a:rPr lang="cs-CZ" sz="1900" dirty="0"/>
              <a:t>(SČFI) </a:t>
            </a:r>
            <a:endParaRPr lang="cs-CZ" dirty="0" smtClean="0"/>
          </a:p>
          <a:p>
            <a:r>
              <a:rPr lang="cs-CZ" b="1" i="1" dirty="0"/>
              <a:t>d</a:t>
            </a:r>
            <a:r>
              <a:rPr lang="cs-CZ" b="1" i="1" dirty="0" smtClean="0"/>
              <a:t>ívat </a:t>
            </a:r>
            <a:r>
              <a:rPr lang="cs-CZ" b="1" i="1" dirty="0"/>
              <a:t>se</a:t>
            </a:r>
            <a:r>
              <a:rPr lang="cs-CZ" i="1" dirty="0"/>
              <a:t>/</a:t>
            </a:r>
            <a:r>
              <a:rPr lang="cs-CZ" b="1" i="1" dirty="0"/>
              <a:t>ohlížet se za každou sukní</a:t>
            </a:r>
            <a:r>
              <a:rPr lang="cs-CZ" dirty="0"/>
              <a:t>, </a:t>
            </a:r>
            <a:r>
              <a:rPr lang="cs-CZ" b="1" i="1" dirty="0"/>
              <a:t>koukat po </a:t>
            </a:r>
            <a:r>
              <a:rPr lang="cs-CZ" b="1" i="1" dirty="0" smtClean="0"/>
              <a:t>sukních</a:t>
            </a:r>
            <a:r>
              <a:rPr lang="cs-CZ" i="1" dirty="0" smtClean="0"/>
              <a:t>, </a:t>
            </a:r>
            <a:r>
              <a:rPr lang="cs-CZ" b="1" i="1" dirty="0" smtClean="0"/>
              <a:t>prohánět</a:t>
            </a:r>
            <a:r>
              <a:rPr lang="cs-CZ" i="1" dirty="0" smtClean="0"/>
              <a:t>/</a:t>
            </a:r>
            <a:r>
              <a:rPr lang="cs-CZ" b="1" i="1" dirty="0" smtClean="0"/>
              <a:t>honit </a:t>
            </a:r>
            <a:r>
              <a:rPr lang="cs-CZ" b="1" i="1" dirty="0"/>
              <a:t>sukně</a:t>
            </a:r>
            <a:r>
              <a:rPr lang="cs-CZ" dirty="0"/>
              <a:t>, </a:t>
            </a:r>
            <a:r>
              <a:rPr lang="cs-CZ" b="1" i="1" dirty="0"/>
              <a:t>otírat se</a:t>
            </a:r>
            <a:r>
              <a:rPr lang="cs-CZ" dirty="0"/>
              <a:t>/</a:t>
            </a:r>
            <a:r>
              <a:rPr lang="cs-CZ" b="1" i="1" dirty="0"/>
              <a:t>otřít se o každou sukni </a:t>
            </a:r>
            <a:r>
              <a:rPr lang="cs-CZ" sz="1900" dirty="0"/>
              <a:t>(SČFI</a:t>
            </a:r>
            <a:r>
              <a:rPr lang="cs-CZ" sz="1900" dirty="0" smtClean="0"/>
              <a:t>), </a:t>
            </a:r>
            <a:r>
              <a:rPr lang="cs-CZ" b="1" i="1" dirty="0" smtClean="0"/>
              <a:t>uvázne </a:t>
            </a:r>
            <a:r>
              <a:rPr lang="cs-CZ" b="1" i="1" dirty="0"/>
              <a:t>na každé sukni</a:t>
            </a:r>
            <a:r>
              <a:rPr lang="cs-CZ" dirty="0"/>
              <a:t>, </a:t>
            </a:r>
            <a:r>
              <a:rPr lang="cs-CZ" b="1" i="1" dirty="0"/>
              <a:t>voní mu sukně</a:t>
            </a:r>
            <a:r>
              <a:rPr lang="cs-CZ" dirty="0"/>
              <a:t>, </a:t>
            </a:r>
            <a:r>
              <a:rPr lang="cs-CZ" b="1" i="1" dirty="0"/>
              <a:t>na sukních by ho odnesly</a:t>
            </a:r>
            <a:r>
              <a:rPr lang="cs-CZ" dirty="0"/>
              <a:t> </a:t>
            </a:r>
            <a:r>
              <a:rPr lang="cs-CZ" sz="1900" dirty="0"/>
              <a:t>(ČSVS</a:t>
            </a:r>
            <a:r>
              <a:rPr lang="cs-CZ" sz="1900" dirty="0" smtClean="0"/>
              <a:t>) </a:t>
            </a: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áletník = </a:t>
            </a:r>
            <a:r>
              <a:rPr lang="cs-CZ" b="1" i="1" dirty="0" smtClean="0"/>
              <a:t>sukničkář</a:t>
            </a:r>
            <a:r>
              <a:rPr lang="cs-CZ" dirty="0"/>
              <a:t>, </a:t>
            </a:r>
            <a:r>
              <a:rPr lang="cs-CZ" b="1" i="1" dirty="0" err="1"/>
              <a:t>sukýnkář</a:t>
            </a:r>
            <a:r>
              <a:rPr lang="cs-CZ" i="1" dirty="0"/>
              <a:t> </a:t>
            </a:r>
            <a:r>
              <a:rPr lang="cs-CZ" sz="1900" dirty="0"/>
              <a:t>(</a:t>
            </a:r>
            <a:r>
              <a:rPr lang="cs-CZ" sz="1900" dirty="0" smtClean="0"/>
              <a:t>SSJČ), </a:t>
            </a:r>
            <a:r>
              <a:rPr lang="cs-CZ" dirty="0" smtClean="0"/>
              <a:t>záletnictví = </a:t>
            </a:r>
            <a:r>
              <a:rPr lang="cs-CZ" b="1" i="1" dirty="0" err="1"/>
              <a:t>sukničkářství</a:t>
            </a:r>
            <a:r>
              <a:rPr lang="cs-CZ" dirty="0"/>
              <a:t>, </a:t>
            </a:r>
            <a:r>
              <a:rPr lang="cs-CZ" b="1" i="1" dirty="0" err="1"/>
              <a:t>sukýnkářství</a:t>
            </a:r>
            <a:r>
              <a:rPr lang="cs-CZ" b="1" i="1" dirty="0"/>
              <a:t> </a:t>
            </a:r>
            <a:r>
              <a:rPr lang="cs-CZ" sz="1900" dirty="0"/>
              <a:t>(SSJČ).</a:t>
            </a:r>
            <a:endParaRPr 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9725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revné tóny půdy 16×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08_TF02801065.potx" id="{66888C60-275B-48EC-B934-1AD736FC45C5}" vid="{39777EF3-01AE-4657-9388-CCF4CBC80EFB}"/>
    </a:ext>
  </a:extLst>
</a:theme>
</file>

<file path=ppt/theme/theme2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v barevných tónech půdy (širokoúhlý formát)</Template>
  <TotalTime>6506</TotalTime>
  <Words>890</Words>
  <Application>Microsoft Office PowerPoint</Application>
  <PresentationFormat>Vlastní</PresentationFormat>
  <Paragraphs>93</Paragraphs>
  <Slides>18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Corbel</vt:lpstr>
      <vt:lpstr>Barevné tóny půdy 16×9</vt:lpstr>
      <vt:lpstr>Já měla kalhoty a on měl sukni, proto mi nastali časové smutní!  </vt:lpstr>
      <vt:lpstr>Ženský a mužský oděv jako symbol feminity a maskulinity</vt:lpstr>
      <vt:lpstr>Krátký výlet do historie odívání</vt:lpstr>
      <vt:lpstr>Prezentace aplikace PowerPoint</vt:lpstr>
      <vt:lpstr>Ženský a mužský oděv jako symbol feminity a maskulinity</vt:lpstr>
      <vt:lpstr>Sukně, kalhoty a další součásti oděvu jako symbol tradičních genderových rolí</vt:lpstr>
      <vt:lpstr>Sukně, kalhoty a další součásti oděvu jako symbol tradičních genderových rolí</vt:lpstr>
      <vt:lpstr>Sukně, kalhoty a další součásti oděvu jako symbol tradičních genderových rolí</vt:lpstr>
      <vt:lpstr>Sukně a další součásti ženského oděvu jako symbol erotické přitažlivosti žen pro muže</vt:lpstr>
      <vt:lpstr>Sukně a další součásti oděvu jako symbol erotické přitažlivosti žen pro muže</vt:lpstr>
      <vt:lpstr>Sukně a další součásti oděvu jako symbol erotické přitažlivosti žen pro muže</vt:lpstr>
      <vt:lpstr>Sukně a další součásti oděvu jako symbol erotické přitažlivosti žen pro muže</vt:lpstr>
      <vt:lpstr>Sukně a ochranitelská role matky </vt:lpstr>
      <vt:lpstr>Sukně a kalhoty v současné publicistice</vt:lpstr>
      <vt:lpstr>Závěr</vt:lpstr>
      <vt:lpstr>Prezentace aplikace PowerPoint</vt:lpstr>
      <vt:lpstr>Prameny</vt:lpstr>
      <vt:lpstr>Literatura – výběr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 měla kalhoty a on měl sukni, proto mi nastali časové smutní!  </dc:title>
  <dc:creator>Anna Christou</dc:creator>
  <cp:lastModifiedBy>Anna Christou</cp:lastModifiedBy>
  <cp:revision>195</cp:revision>
  <dcterms:created xsi:type="dcterms:W3CDTF">2019-05-17T10:33:31Z</dcterms:created>
  <dcterms:modified xsi:type="dcterms:W3CDTF">2019-06-06T17:29:58Z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