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5" r:id="rId6"/>
    <p:sldId id="259" r:id="rId7"/>
    <p:sldId id="260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64" r:id="rId20"/>
    <p:sldId id="26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4E5D-660F-4F28-B376-ED7D39D2F42A}" type="datetimeFigureOut">
              <a:rPr lang="cs-CZ" smtClean="0"/>
              <a:t>19. 6. 2019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E1D6-2BD5-47DC-BD57-255763E5D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085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4E5D-660F-4F28-B376-ED7D39D2F42A}" type="datetimeFigureOut">
              <a:rPr lang="cs-CZ" smtClean="0"/>
              <a:t>19. 6. 2019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E1D6-2BD5-47DC-BD57-255763E5D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5385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4E5D-660F-4F28-B376-ED7D39D2F42A}" type="datetimeFigureOut">
              <a:rPr lang="cs-CZ" smtClean="0"/>
              <a:t>19. 6. 2019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E1D6-2BD5-47DC-BD57-255763E5D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7890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4E5D-660F-4F28-B376-ED7D39D2F42A}" type="datetimeFigureOut">
              <a:rPr lang="cs-CZ" smtClean="0"/>
              <a:t>19. 6. 2019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E1D6-2BD5-47DC-BD57-255763E5D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7511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4E5D-660F-4F28-B376-ED7D39D2F42A}" type="datetimeFigureOut">
              <a:rPr lang="cs-CZ" smtClean="0"/>
              <a:t>19. 6. 2019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E1D6-2BD5-47DC-BD57-255763E5D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843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4E5D-660F-4F28-B376-ED7D39D2F42A}" type="datetimeFigureOut">
              <a:rPr lang="cs-CZ" smtClean="0"/>
              <a:t>19. 6. 2019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E1D6-2BD5-47DC-BD57-255763E5D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6816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4E5D-660F-4F28-B376-ED7D39D2F42A}" type="datetimeFigureOut">
              <a:rPr lang="cs-CZ" smtClean="0"/>
              <a:t>19. 6. 2019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E1D6-2BD5-47DC-BD57-255763E5D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7382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4E5D-660F-4F28-B376-ED7D39D2F42A}" type="datetimeFigureOut">
              <a:rPr lang="cs-CZ" smtClean="0"/>
              <a:t>19. 6. 2019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E1D6-2BD5-47DC-BD57-255763E5D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9759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4E5D-660F-4F28-B376-ED7D39D2F42A}" type="datetimeFigureOut">
              <a:rPr lang="cs-CZ" smtClean="0"/>
              <a:t>19. 6. 2019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E1D6-2BD5-47DC-BD57-255763E5D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2509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4E5D-660F-4F28-B376-ED7D39D2F42A}" type="datetimeFigureOut">
              <a:rPr lang="cs-CZ" smtClean="0"/>
              <a:t>19. 6. 2019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E1D6-2BD5-47DC-BD57-255763E5D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6603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4E5D-660F-4F28-B376-ED7D39D2F42A}" type="datetimeFigureOut">
              <a:rPr lang="cs-CZ" smtClean="0"/>
              <a:t>19. 6. 2019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E1D6-2BD5-47DC-BD57-255763E5D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87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04E5D-660F-4F28-B376-ED7D39D2F42A}" type="datetimeFigureOut">
              <a:rPr lang="cs-CZ" smtClean="0"/>
              <a:t>19. 6. 2019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CE1D6-2BD5-47DC-BD57-255763E5D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89423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2960" y="859587"/>
            <a:ext cx="6263640" cy="2595563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Zapište si za uši: UCHO v českém znakovém jazyce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2960" y="4343400"/>
            <a:ext cx="9044940" cy="1897380"/>
          </a:xfrm>
        </p:spPr>
        <p:txBody>
          <a:bodyPr>
            <a:normAutofit/>
          </a:bodyPr>
          <a:lstStyle/>
          <a:p>
            <a:pPr algn="l"/>
            <a:r>
              <a:rPr lang="cs-CZ" sz="2600" dirty="0"/>
              <a:t>Dny kulturní lingvistiky 2019</a:t>
            </a:r>
          </a:p>
          <a:p>
            <a:pPr algn="l"/>
            <a:r>
              <a:rPr lang="cs-CZ" sz="1800" dirty="0"/>
              <a:t>Hana Buchtelová (hanka.buchtelova@gmail.com)</a:t>
            </a:r>
          </a:p>
          <a:p>
            <a:pPr algn="l"/>
            <a:r>
              <a:rPr lang="cs-CZ" sz="1800" dirty="0"/>
              <a:t>Markéta Šestáková (market.sestakova@gmail.com)</a:t>
            </a:r>
          </a:p>
          <a:p>
            <a:pPr algn="l"/>
            <a:r>
              <a:rPr lang="cs-CZ" sz="1800" dirty="0"/>
              <a:t>Adéla Švábová (adelasvabova4@gmail.com)</a:t>
            </a:r>
          </a:p>
          <a:p>
            <a:pPr algn="l"/>
            <a:endParaRPr lang="cs-CZ" dirty="0"/>
          </a:p>
          <a:p>
            <a:pPr algn="l"/>
            <a:endParaRPr lang="cs-CZ" dirty="0"/>
          </a:p>
        </p:txBody>
      </p:sp>
      <p:pic>
        <p:nvPicPr>
          <p:cNvPr id="1030" name="Picture 6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915" y="1789660"/>
            <a:ext cx="2587625" cy="333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882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8C7D06-99FB-461B-BA3E-7811D8E4D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Pojem UCHO v ČZJ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6482E28-EB6A-48AF-BA11-6F814E9B6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profil MANIFESTACE</a:t>
            </a:r>
          </a:p>
          <a:p>
            <a:pPr lvl="1"/>
            <a:r>
              <a:rPr lang="cs-CZ" dirty="0" err="1"/>
              <a:t>subprofil</a:t>
            </a:r>
            <a:r>
              <a:rPr lang="cs-CZ" dirty="0"/>
              <a:t> PŘEDMĚT V BLÍZKOSTI UCHA / V UCHU</a:t>
            </a:r>
          </a:p>
          <a:p>
            <a:pPr marL="914400" lvl="2" indent="0">
              <a:buNone/>
            </a:pPr>
            <a:r>
              <a:rPr lang="cs-CZ" dirty="0"/>
              <a:t>TŘEŠEŇ – třešně zavěšené za uchem	NÁUŠNICE – tvar a umístění náušnic</a:t>
            </a:r>
          </a:p>
          <a:p>
            <a:pPr marL="914400" lvl="2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B4851E6-8755-4CE6-9A26-F1D96C4B9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67" y="3133686"/>
            <a:ext cx="2608537" cy="347151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575CD1D-7FEB-4664-8601-BEC8A8842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473" y="3133686"/>
            <a:ext cx="2608537" cy="347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6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B82071-6A04-4F08-ABD3-3C2E96936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Pojem UCHO v ČZJ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47CF765-DBAC-40AC-B8DB-7915359D0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profil FUNKCE</a:t>
            </a:r>
          </a:p>
          <a:p>
            <a:pPr lvl="1"/>
            <a:r>
              <a:rPr lang="cs-CZ" dirty="0" err="1"/>
              <a:t>subprofil</a:t>
            </a:r>
            <a:r>
              <a:rPr lang="cs-CZ" dirty="0"/>
              <a:t> SLUCH – dvě výrazné podskupiny</a:t>
            </a:r>
          </a:p>
          <a:p>
            <a:pPr lvl="2"/>
            <a:r>
              <a:rPr lang="cs-CZ" dirty="0"/>
              <a:t>SLYŠENÍ</a:t>
            </a:r>
          </a:p>
          <a:p>
            <a:pPr marL="1371600" lvl="3" indent="0">
              <a:buNone/>
            </a:pPr>
            <a:r>
              <a:rPr lang="cs-CZ" dirty="0"/>
              <a:t>SLYŠÍCÍ – index k uchu (slyšení)		AUDISMUS (= diskriminace na základě sluchového 					postižení) – první část znaku odkazuje na sluch 						(slyšící), druhá vyjadřuje diskriminaci, utlačování -&gt; 					orientační metafora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149F44A-0EDE-404E-ABF0-22861BBD3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442" y="4127780"/>
            <a:ext cx="2017458" cy="268494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DF05956-BFE6-4849-8D0A-B579DC5CAA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50"/>
          <a:stretch/>
        </p:blipFill>
        <p:spPr>
          <a:xfrm>
            <a:off x="6621179" y="4127780"/>
            <a:ext cx="4314300" cy="260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15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7BAEC3-C9FC-44EA-8680-4274B8CD2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Pojem UCHO v ČZJ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0F790F6-A176-4900-A9F1-2A6480769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profil FUNKCE</a:t>
            </a:r>
          </a:p>
          <a:p>
            <a:pPr lvl="1"/>
            <a:r>
              <a:rPr lang="cs-CZ" dirty="0" err="1"/>
              <a:t>subprofil</a:t>
            </a:r>
            <a:r>
              <a:rPr lang="cs-CZ" dirty="0"/>
              <a:t> SLUCH</a:t>
            </a:r>
          </a:p>
          <a:p>
            <a:pPr lvl="2"/>
            <a:r>
              <a:rPr lang="cs-CZ" dirty="0"/>
              <a:t>NESLYŠENÍ – absence či narušení funkce</a:t>
            </a:r>
          </a:p>
          <a:p>
            <a:pPr marL="1371600" lvl="3" indent="0">
              <a:buNone/>
            </a:pPr>
            <a:r>
              <a:rPr lang="cs-CZ" dirty="0"/>
              <a:t>NESLYŠÍCÍ					NESLYŠET – odkaz k uchu		</a:t>
            </a:r>
            <a:br>
              <a:rPr lang="cs-CZ" dirty="0"/>
            </a:br>
            <a:r>
              <a:rPr lang="cs-CZ" dirty="0"/>
              <a:t>							+ záporka NE			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8D51E1E-544D-47EA-9EF1-CA4A2D2C7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557" y="3717799"/>
            <a:ext cx="4196320" cy="274796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E127981-35BD-4796-A315-36D1DF05C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1233" y="3717799"/>
            <a:ext cx="4196320" cy="275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47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E3B10E-4BDE-4E98-AF24-5C4FEB8C4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Pojem UCHO v ČZJ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A3FE03-BEE5-44C0-ADCE-79CA90239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profil FUNKCE</a:t>
            </a:r>
          </a:p>
          <a:p>
            <a:pPr lvl="1"/>
            <a:r>
              <a:rPr lang="cs-CZ" dirty="0" err="1"/>
              <a:t>subprofil</a:t>
            </a:r>
            <a:r>
              <a:rPr lang="cs-CZ" dirty="0"/>
              <a:t> SLUCH</a:t>
            </a:r>
          </a:p>
          <a:p>
            <a:pPr lvl="2"/>
            <a:r>
              <a:rPr lang="cs-CZ" dirty="0"/>
              <a:t>NESLYŠENÍ – absence či narušení funkce</a:t>
            </a:r>
          </a:p>
          <a:p>
            <a:pPr marL="1371600" lvl="3" indent="0">
              <a:buNone/>
            </a:pPr>
            <a:r>
              <a:rPr lang="cs-CZ" dirty="0"/>
              <a:t>OHLUCHLÝ – znak PŘESTAT artikulovaný u uší</a:t>
            </a:r>
          </a:p>
          <a:p>
            <a:pPr marL="1371600" lvl="3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08E5352-B447-4954-B862-1F369CCBB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346" y="3428999"/>
            <a:ext cx="4665446" cy="306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2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A34588-4776-465F-BB7B-2C4C80329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Pojem UCHO v ČZJ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A7E4CE4-85AD-4ADA-8367-A79DDDE45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profil FUNKCE</a:t>
            </a:r>
          </a:p>
          <a:p>
            <a:pPr lvl="1"/>
            <a:r>
              <a:rPr lang="cs-CZ" dirty="0" err="1"/>
              <a:t>subprofil</a:t>
            </a:r>
            <a:r>
              <a:rPr lang="cs-CZ" dirty="0"/>
              <a:t> ZPRACOVÁNÍ INFORMACE – sémanticky odvozený kognitivní význam (dovídat se); znaky pracují se získáváním a pracováním s informacemi skrze sluch, ačkoliv v komunikaci v ČZJ je tomu tak skrze zrak</a:t>
            </a:r>
          </a:p>
          <a:p>
            <a:pPr marL="914400" lvl="2" indent="0">
              <a:buNone/>
            </a:pPr>
            <a:r>
              <a:rPr lang="cs-CZ" dirty="0"/>
              <a:t>POSLOUCHAT – přijímání informace 	‚TO JSEM NEVĚDĚL‘ – index k uchu (slyšet)</a:t>
            </a:r>
            <a:br>
              <a:rPr lang="cs-CZ" dirty="0"/>
            </a:br>
            <a:r>
              <a:rPr lang="cs-CZ" dirty="0"/>
              <a:t>	             do ucha					    + naznačení, že informace 							    k člověku nedošla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65EC0D9-6413-4A07-9BD0-980E79D602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9"/>
          <a:stretch/>
        </p:blipFill>
        <p:spPr>
          <a:xfrm>
            <a:off x="6795607" y="4225536"/>
            <a:ext cx="4284581" cy="249250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C4E9E6D-06E6-4EFC-8623-E5FC04D23A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59"/>
          <a:stretch/>
        </p:blipFill>
        <p:spPr>
          <a:xfrm>
            <a:off x="1929776" y="4225536"/>
            <a:ext cx="4150626" cy="248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63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627E5C-B9C9-4878-B9D5-F48F727DC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Pojem UCHO v ČZJ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C62A1D2-F36A-4850-B0D6-184F771D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17845"/>
            <a:ext cx="10515600" cy="3359118"/>
          </a:xfrm>
        </p:spPr>
        <p:txBody>
          <a:bodyPr/>
          <a:lstStyle/>
          <a:p>
            <a:r>
              <a:rPr lang="cs-CZ" dirty="0"/>
              <a:t>profil LOKALIZACE – primárně jsme sem žádné znaky nezařadily, ale potenciálně by se mohly spadat znaky z profilu MANIFESTACE, </a:t>
            </a:r>
            <a:r>
              <a:rPr lang="cs-CZ" dirty="0" err="1"/>
              <a:t>subprofilu</a:t>
            </a:r>
            <a:r>
              <a:rPr lang="cs-CZ" dirty="0"/>
              <a:t> PŘEDMĚT V BLÍZKOSTI UCHA / V UCHU, např. TŘEŠEŇ, NÁUŠNICE</a:t>
            </a:r>
          </a:p>
        </p:txBody>
      </p:sp>
    </p:spTree>
    <p:extLst>
      <p:ext uri="{BB962C8B-B14F-4D97-AF65-F5344CB8AC3E}">
        <p14:creationId xmlns:p14="http://schemas.microsoft.com/office/powerpoint/2010/main" val="1658830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587649-E22E-48AB-A6E2-106D824CC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Pojem UCHO v ČZJ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C453074-9CA2-4DAC-A663-376C881BD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profil GESTO – problematický profil (hranice mezi znakem a gestem nejsou jednoznačné, mnohdy je těžké určit, zda ‚to‘ má v komunikaci v ČZJ platnost znaku či gesta</a:t>
            </a:r>
          </a:p>
          <a:p>
            <a:pPr marL="457200" lvl="1" indent="0">
              <a:buNone/>
            </a:pPr>
            <a:r>
              <a:rPr lang="cs-CZ" dirty="0"/>
              <a:t>ZASLECHNOUT/POSLOUCHAT – gesto nebo znak?</a:t>
            </a:r>
          </a:p>
          <a:p>
            <a:pPr marL="457200" lvl="1" indent="0">
              <a:buNone/>
            </a:pPr>
            <a:r>
              <a:rPr lang="cs-CZ" dirty="0"/>
              <a:t>	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09AE69A-9E45-48BF-9DB0-ACAEFA351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750" y="3474720"/>
            <a:ext cx="2406312" cy="320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4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6899E5-B1F4-41B0-B30B-5D3F4614E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Pojem UCHO v ČZJ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77C598E-8851-4B7B-84D9-1D4EF630D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znak PŘEDSUDKY</a:t>
            </a:r>
          </a:p>
          <a:p>
            <a:pPr lvl="1"/>
            <a:r>
              <a:rPr lang="cs-CZ" dirty="0"/>
              <a:t>jako jediný jsme nezařadily do žádného z profilů, protože sice splňuje naše kritéria (je artikulován u ucha), ale významově souvisí se zátylkem (k němuž směřuje pohyb v znaku) jako centrem podvědomí, v němž jsou předsudky uloženy – může to souviset s ekonomií pohybu (je snazší artikulovat znak u ucha než u zátylku)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EF546B5-584B-4A0B-A09B-48EFAD9A2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754" y="3706087"/>
            <a:ext cx="2212491" cy="294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18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76D53C-EE12-41E1-9193-53BCE1B6E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– profily pojmu UCHO v ČZJ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5F3939-FB01-43BA-9D8E-80946AFC8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/>
            <a:r>
              <a:rPr lang="cs-CZ" dirty="0"/>
              <a:t>profil MANIFESTACE</a:t>
            </a:r>
          </a:p>
          <a:p>
            <a:pPr lvl="1" fontAlgn="base"/>
            <a:r>
              <a:rPr lang="cs-CZ" dirty="0" err="1"/>
              <a:t>subprofil</a:t>
            </a:r>
            <a:r>
              <a:rPr lang="cs-CZ" dirty="0"/>
              <a:t> UCHO</a:t>
            </a:r>
          </a:p>
          <a:p>
            <a:pPr lvl="1" fontAlgn="base"/>
            <a:r>
              <a:rPr lang="cs-CZ" dirty="0" err="1"/>
              <a:t>subprofil</a:t>
            </a:r>
            <a:r>
              <a:rPr lang="cs-CZ" dirty="0"/>
              <a:t> PŘEDMĚT V BLÍZKOSTI UCHA / V UCHU</a:t>
            </a:r>
          </a:p>
          <a:p>
            <a:pPr lvl="0" fontAlgn="base"/>
            <a:r>
              <a:rPr lang="cs-CZ" dirty="0"/>
              <a:t>profil FUNKCE</a:t>
            </a:r>
          </a:p>
          <a:p>
            <a:pPr lvl="1" fontAlgn="base"/>
            <a:r>
              <a:rPr lang="cs-CZ" dirty="0" err="1"/>
              <a:t>subprofil</a:t>
            </a:r>
            <a:r>
              <a:rPr lang="cs-CZ" dirty="0"/>
              <a:t> SLUCH (výrazné podskupiny SLYŠENÍ, NESLYŠENÍ)</a:t>
            </a:r>
          </a:p>
          <a:p>
            <a:pPr lvl="1" fontAlgn="base"/>
            <a:r>
              <a:rPr lang="cs-CZ" dirty="0" err="1"/>
              <a:t>subprofil</a:t>
            </a:r>
            <a:r>
              <a:rPr lang="cs-CZ" dirty="0"/>
              <a:t> ZPRACOVÁNÍ INFORMACE</a:t>
            </a:r>
          </a:p>
          <a:p>
            <a:pPr lvl="0" fontAlgn="base"/>
            <a:r>
              <a:rPr lang="cs-CZ" dirty="0"/>
              <a:t>profil LOKALIZACE</a:t>
            </a:r>
          </a:p>
          <a:p>
            <a:pPr lvl="0" fontAlgn="base"/>
            <a:r>
              <a:rPr lang="cs-CZ" dirty="0"/>
              <a:t>profil GESTO</a:t>
            </a:r>
          </a:p>
          <a:p>
            <a:pPr lvl="1" fontAlgn="base"/>
            <a:r>
              <a:rPr lang="cs-CZ" dirty="0"/>
              <a:t>z hlediska ZJ problematický profil, nejasná hranice znak x gesto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947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0755"/>
          </a:xfrm>
        </p:spPr>
        <p:txBody>
          <a:bodyPr/>
          <a:lstStyle/>
          <a:p>
            <a:r>
              <a:rPr lang="cs-CZ" dirty="0"/>
              <a:t>Vybrané zdroje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25880"/>
            <a:ext cx="10515600" cy="4851083"/>
          </a:xfrm>
        </p:spPr>
        <p:txBody>
          <a:bodyPr>
            <a:normAutofit fontScale="77500" lnSpcReduction="20000"/>
          </a:bodyPr>
          <a:lstStyle/>
          <a:p>
            <a:endParaRPr lang="cs-CZ" dirty="0"/>
          </a:p>
          <a:p>
            <a:r>
              <a:rPr lang="cs-CZ" dirty="0"/>
              <a:t>BASOVNÍKOVÁ, Marie.</a:t>
            </a:r>
            <a:r>
              <a:rPr lang="cs-CZ" i="1" dirty="0"/>
              <a:t> Stereotyp slyšícího člověka v českém znakovém jazyce</a:t>
            </a:r>
            <a:r>
              <a:rPr lang="cs-CZ" dirty="0"/>
              <a:t> [online]. 2017 [cit. 2019-04-29]. Dostupné z: https://is.cuni.cz/</a:t>
            </a:r>
            <a:r>
              <a:rPr lang="cs-CZ" dirty="0" err="1"/>
              <a:t>webapps</a:t>
            </a:r>
            <a:r>
              <a:rPr lang="cs-CZ" dirty="0"/>
              <a:t>/</a:t>
            </a:r>
            <a:r>
              <a:rPr lang="cs-CZ" dirty="0" err="1"/>
              <a:t>zzp</a:t>
            </a:r>
            <a:r>
              <a:rPr lang="cs-CZ" dirty="0"/>
              <a:t>/detail/149676. Vedoucí práce Irena Vaňková.</a:t>
            </a:r>
          </a:p>
          <a:p>
            <a:r>
              <a:rPr lang="cs-CZ" dirty="0"/>
              <a:t>Iva Nebeská (1), Petr Karlík (2) (2017): KOGNITIVNÍ LINGVISTIKA. In: Petr Karlík, Marek Nekula, Jana </a:t>
            </a:r>
            <a:r>
              <a:rPr lang="cs-CZ" dirty="0" err="1"/>
              <a:t>Pleskalová</a:t>
            </a:r>
            <a:r>
              <a:rPr lang="cs-CZ" dirty="0"/>
              <a:t> (</a:t>
            </a:r>
            <a:r>
              <a:rPr lang="cs-CZ" dirty="0" err="1"/>
              <a:t>eds</a:t>
            </a:r>
            <a:r>
              <a:rPr lang="cs-CZ" dirty="0"/>
              <a:t>.), </a:t>
            </a:r>
            <a:r>
              <a:rPr lang="cs-CZ" dirty="0" err="1"/>
              <a:t>CzechEncy</a:t>
            </a:r>
            <a:r>
              <a:rPr lang="cs-CZ" dirty="0"/>
              <a:t> - Nový encyklopedický slovník češtiny. URL: https://www.czechency.org/</a:t>
            </a:r>
            <a:r>
              <a:rPr lang="cs-CZ" dirty="0" err="1"/>
              <a:t>slovnik</a:t>
            </a:r>
            <a:r>
              <a:rPr lang="cs-CZ" dirty="0"/>
              <a:t>/KOGNITIVNÍ LINGVISTIKA (poslední přístup: 2. 2. 2019)</a:t>
            </a:r>
          </a:p>
          <a:p>
            <a:r>
              <a:rPr lang="cs-CZ" dirty="0"/>
              <a:t>REDLICH, Karel.</a:t>
            </a:r>
            <a:r>
              <a:rPr lang="cs-CZ" i="1" dirty="0"/>
              <a:t> Nos v českém znakovém jazyce ve srovnání s češtinou</a:t>
            </a:r>
            <a:r>
              <a:rPr lang="cs-CZ" dirty="0"/>
              <a:t> [online]. 2016 [cit. 2019-04-29]. Dostupné z: https://is.cuni.cz/</a:t>
            </a:r>
            <a:r>
              <a:rPr lang="cs-CZ" dirty="0" err="1"/>
              <a:t>webapps</a:t>
            </a:r>
            <a:r>
              <a:rPr lang="cs-CZ" dirty="0"/>
              <a:t>/</a:t>
            </a:r>
            <a:r>
              <a:rPr lang="cs-CZ" dirty="0" err="1"/>
              <a:t>zzp</a:t>
            </a:r>
            <a:r>
              <a:rPr lang="cs-CZ" dirty="0"/>
              <a:t>/detail/161484. Vedoucí práce Irena Vaňková.</a:t>
            </a:r>
          </a:p>
          <a:p>
            <a:r>
              <a:rPr lang="cs-CZ" dirty="0"/>
              <a:t>VAŇKOVÁ, Irena a Veronika ČURDOVÁ. Čelem k teorii pojmových profilů: nové možnosti slovníkového výkladu somatismů.</a:t>
            </a:r>
            <a:r>
              <a:rPr lang="cs-CZ" i="1" dirty="0"/>
              <a:t> Didaktické studie</a:t>
            </a:r>
            <a:r>
              <a:rPr lang="cs-CZ" dirty="0"/>
              <a:t>. Praha: Univerzita Karlova v Praze - Pedagogická fakulta, 2014, </a:t>
            </a:r>
            <a:r>
              <a:rPr lang="cs-CZ" b="1" dirty="0"/>
              <a:t>6</a:t>
            </a:r>
            <a:r>
              <a:rPr lang="cs-CZ" dirty="0"/>
              <a:t>(1), 66-78. ISSN 1804-1221.</a:t>
            </a:r>
          </a:p>
          <a:p>
            <a:r>
              <a:rPr lang="cs-CZ" dirty="0"/>
              <a:t>VAŇKOVÁ, Irena.</a:t>
            </a:r>
            <a:r>
              <a:rPr lang="cs-CZ" i="1" dirty="0"/>
              <a:t> Co na srdci, to na jazyku: kapitoly z kognitivní lingvistiky</a:t>
            </a:r>
            <a:r>
              <a:rPr lang="cs-CZ" dirty="0"/>
              <a:t>. Praha: Karolinum, 2005. ISBN 80-246-0919-3.</a:t>
            </a:r>
          </a:p>
          <a:p>
            <a:r>
              <a:rPr lang="cs-CZ" dirty="0"/>
              <a:t>slovníky češtiny (PSJČ, SSČ, SSJČ, …)</a:t>
            </a:r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3589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/>
              <a:t>Teorie pojmových profilů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676525"/>
            <a:ext cx="6705600" cy="3500438"/>
          </a:xfrm>
        </p:spPr>
        <p:txBody>
          <a:bodyPr/>
          <a:lstStyle/>
          <a:p>
            <a:r>
              <a:rPr lang="cs-CZ" dirty="0"/>
              <a:t>lublinská škola</a:t>
            </a:r>
          </a:p>
          <a:p>
            <a:r>
              <a:rPr lang="cs-CZ" dirty="0"/>
              <a:t>význam</a:t>
            </a:r>
          </a:p>
          <a:p>
            <a:pPr lvl="1"/>
            <a:r>
              <a:rPr lang="cs-CZ" dirty="0"/>
              <a:t>centrální pojem kognitivní lingvistiky</a:t>
            </a:r>
          </a:p>
          <a:p>
            <a:pPr lvl="1"/>
            <a:r>
              <a:rPr lang="cs-CZ" dirty="0"/>
              <a:t>varianta/aspekt významu = pojmový profil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236BD2E-FF3A-45F3-8D22-859A23AE93D6}"/>
              </a:ext>
            </a:extLst>
          </p:cNvPr>
          <p:cNvSpPr txBox="1"/>
          <p:nvPr/>
        </p:nvSpPr>
        <p:spPr>
          <a:xfrm>
            <a:off x="15839987" y="4487699"/>
            <a:ext cx="1323112" cy="48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5" name="Picture 6" descr="VÃ½sledek obrÃ¡zku pro thinking face">
            <a:extLst>
              <a:ext uri="{FF2B5EF4-FFF2-40B4-BE49-F238E27FC236}">
                <a16:creationId xmlns:a16="http://schemas.microsoft.com/office/drawing/2014/main" id="{F0F5A65F-0A7C-4258-87BB-219195E84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5" y="2146300"/>
            <a:ext cx="2565400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927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Děkujeme za pozornost!</a:t>
            </a:r>
          </a:p>
        </p:txBody>
      </p:sp>
      <p:pic>
        <p:nvPicPr>
          <p:cNvPr id="5126" name="Picture 6" descr="SouvisejÃ­cÃ­ obrÃ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205831"/>
            <a:ext cx="4762500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723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/>
              <a:t>Somatismy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pojmenování částí lidského těla</a:t>
            </a:r>
          </a:p>
          <a:p>
            <a:r>
              <a:rPr lang="cs-CZ" dirty="0"/>
              <a:t>pojmové profily somatismu</a:t>
            </a:r>
          </a:p>
          <a:p>
            <a:endParaRPr lang="cs-CZ" dirty="0"/>
          </a:p>
        </p:txBody>
      </p:sp>
      <p:pic>
        <p:nvPicPr>
          <p:cNvPr id="6" name="Picture 4" descr="SouvisejÃ­cÃ­ obrÃ¡zek">
            <a:extLst>
              <a:ext uri="{FF2B5EF4-FFF2-40B4-BE49-F238E27FC236}">
                <a16:creationId xmlns:a16="http://schemas.microsoft.com/office/drawing/2014/main" id="{C11054B2-1280-4B52-B3A5-75B73D1DF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904" y="2105871"/>
            <a:ext cx="3192297" cy="325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274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/>
              <a:t>Pojmové profily somatismů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především na příkladu pojmu UCHO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VZHLED/MANIFESTACE - vlastnosti dané části těla, které lze vnímat smysly</a:t>
            </a:r>
          </a:p>
          <a:p>
            <a:pPr lvl="1"/>
            <a:r>
              <a:rPr lang="cs-CZ" dirty="0" err="1"/>
              <a:t>subprofil</a:t>
            </a:r>
            <a:r>
              <a:rPr lang="cs-CZ" dirty="0"/>
              <a:t> VNĚJŠÍ VZHLED</a:t>
            </a:r>
          </a:p>
          <a:p>
            <a:pPr lvl="2"/>
            <a:r>
              <a:rPr lang="cs-CZ" i="1" dirty="0"/>
              <a:t>ucho jehly</a:t>
            </a:r>
            <a:r>
              <a:rPr lang="cs-CZ" dirty="0"/>
              <a:t> – stejný oblý tvar, otvor</a:t>
            </a:r>
            <a:endParaRPr lang="cs-CZ" i="1" dirty="0"/>
          </a:p>
          <a:p>
            <a:pPr lvl="1"/>
            <a:r>
              <a:rPr lang="cs-CZ" dirty="0" err="1"/>
              <a:t>subprofil</a:t>
            </a:r>
            <a:r>
              <a:rPr lang="cs-CZ" dirty="0"/>
              <a:t> PROŽÍVÁNÍ</a:t>
            </a:r>
          </a:p>
          <a:p>
            <a:pPr lvl="2"/>
            <a:r>
              <a:rPr lang="cs-CZ" i="1" dirty="0"/>
              <a:t>zaléhá mi v uších</a:t>
            </a:r>
            <a:r>
              <a:rPr lang="cs-CZ" dirty="0"/>
              <a:t> – vnitřní pocit</a:t>
            </a:r>
            <a:endParaRPr lang="cs-CZ" i="1" dirty="0"/>
          </a:p>
          <a:p>
            <a:r>
              <a:rPr lang="cs-CZ" dirty="0"/>
              <a:t>LOKALIZACE - umístění daného orgánu na těle, orientace v prostoru</a:t>
            </a:r>
          </a:p>
          <a:p>
            <a:pPr lvl="1"/>
            <a:r>
              <a:rPr lang="cs-CZ" dirty="0" err="1"/>
              <a:t>subprofil</a:t>
            </a:r>
            <a:r>
              <a:rPr lang="cs-CZ" dirty="0"/>
              <a:t> VYSOKO</a:t>
            </a:r>
          </a:p>
          <a:p>
            <a:pPr lvl="2"/>
            <a:r>
              <a:rPr lang="cs-CZ" i="1" dirty="0"/>
              <a:t>(být zamilován) až po uši</a:t>
            </a:r>
            <a:r>
              <a:rPr lang="cs-CZ" dirty="0"/>
              <a:t> – uši jsou vysoko, jsou tedy použity jako míra / vyjádření, že </a:t>
            </a:r>
            <a:r>
              <a:rPr lang="cs-CZ"/>
              <a:t>je něčeho </a:t>
            </a:r>
            <a:r>
              <a:rPr lang="cs-CZ" dirty="0"/>
              <a:t>hodně</a:t>
            </a:r>
            <a:endParaRPr lang="cs-CZ" i="1" dirty="0"/>
          </a:p>
          <a:p>
            <a:pPr lvl="1"/>
            <a:r>
              <a:rPr lang="cs-CZ" dirty="0" err="1"/>
              <a:t>subprofil</a:t>
            </a:r>
            <a:r>
              <a:rPr lang="cs-CZ" dirty="0"/>
              <a:t> PO STRANÁCH</a:t>
            </a:r>
          </a:p>
          <a:p>
            <a:pPr lvl="2"/>
            <a:r>
              <a:rPr lang="cs-CZ" i="1" dirty="0"/>
              <a:t>prolézt s odřenýma ušima</a:t>
            </a:r>
            <a:r>
              <a:rPr lang="cs-CZ" dirty="0"/>
              <a:t> – na těsno (uši jsou po stranách hlavy a také blízko k hlavě)</a:t>
            </a:r>
            <a:endParaRPr lang="cs-CZ" i="1" dirty="0"/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451055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ADEB33-4FBD-454C-96CD-31A3D6466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Pojmové profily somatismů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275C35-4A6B-48A0-8FC1-8BB737350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4534"/>
            <a:ext cx="10515600" cy="4351338"/>
          </a:xfrm>
        </p:spPr>
        <p:txBody>
          <a:bodyPr/>
          <a:lstStyle/>
          <a:p>
            <a:r>
              <a:rPr lang="cs-CZ" dirty="0"/>
              <a:t>FUNKCE - funkce dané části těla</a:t>
            </a:r>
          </a:p>
          <a:p>
            <a:pPr lvl="1"/>
            <a:r>
              <a:rPr lang="cs-CZ" i="1" dirty="0"/>
              <a:t>slyšet něco na vlastní uši</a:t>
            </a:r>
          </a:p>
          <a:p>
            <a:r>
              <a:rPr lang="cs-CZ" dirty="0"/>
              <a:t>GESTO</a:t>
            </a:r>
          </a:p>
          <a:p>
            <a:pPr lvl="1"/>
            <a:r>
              <a:rPr lang="sv-SE" dirty="0"/>
              <a:t>gesta v pravém slova smyslu</a:t>
            </a:r>
            <a:endParaRPr lang="cs-CZ" dirty="0"/>
          </a:p>
          <a:p>
            <a:pPr lvl="2"/>
            <a:r>
              <a:rPr lang="cs-CZ" i="1" dirty="0"/>
              <a:t>škrábat se za uchem</a:t>
            </a:r>
          </a:p>
          <a:p>
            <a:pPr lvl="1"/>
            <a:r>
              <a:rPr lang="cs-CZ" dirty="0"/>
              <a:t>fyziologické a emocionální stavy</a:t>
            </a:r>
          </a:p>
          <a:p>
            <a:pPr lvl="2"/>
            <a:r>
              <a:rPr lang="cs-CZ" i="1" dirty="0"/>
              <a:t>mít srdce až v krku</a:t>
            </a:r>
            <a:endParaRPr lang="cs-CZ" dirty="0"/>
          </a:p>
        </p:txBody>
      </p:sp>
      <p:pic>
        <p:nvPicPr>
          <p:cNvPr id="4" name="Picture 2" descr="VÃ½sledek obrÃ¡zku pro scratching head mr bean">
            <a:extLst>
              <a:ext uri="{FF2B5EF4-FFF2-40B4-BE49-F238E27FC236}">
                <a16:creationId xmlns:a16="http://schemas.microsoft.com/office/drawing/2014/main" id="{E509077A-71AC-4F63-A0BF-145F671E7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654" y="2732347"/>
            <a:ext cx="2587625" cy="258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209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ČJ x ČZJ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ČJ – analýza frazémů, derivátů, sekundárních významů…</a:t>
            </a:r>
          </a:p>
          <a:p>
            <a:r>
              <a:rPr lang="cs-CZ" dirty="0"/>
              <a:t>ČZJ – analýza znaků artikulovaných na daném místě</a:t>
            </a:r>
          </a:p>
        </p:txBody>
      </p:sp>
      <p:pic>
        <p:nvPicPr>
          <p:cNvPr id="4098" name="Picture 2" descr="VÃ½sledek obrÃ¡zku pro ujk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148" y="2977536"/>
            <a:ext cx="4073525" cy="301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ouvisejÃ­cÃ­ obrÃ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916" y="3160416"/>
            <a:ext cx="3288516" cy="328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340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0755"/>
          </a:xfrm>
        </p:spPr>
        <p:txBody>
          <a:bodyPr/>
          <a:lstStyle/>
          <a:p>
            <a:r>
              <a:rPr lang="cs-CZ" dirty="0"/>
              <a:t>Pojem UCHO v ČZJ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25880"/>
            <a:ext cx="10515600" cy="4851083"/>
          </a:xfrm>
        </p:spPr>
        <p:txBody>
          <a:bodyPr>
            <a:normAutofit/>
          </a:bodyPr>
          <a:lstStyle/>
          <a:p>
            <a:r>
              <a:rPr lang="cs-CZ" dirty="0"/>
              <a:t>41 znaků artikulovaných na uchu nebo v jeho těsné blízkosti</a:t>
            </a:r>
          </a:p>
          <a:p>
            <a:endParaRPr lang="cs-CZ" dirty="0"/>
          </a:p>
          <a:p>
            <a:r>
              <a:rPr lang="cs-CZ" dirty="0"/>
              <a:t>v jednom znaku se může prolínat </a:t>
            </a:r>
            <a:br>
              <a:rPr lang="cs-CZ" dirty="0"/>
            </a:br>
            <a:r>
              <a:rPr lang="cs-CZ" dirty="0"/>
              <a:t>více profilů</a:t>
            </a:r>
          </a:p>
          <a:p>
            <a:r>
              <a:rPr lang="cs-CZ" dirty="0"/>
              <a:t>k rozdělení je možné přistupovat </a:t>
            </a:r>
            <a:br>
              <a:rPr lang="cs-CZ" dirty="0"/>
            </a:br>
            <a:r>
              <a:rPr lang="cs-CZ" dirty="0"/>
              <a:t>z různých úhlů pohledu </a:t>
            </a:r>
            <a:br>
              <a:rPr lang="cs-CZ" dirty="0"/>
            </a:br>
            <a:r>
              <a:rPr lang="cs-CZ" dirty="0"/>
              <a:t>a se zohledněním různých aspektů</a:t>
            </a:r>
          </a:p>
          <a:p>
            <a:r>
              <a:rPr lang="cs-CZ" dirty="0"/>
              <a:t>snažily jsme se vycházet z formy </a:t>
            </a:r>
            <a:br>
              <a:rPr lang="cs-CZ" dirty="0"/>
            </a:br>
            <a:r>
              <a:rPr lang="cs-CZ" dirty="0"/>
              <a:t>a motivace znaků, ale skutečná </a:t>
            </a:r>
            <a:br>
              <a:rPr lang="cs-CZ" dirty="0"/>
            </a:br>
            <a:r>
              <a:rPr lang="cs-CZ" dirty="0"/>
              <a:t>motivace často není známá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261" y="2095569"/>
            <a:ext cx="4069080" cy="342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02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C3B5A3-0EF3-4BEC-9BFC-2D5BDC58C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Pojem UCHO v ČZJ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269C8A0-00C3-45BF-BC79-C1A911D27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profil MANIFESTACE</a:t>
            </a:r>
          </a:p>
          <a:p>
            <a:pPr lvl="1"/>
            <a:r>
              <a:rPr lang="cs-CZ" dirty="0" err="1"/>
              <a:t>subprofil</a:t>
            </a:r>
            <a:r>
              <a:rPr lang="cs-CZ" dirty="0"/>
              <a:t> UCHO – znaky odkazující na ucho, jeho část, nebo specifický vzhled</a:t>
            </a:r>
          </a:p>
          <a:p>
            <a:pPr marL="914400" lvl="2" indent="0">
              <a:buNone/>
            </a:pPr>
            <a:r>
              <a:rPr lang="cs-CZ" dirty="0"/>
              <a:t>UCHO – index				ELF – specifická podoba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F2B0CA3-8677-4180-87FC-9040808EFF1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886" y="3139203"/>
            <a:ext cx="5051023" cy="341785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D6D4FA9-0CD7-4A38-8C73-2B8B9077C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375" y="3165603"/>
            <a:ext cx="2545964" cy="339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28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BA2A4D-995A-420D-A2F8-FE1A130EF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Pojem UCHO v ČZJ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32FF494-60AA-4950-9AB1-C9B0FA138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profil MANIFESTACE</a:t>
            </a:r>
          </a:p>
          <a:p>
            <a:pPr lvl="1"/>
            <a:r>
              <a:rPr lang="cs-CZ" dirty="0" err="1"/>
              <a:t>subprofil</a:t>
            </a:r>
            <a:r>
              <a:rPr lang="cs-CZ" dirty="0"/>
              <a:t> PŘEDMĚT V BLÍZKOSTI UCHA / V UCHU - znaky vizuálně motivované podobou předmětů, které se vyskytují v blízkosti ucha či na něm, velmi početná skupina, mnoho znaků také na pomezí profilů FUNKCE a LOKALIZACE</a:t>
            </a:r>
          </a:p>
          <a:p>
            <a:pPr marL="914400" lvl="2" indent="0">
              <a:buNone/>
            </a:pPr>
            <a:r>
              <a:rPr lang="cs-CZ" dirty="0"/>
              <a:t>TELEFONOVAT – ruka ve tvaru		SLUCHADLO - tvar sluchadla zavěšeného 		              telefonního sluchátka		         za uchem </a:t>
            </a:r>
          </a:p>
          <a:p>
            <a:pPr marL="914400" lvl="2" indent="0">
              <a:buNone/>
            </a:pPr>
            <a:endParaRPr lang="cs-CZ" dirty="0"/>
          </a:p>
          <a:p>
            <a:pPr lvl="1"/>
            <a:endParaRPr lang="cs-CZ" dirty="0"/>
          </a:p>
          <a:p>
            <a:pPr lvl="2"/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8FC1FD1-E42C-48C0-AF5C-5609F6A1F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19" y="3968432"/>
            <a:ext cx="2166760" cy="288956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8B0F096-C50F-4414-BC78-C142C5BC9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0058" y="3967879"/>
            <a:ext cx="2166760" cy="288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2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</TotalTime>
  <Words>856</Words>
  <Application>Microsoft Office PowerPoint</Application>
  <PresentationFormat>Širokoúhlá obrazovka</PresentationFormat>
  <Paragraphs>107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Zapište si za uši: UCHO v českém znakovém jazyce</vt:lpstr>
      <vt:lpstr>Teorie pojmových profilů </vt:lpstr>
      <vt:lpstr>Somatismy</vt:lpstr>
      <vt:lpstr>Pojmové profily somatismů </vt:lpstr>
      <vt:lpstr>Pojmové profily somatismů </vt:lpstr>
      <vt:lpstr>ČJ x ČZJ</vt:lpstr>
      <vt:lpstr>Pojem UCHO v ČZJ</vt:lpstr>
      <vt:lpstr>Pojem UCHO v ČZJ</vt:lpstr>
      <vt:lpstr>Pojem UCHO v ČZJ</vt:lpstr>
      <vt:lpstr>Pojem UCHO v ČZJ</vt:lpstr>
      <vt:lpstr>Pojem UCHO v ČZJ</vt:lpstr>
      <vt:lpstr>Pojem UCHO v ČZJ</vt:lpstr>
      <vt:lpstr>Pojem UCHO v ČZJ</vt:lpstr>
      <vt:lpstr>Pojem UCHO v ČZJ</vt:lpstr>
      <vt:lpstr>Pojem UCHO v ČZJ</vt:lpstr>
      <vt:lpstr>Pojem UCHO v ČZJ</vt:lpstr>
      <vt:lpstr>Pojem UCHO v ČZJ</vt:lpstr>
      <vt:lpstr>Shrnutí – profily pojmu UCHO v ČZJ</vt:lpstr>
      <vt:lpstr>Vybrané zdroje </vt:lpstr>
      <vt:lpstr>Děkujeme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Zapište si za uši: UCHO v českém znakovém jazyce</dc:title>
  <dc:creator>Tichý svět</dc:creator>
  <cp:lastModifiedBy>Markéta Šestáková</cp:lastModifiedBy>
  <cp:revision>24</cp:revision>
  <dcterms:created xsi:type="dcterms:W3CDTF">2019-05-22T19:28:50Z</dcterms:created>
  <dcterms:modified xsi:type="dcterms:W3CDTF">2019-06-19T09:11:13Z</dcterms:modified>
</cp:coreProperties>
</file>