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7" r:id="rId3"/>
    <p:sldId id="268" r:id="rId4"/>
    <p:sldId id="257" r:id="rId5"/>
    <p:sldId id="264" r:id="rId6"/>
    <p:sldId id="265" r:id="rId7"/>
    <p:sldId id="269" r:id="rId8"/>
    <p:sldId id="258" r:id="rId9"/>
    <p:sldId id="259" r:id="rId10"/>
    <p:sldId id="260" r:id="rId11"/>
    <p:sldId id="261" r:id="rId12"/>
    <p:sldId id="262" r:id="rId13"/>
    <p:sldId id="263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6A0330C-D581-487B-842E-7866ECDB63AA}">
          <p14:sldIdLst>
            <p14:sldId id="256"/>
            <p14:sldId id="267"/>
            <p14:sldId id="268"/>
            <p14:sldId id="257"/>
            <p14:sldId id="264"/>
            <p14:sldId id="265"/>
            <p14:sldId id="269"/>
            <p14:sldId id="258"/>
            <p14:sldId id="259"/>
            <p14:sldId id="260"/>
            <p14:sldId id="261"/>
            <p14:sldId id="262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78BC1-F5F6-416D-85B0-6B6FD1A737F2}" type="datetimeFigureOut">
              <a:rPr lang="en-GB" smtClean="0"/>
              <a:t>24.5.18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38D27-3EE9-4E4D-80E3-0C6F98AE6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6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70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9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65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74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05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21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03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7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89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5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62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F77B03-6A44-4BEE-B582-7FA06E0EAD10}" type="datetimeFigureOut">
              <a:rPr lang="en-GB" smtClean="0"/>
              <a:t>24.5.18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AA3C7C-23B9-4902-BC3C-2788A4F3CFA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F9220-130F-433D-826B-74CFDD521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289" y="604911"/>
            <a:ext cx="10452295" cy="2763598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 err="1">
                <a:solidFill>
                  <a:schemeClr val="accent2"/>
                </a:solidFill>
              </a:rPr>
              <a:t>Obraz</a:t>
            </a:r>
            <a:r>
              <a:rPr lang="en-GB" sz="6600" b="1" dirty="0">
                <a:solidFill>
                  <a:schemeClr val="accent2"/>
                </a:solidFill>
              </a:rPr>
              <a:t> </a:t>
            </a:r>
            <a:r>
              <a:rPr lang="en-GB" sz="6600" b="1" dirty="0" err="1">
                <a:solidFill>
                  <a:schemeClr val="accent2"/>
                </a:solidFill>
              </a:rPr>
              <a:t>červené</a:t>
            </a:r>
            <a:r>
              <a:rPr lang="en-GB" sz="6600" b="1" dirty="0">
                <a:solidFill>
                  <a:schemeClr val="accent2"/>
                </a:solidFill>
              </a:rPr>
              <a:t> </a:t>
            </a:r>
            <a:r>
              <a:rPr lang="en-GB" sz="6600" b="1" dirty="0" err="1">
                <a:solidFill>
                  <a:schemeClr val="accent2"/>
                </a:solidFill>
              </a:rPr>
              <a:t>barvy</a:t>
            </a:r>
            <a:r>
              <a:rPr lang="en-GB" sz="6600" b="1" dirty="0">
                <a:solidFill>
                  <a:schemeClr val="accent2"/>
                </a:solidFill>
              </a:rPr>
              <a:t> v </a:t>
            </a:r>
            <a:r>
              <a:rPr lang="en-GB" sz="6600" b="1" dirty="0" err="1">
                <a:solidFill>
                  <a:schemeClr val="accent2"/>
                </a:solidFill>
              </a:rPr>
              <a:t>češtině</a:t>
            </a:r>
            <a:r>
              <a:rPr lang="en-GB" sz="6600" b="1" dirty="0">
                <a:solidFill>
                  <a:schemeClr val="accent2"/>
                </a:solidFill>
              </a:rPr>
              <a:t>: </a:t>
            </a:r>
            <a:br>
              <a:rPr lang="cs-CZ" b="1" dirty="0">
                <a:solidFill>
                  <a:schemeClr val="accent2"/>
                </a:solidFill>
              </a:rPr>
            </a:br>
            <a:r>
              <a:rPr lang="en-GB" sz="6600" b="1" dirty="0" err="1">
                <a:solidFill>
                  <a:schemeClr val="accent2"/>
                </a:solidFill>
              </a:rPr>
              <a:t>frazeologie</a:t>
            </a:r>
            <a:r>
              <a:rPr lang="en-GB" sz="6600" b="1" dirty="0">
                <a:solidFill>
                  <a:schemeClr val="accent2"/>
                </a:solidFill>
              </a:rPr>
              <a:t> vs. </a:t>
            </a:r>
            <a:r>
              <a:rPr lang="cs-CZ" sz="6600" b="1" dirty="0">
                <a:solidFill>
                  <a:schemeClr val="accent2"/>
                </a:solidFill>
              </a:rPr>
              <a:t>k</a:t>
            </a:r>
            <a:r>
              <a:rPr lang="en-GB" sz="6600" b="1" dirty="0" err="1">
                <a:solidFill>
                  <a:schemeClr val="accent2"/>
                </a:solidFill>
              </a:rPr>
              <a:t>orpus</a:t>
            </a:r>
            <a:endParaRPr lang="en-GB" sz="6600" dirty="0">
              <a:solidFill>
                <a:schemeClr val="accent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00C1F2-756D-44B2-AC36-DA3ECDA32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5724" y="4356432"/>
            <a:ext cx="8673427" cy="1322587"/>
          </a:xfrm>
        </p:spPr>
        <p:txBody>
          <a:bodyPr/>
          <a:lstStyle/>
          <a:p>
            <a:pPr algn="r"/>
            <a:r>
              <a:rPr lang="cs-CZ" dirty="0"/>
              <a:t>Tatiana Timoshchenko</a:t>
            </a:r>
          </a:p>
          <a:p>
            <a:pPr algn="r"/>
            <a:r>
              <a:rPr lang="cs-CZ" dirty="0"/>
              <a:t>Ústav Českého Národního Korpusu</a:t>
            </a:r>
            <a:endParaRPr lang="en-GB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F27417E-BF7B-4A95-B868-7C882C517A16}"/>
              </a:ext>
            </a:extLst>
          </p:cNvPr>
          <p:cNvSpPr txBox="1"/>
          <p:nvPr/>
        </p:nvSpPr>
        <p:spPr>
          <a:xfrm>
            <a:off x="9172135" y="211015"/>
            <a:ext cx="2363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cap="all" spc="200" dirty="0">
                <a:solidFill>
                  <a:schemeClr val="tx2"/>
                </a:solidFill>
                <a:latin typeface="+mj-lt"/>
              </a:rPr>
              <a:t>DKL 2018</a:t>
            </a:r>
            <a:endParaRPr lang="en-GB" sz="4000" cap="all" spc="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002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7A360-CEE5-4B1B-89E3-CE8036C3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4572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accent2"/>
                </a:solidFill>
              </a:rPr>
              <a:t>Frazémy v korpusu 1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D5F0ED-71D1-4969-ABC3-060683CE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8085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Červený koberec (145) / běhoun (2)</a:t>
            </a:r>
          </a:p>
          <a:p>
            <a:pPr marL="633413" indent="-633413"/>
            <a:r>
              <a:rPr lang="cs-CZ" i="1" dirty="0"/>
              <a:t> Až Francie zavede tuto daňovou sazbu, v Británii rozbalíme pro nejbohatší Francouze </a:t>
            </a:r>
            <a:r>
              <a:rPr lang="cs-CZ" i="1" u="sng" dirty="0">
                <a:solidFill>
                  <a:schemeClr val="accent2"/>
                </a:solidFill>
              </a:rPr>
              <a:t>červený koberec </a:t>
            </a:r>
            <a:r>
              <a:rPr lang="cs-CZ" i="1" dirty="0"/>
              <a:t>a rádi je u nás uvítáme.</a:t>
            </a:r>
          </a:p>
          <a:p>
            <a:r>
              <a:rPr lang="cs-CZ" b="1" dirty="0"/>
              <a:t>Červený seznam (144) / červená kniha (38) / červená listina (3)</a:t>
            </a:r>
          </a:p>
          <a:p>
            <a:r>
              <a:rPr lang="cs-CZ" i="1" dirty="0"/>
              <a:t>           </a:t>
            </a:r>
            <a:r>
              <a:rPr lang="en-GB" i="1" dirty="0"/>
              <a:t>V </a:t>
            </a:r>
            <a:r>
              <a:rPr lang="en-GB" i="1" u="sng" dirty="0" err="1">
                <a:solidFill>
                  <a:schemeClr val="accent2"/>
                </a:solidFill>
              </a:rPr>
              <a:t>červeném</a:t>
            </a:r>
            <a:r>
              <a:rPr lang="en-GB" i="1" u="sng" dirty="0">
                <a:solidFill>
                  <a:schemeClr val="accent2"/>
                </a:solidFill>
              </a:rPr>
              <a:t> </a:t>
            </a:r>
            <a:r>
              <a:rPr lang="en-GB" i="1" u="sng" dirty="0" err="1">
                <a:solidFill>
                  <a:schemeClr val="accent2"/>
                </a:solidFill>
              </a:rPr>
              <a:t>seznamu</a:t>
            </a:r>
            <a:r>
              <a:rPr lang="en-GB" i="1" dirty="0"/>
              <a:t> </a:t>
            </a:r>
            <a:r>
              <a:rPr lang="en-GB" i="1" dirty="0" err="1"/>
              <a:t>kobylka</a:t>
            </a:r>
            <a:r>
              <a:rPr lang="en-GB" i="1" dirty="0"/>
              <a:t> </a:t>
            </a:r>
            <a:r>
              <a:rPr lang="en-GB" i="1" dirty="0" err="1"/>
              <a:t>písečná</a:t>
            </a:r>
            <a:r>
              <a:rPr lang="en-GB" i="1" dirty="0"/>
              <a:t> </a:t>
            </a:r>
            <a:r>
              <a:rPr lang="en-GB" i="1" dirty="0" err="1"/>
              <a:t>figuruje</a:t>
            </a:r>
            <a:r>
              <a:rPr lang="en-GB" i="1" dirty="0"/>
              <a:t> v </a:t>
            </a:r>
            <a:r>
              <a:rPr lang="en-GB" i="1" dirty="0" err="1"/>
              <a:t>kategorii</a:t>
            </a:r>
            <a:r>
              <a:rPr lang="en-GB" i="1" dirty="0"/>
              <a:t> „ </a:t>
            </a:r>
            <a:r>
              <a:rPr lang="en-GB" i="1" dirty="0" err="1"/>
              <a:t>kriticky</a:t>
            </a:r>
            <a:r>
              <a:rPr lang="en-GB" i="1" dirty="0"/>
              <a:t> </a:t>
            </a:r>
            <a:r>
              <a:rPr lang="en-GB" i="1" dirty="0" err="1"/>
              <a:t>ohrožený</a:t>
            </a:r>
            <a:r>
              <a:rPr lang="en-GB" i="1" dirty="0"/>
              <a:t> “.</a:t>
            </a:r>
            <a:endParaRPr lang="cs-CZ" i="1" dirty="0"/>
          </a:p>
          <a:p>
            <a:r>
              <a:rPr lang="cs-CZ" b="1" dirty="0"/>
              <a:t>Červená čísla (76) / červená nula (2)</a:t>
            </a:r>
          </a:p>
          <a:p>
            <a:r>
              <a:rPr lang="cs-CZ" i="1" dirty="0"/>
              <a:t>           </a:t>
            </a:r>
            <a:r>
              <a:rPr lang="en-GB" i="1" dirty="0" err="1"/>
              <a:t>Jsem</a:t>
            </a:r>
            <a:r>
              <a:rPr lang="en-GB" i="1" dirty="0"/>
              <a:t> </a:t>
            </a:r>
            <a:r>
              <a:rPr lang="en-GB" i="1" dirty="0" err="1"/>
              <a:t>milionář</a:t>
            </a:r>
            <a:r>
              <a:rPr lang="en-GB" i="1" dirty="0"/>
              <a:t> v </a:t>
            </a:r>
            <a:r>
              <a:rPr lang="en-GB" i="1" u="sng" dirty="0" err="1">
                <a:solidFill>
                  <a:schemeClr val="accent2"/>
                </a:solidFill>
              </a:rPr>
              <a:t>červených</a:t>
            </a:r>
            <a:r>
              <a:rPr lang="en-GB" i="1" u="sng" dirty="0">
                <a:solidFill>
                  <a:schemeClr val="accent2"/>
                </a:solidFill>
              </a:rPr>
              <a:t> </a:t>
            </a:r>
            <a:r>
              <a:rPr lang="en-GB" i="1" u="sng" dirty="0" err="1">
                <a:solidFill>
                  <a:schemeClr val="accent2"/>
                </a:solidFill>
              </a:rPr>
              <a:t>číslech</a:t>
            </a:r>
            <a:r>
              <a:rPr lang="en-GB" i="1" dirty="0"/>
              <a:t>! </a:t>
            </a:r>
            <a:endParaRPr lang="cs-CZ" i="1" dirty="0"/>
          </a:p>
          <a:p>
            <a:r>
              <a:rPr lang="cs-CZ" b="1" dirty="0"/>
              <a:t>Červená knihovna (64)</a:t>
            </a:r>
          </a:p>
          <a:p>
            <a:r>
              <a:rPr lang="cs-CZ" b="1" dirty="0"/>
              <a:t>            </a:t>
            </a:r>
            <a:r>
              <a:rPr lang="en-GB" i="1" dirty="0"/>
              <a:t>I </a:t>
            </a:r>
            <a:r>
              <a:rPr lang="en-GB" i="1" u="sng" dirty="0" err="1">
                <a:solidFill>
                  <a:schemeClr val="accent2"/>
                </a:solidFill>
              </a:rPr>
              <a:t>červená</a:t>
            </a:r>
            <a:r>
              <a:rPr lang="en-GB" i="1" u="sng" dirty="0">
                <a:solidFill>
                  <a:schemeClr val="accent2"/>
                </a:solidFill>
              </a:rPr>
              <a:t> </a:t>
            </a:r>
            <a:r>
              <a:rPr lang="en-GB" i="1" u="sng" dirty="0" err="1">
                <a:solidFill>
                  <a:schemeClr val="accent2"/>
                </a:solidFill>
              </a:rPr>
              <a:t>knihovna</a:t>
            </a:r>
            <a:r>
              <a:rPr lang="en-GB" i="1" dirty="0"/>
              <a:t> se </a:t>
            </a:r>
            <a:r>
              <a:rPr lang="en-GB" i="1" dirty="0" err="1"/>
              <a:t>musí</a:t>
            </a:r>
            <a:r>
              <a:rPr lang="en-GB" i="1" dirty="0"/>
              <a:t> </a:t>
            </a:r>
            <a:r>
              <a:rPr lang="en-GB" i="1" dirty="0" err="1"/>
              <a:t>umět</a:t>
            </a:r>
            <a:r>
              <a:rPr lang="en-GB" i="1" dirty="0"/>
              <a:t> </a:t>
            </a:r>
            <a:r>
              <a:rPr lang="en-GB" i="1" dirty="0" err="1"/>
              <a:t>zahrát</a:t>
            </a:r>
            <a:r>
              <a:rPr lang="en-GB" i="1" dirty="0"/>
              <a:t> a </a:t>
            </a:r>
            <a:r>
              <a:rPr lang="en-GB" i="1" dirty="0" err="1"/>
              <a:t>zprodukovat</a:t>
            </a:r>
            <a:r>
              <a:rPr lang="en-GB" i="1" dirty="0"/>
              <a:t>.</a:t>
            </a:r>
            <a:endParaRPr lang="cs-CZ" b="1" i="1" dirty="0"/>
          </a:p>
          <a:p>
            <a:r>
              <a:rPr lang="cs-CZ" b="1" dirty="0"/>
              <a:t>Červená niť (60)</a:t>
            </a:r>
          </a:p>
          <a:p>
            <a:r>
              <a:rPr lang="cs-CZ" i="1" dirty="0"/>
              <a:t>         A vězte , že slovo marže se tímto číslem bude vinout jak tenká </a:t>
            </a:r>
            <a:r>
              <a:rPr lang="cs-CZ" i="1" u="sng" dirty="0">
                <a:solidFill>
                  <a:schemeClr val="accent2"/>
                </a:solidFill>
              </a:rPr>
              <a:t>červená niť.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08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7A360-CEE5-4B1B-89E3-CE8036C3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4572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accent2"/>
                </a:solidFill>
              </a:rPr>
              <a:t>Frazémy v korpusu 2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D5F0ED-71D1-4969-ABC3-060683CE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695833"/>
            <a:ext cx="10524449" cy="4584564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>
                <a:solidFill>
                  <a:schemeClr val="accent2"/>
                </a:solidFill>
              </a:rPr>
              <a:t>  </a:t>
            </a:r>
            <a:r>
              <a:rPr lang="cs-CZ" b="1" dirty="0"/>
              <a:t>Červený diplom (36)</a:t>
            </a:r>
          </a:p>
          <a:p>
            <a:pPr marL="0" indent="0">
              <a:buNone/>
            </a:pPr>
            <a:r>
              <a:rPr lang="cs-CZ" dirty="0"/>
              <a:t>           </a:t>
            </a:r>
            <a:r>
              <a:rPr lang="en-GB" i="1" dirty="0" err="1"/>
              <a:t>Takže</a:t>
            </a:r>
            <a:r>
              <a:rPr lang="en-GB" i="1" dirty="0"/>
              <a:t> </a:t>
            </a:r>
            <a:r>
              <a:rPr lang="en-GB" i="1" dirty="0" err="1"/>
              <a:t>jsem</a:t>
            </a:r>
            <a:r>
              <a:rPr lang="en-GB" i="1" dirty="0"/>
              <a:t> </a:t>
            </a:r>
            <a:r>
              <a:rPr lang="en-GB" i="1" dirty="0" err="1"/>
              <a:t>sice</a:t>
            </a:r>
            <a:r>
              <a:rPr lang="en-GB" i="1" dirty="0"/>
              <a:t> </a:t>
            </a:r>
            <a:r>
              <a:rPr lang="en-GB" i="1" dirty="0" err="1"/>
              <a:t>měla</a:t>
            </a:r>
            <a:r>
              <a:rPr lang="en-GB" i="1" dirty="0"/>
              <a:t> </a:t>
            </a:r>
            <a:r>
              <a:rPr lang="en-GB" i="1" u="sng" dirty="0" err="1">
                <a:solidFill>
                  <a:schemeClr val="accent2"/>
                </a:solidFill>
              </a:rPr>
              <a:t>červený</a:t>
            </a:r>
            <a:r>
              <a:rPr lang="en-GB" i="1" u="sng" dirty="0">
                <a:solidFill>
                  <a:schemeClr val="accent2"/>
                </a:solidFill>
              </a:rPr>
              <a:t> </a:t>
            </a:r>
            <a:r>
              <a:rPr lang="en-GB" i="1" u="sng" dirty="0" err="1">
                <a:solidFill>
                  <a:schemeClr val="accent2"/>
                </a:solidFill>
              </a:rPr>
              <a:t>diplom</a:t>
            </a:r>
            <a:r>
              <a:rPr lang="en-GB" i="1" dirty="0"/>
              <a:t>, ale </a:t>
            </a:r>
            <a:r>
              <a:rPr lang="en-GB" i="1" dirty="0" err="1"/>
              <a:t>neměla</a:t>
            </a:r>
            <a:r>
              <a:rPr lang="en-GB" i="1" dirty="0"/>
              <a:t> </a:t>
            </a:r>
            <a:r>
              <a:rPr lang="en-GB" i="1" dirty="0" err="1"/>
              <a:t>jsem</a:t>
            </a:r>
            <a:r>
              <a:rPr lang="en-GB" i="1" dirty="0"/>
              <a:t> </a:t>
            </a:r>
            <a:r>
              <a:rPr lang="en-GB" i="1" dirty="0" err="1"/>
              <a:t>protekci</a:t>
            </a:r>
            <a:r>
              <a:rPr lang="en-GB" i="1" dirty="0"/>
              <a:t>.</a:t>
            </a:r>
            <a:endParaRPr lang="cs-CZ" i="1" dirty="0"/>
          </a:p>
          <a:p>
            <a:r>
              <a:rPr lang="cs-CZ" b="1" dirty="0"/>
              <a:t>Červený hadr (23)</a:t>
            </a:r>
          </a:p>
          <a:p>
            <a:r>
              <a:rPr lang="cs-CZ" dirty="0"/>
              <a:t>          </a:t>
            </a:r>
            <a:r>
              <a:rPr lang="cs-CZ" i="1" dirty="0"/>
              <a:t>Pro tyto lidi jsem představoval </a:t>
            </a:r>
            <a:r>
              <a:rPr lang="cs-CZ" i="1" u="sng" dirty="0">
                <a:solidFill>
                  <a:schemeClr val="accent2"/>
                </a:solidFill>
              </a:rPr>
              <a:t>červený hadr</a:t>
            </a:r>
            <a:r>
              <a:rPr lang="cs-CZ" i="1" dirty="0"/>
              <a:t>!</a:t>
            </a:r>
          </a:p>
          <a:p>
            <a:r>
              <a:rPr lang="cs-CZ" b="1" dirty="0"/>
              <a:t>Dát / dostat / mít červenou (10)</a:t>
            </a:r>
          </a:p>
          <a:p>
            <a:r>
              <a:rPr lang="cs-CZ" b="1" dirty="0"/>
              <a:t>          </a:t>
            </a:r>
            <a:r>
              <a:rPr lang="cs-CZ" i="1" dirty="0"/>
              <a:t>Prezident </a:t>
            </a:r>
            <a:r>
              <a:rPr lang="cs-CZ" i="1" u="sng" dirty="0">
                <a:solidFill>
                  <a:schemeClr val="accent2"/>
                </a:solidFill>
              </a:rPr>
              <a:t>dal</a:t>
            </a:r>
            <a:r>
              <a:rPr lang="cs-CZ" i="1" dirty="0"/>
              <a:t> biopalivům </a:t>
            </a:r>
            <a:r>
              <a:rPr lang="cs-CZ" i="1" u="sng" dirty="0">
                <a:solidFill>
                  <a:schemeClr val="accent2"/>
                </a:solidFill>
              </a:rPr>
              <a:t>červenou</a:t>
            </a:r>
            <a:r>
              <a:rPr lang="cs-CZ" b="1" dirty="0"/>
              <a:t>.</a:t>
            </a:r>
          </a:p>
          <a:p>
            <a:r>
              <a:rPr lang="cs-CZ" b="1" dirty="0"/>
              <a:t>Červená čára (11) / červená linie (1)</a:t>
            </a:r>
          </a:p>
          <a:p>
            <a:pPr marL="633413" indent="0">
              <a:buNone/>
            </a:pPr>
            <a:r>
              <a:rPr lang="cs-CZ" i="1" dirty="0"/>
              <a:t>Dodal, že pokud Rusko ve své nové expanzivní politice překročí další </a:t>
            </a:r>
            <a:r>
              <a:rPr lang="cs-CZ" i="1" u="sng" dirty="0">
                <a:solidFill>
                  <a:schemeClr val="accent2"/>
                </a:solidFill>
              </a:rPr>
              <a:t>červenou čáru</a:t>
            </a:r>
            <a:r>
              <a:rPr lang="cs-CZ" i="1" dirty="0"/>
              <a:t>, zavede EU další vlnu hospodářských a finančních sankcí.</a:t>
            </a:r>
          </a:p>
          <a:p>
            <a:r>
              <a:rPr lang="cs-CZ" b="1" dirty="0"/>
              <a:t>Červené světlo / světélko (11)</a:t>
            </a:r>
          </a:p>
          <a:p>
            <a:r>
              <a:rPr lang="cs-CZ" b="1" dirty="0"/>
              <a:t>         </a:t>
            </a:r>
            <a:r>
              <a:rPr lang="cs-CZ" sz="2100" i="1" dirty="0"/>
              <a:t>Potom se mu v hlavě rozsvítilo </a:t>
            </a:r>
            <a:r>
              <a:rPr lang="cs-CZ" sz="2100" i="1" u="sng" dirty="0">
                <a:solidFill>
                  <a:schemeClr val="accent2"/>
                </a:solidFill>
              </a:rPr>
              <a:t>červené světlo </a:t>
            </a:r>
            <a:r>
              <a:rPr lang="cs-CZ" sz="2100" i="1" dirty="0"/>
              <a:t>a on zvažoval, zda má ve hře pokračovat.</a:t>
            </a:r>
          </a:p>
          <a:p>
            <a:r>
              <a:rPr lang="cs-CZ" b="1" dirty="0"/>
              <a:t>Červený kohout (8)</a:t>
            </a:r>
          </a:p>
          <a:p>
            <a:r>
              <a:rPr lang="cs-CZ" sz="2100" i="1" dirty="0"/>
              <a:t>          Za necelých dvacet minut si s </a:t>
            </a:r>
            <a:r>
              <a:rPr lang="cs-CZ" sz="2100" i="1" u="sng" dirty="0">
                <a:solidFill>
                  <a:schemeClr val="accent2"/>
                </a:solidFill>
              </a:rPr>
              <a:t>červeným kohoutem </a:t>
            </a:r>
            <a:r>
              <a:rPr lang="cs-CZ" sz="2100" i="1" dirty="0"/>
              <a:t>poradili.</a:t>
            </a:r>
          </a:p>
        </p:txBody>
      </p:sp>
    </p:spTree>
    <p:extLst>
      <p:ext uri="{BB962C8B-B14F-4D97-AF65-F5344CB8AC3E}">
        <p14:creationId xmlns:p14="http://schemas.microsoft.com/office/powerpoint/2010/main" val="309458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7A360-CEE5-4B1B-89E3-CE8036C3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4572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accent2"/>
                </a:solidFill>
              </a:rPr>
              <a:t>Frazémy v korpusu 3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D5F0ED-71D1-4969-ABC3-060683CE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524449" cy="43780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Červený telefon (6)</a:t>
            </a:r>
          </a:p>
          <a:p>
            <a:r>
              <a:rPr lang="cs-CZ" dirty="0"/>
              <a:t>         </a:t>
            </a:r>
            <a:r>
              <a:rPr lang="en-GB" i="1" dirty="0"/>
              <a:t>V </a:t>
            </a:r>
            <a:r>
              <a:rPr lang="en-GB" i="1" dirty="0" err="1"/>
              <a:t>dubnu</a:t>
            </a:r>
            <a:r>
              <a:rPr lang="en-GB" i="1" dirty="0"/>
              <a:t> </a:t>
            </a:r>
            <a:r>
              <a:rPr lang="en-GB" i="1" dirty="0" err="1"/>
              <a:t>představil</a:t>
            </a:r>
            <a:r>
              <a:rPr lang="en-GB" i="1" dirty="0"/>
              <a:t> Ivan </a:t>
            </a:r>
            <a:r>
              <a:rPr lang="en-GB" i="1" dirty="0" err="1"/>
              <a:t>Hašek</a:t>
            </a:r>
            <a:r>
              <a:rPr lang="en-GB" i="1" dirty="0"/>
              <a:t> </a:t>
            </a:r>
            <a:r>
              <a:rPr lang="en-GB" i="1" u="sng" dirty="0" err="1">
                <a:solidFill>
                  <a:schemeClr val="accent2"/>
                </a:solidFill>
              </a:rPr>
              <a:t>červený</a:t>
            </a:r>
            <a:r>
              <a:rPr lang="en-GB" i="1" dirty="0"/>
              <a:t> „</a:t>
            </a:r>
            <a:r>
              <a:rPr lang="en-GB" i="1" dirty="0" err="1"/>
              <a:t>protikorupční</a:t>
            </a:r>
            <a:r>
              <a:rPr lang="en-GB" i="1" dirty="0"/>
              <a:t>“ </a:t>
            </a:r>
            <a:r>
              <a:rPr lang="en-GB" i="1" u="sng" dirty="0" err="1">
                <a:solidFill>
                  <a:schemeClr val="accent2"/>
                </a:solidFill>
              </a:rPr>
              <a:t>telefon</a:t>
            </a:r>
            <a:r>
              <a:rPr lang="en-GB" i="1" dirty="0"/>
              <a:t>. </a:t>
            </a:r>
            <a:r>
              <a:rPr lang="en-GB" i="1" dirty="0" err="1"/>
              <a:t>Zatím</a:t>
            </a:r>
            <a:r>
              <a:rPr lang="en-GB" i="1" dirty="0"/>
              <a:t> </a:t>
            </a:r>
            <a:r>
              <a:rPr lang="en-GB" i="1" dirty="0" err="1"/>
              <a:t>zvonil</a:t>
            </a:r>
            <a:r>
              <a:rPr lang="en-GB" i="1" dirty="0"/>
              <a:t> </a:t>
            </a:r>
            <a:r>
              <a:rPr lang="en-GB" i="1" dirty="0" err="1"/>
              <a:t>jednou</a:t>
            </a:r>
            <a:r>
              <a:rPr lang="en-GB" i="1" dirty="0"/>
              <a:t>. V </a:t>
            </a:r>
            <a:r>
              <a:rPr lang="en-GB" i="1" dirty="0" err="1"/>
              <a:t>kině</a:t>
            </a:r>
            <a:r>
              <a:rPr lang="en-GB" i="1" dirty="0"/>
              <a:t>. </a:t>
            </a:r>
            <a:r>
              <a:rPr lang="cs-CZ" i="1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/>
              <a:t>Červené pondělí (4) / červené svátky (1)</a:t>
            </a:r>
          </a:p>
          <a:p>
            <a:pPr marL="633413" indent="-633413">
              <a:buNone/>
            </a:pPr>
            <a:r>
              <a:rPr lang="cs-CZ" dirty="0"/>
              <a:t>           </a:t>
            </a:r>
            <a:r>
              <a:rPr lang="cs-CZ" i="1" dirty="0"/>
              <a:t>Tak například Velikonoce („</a:t>
            </a:r>
            <a:r>
              <a:rPr lang="cs-CZ" i="1" u="sng" dirty="0">
                <a:solidFill>
                  <a:schemeClr val="accent2"/>
                </a:solidFill>
              </a:rPr>
              <a:t>červené svátky</a:t>
            </a:r>
            <a:r>
              <a:rPr lang="cs-CZ" i="1" dirty="0"/>
              <a:t>“), jako jedno z významných církevních období, je charakterizováno dodržováním rituálů.</a:t>
            </a:r>
          </a:p>
          <a:p>
            <a:pPr marL="0" indent="0">
              <a:buNone/>
            </a:pPr>
            <a:r>
              <a:rPr lang="cs-CZ" b="1" dirty="0"/>
              <a:t>Červená zóna (4)</a:t>
            </a:r>
          </a:p>
          <a:p>
            <a:pPr marL="0" indent="0">
              <a:buNone/>
            </a:pPr>
            <a:r>
              <a:rPr lang="cs-CZ" dirty="0"/>
              <a:t>           </a:t>
            </a:r>
            <a:r>
              <a:rPr lang="cs-CZ" i="1" dirty="0"/>
              <a:t>Nyní je většina zemí v EU v</a:t>
            </a:r>
            <a:r>
              <a:rPr lang="cs-CZ" i="1" u="sng" dirty="0">
                <a:solidFill>
                  <a:schemeClr val="accent2"/>
                </a:solidFill>
              </a:rPr>
              <a:t> červené zóně </a:t>
            </a:r>
            <a:r>
              <a:rPr lang="cs-CZ" i="1" dirty="0"/>
              <a:t>nad povolenými limity.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Červený úsměv (2)</a:t>
            </a:r>
          </a:p>
          <a:p>
            <a:r>
              <a:rPr lang="cs-CZ" dirty="0"/>
              <a:t>          </a:t>
            </a:r>
            <a:r>
              <a:rPr lang="cs-CZ" i="1" dirty="0"/>
              <a:t>„No, asi jsem se tady docela zabydlel ,“ řekl s </a:t>
            </a:r>
            <a:r>
              <a:rPr lang="cs-CZ" i="1" u="sng" dirty="0">
                <a:solidFill>
                  <a:schemeClr val="accent2"/>
                </a:solidFill>
              </a:rPr>
              <a:t>červeným úsměvem </a:t>
            </a:r>
            <a:r>
              <a:rPr lang="cs-CZ" i="1" dirty="0"/>
              <a:t>v hlase.</a:t>
            </a:r>
          </a:p>
          <a:p>
            <a:pPr marL="0" indent="0">
              <a:buNone/>
            </a:pPr>
            <a:r>
              <a:rPr lang="cs-CZ" b="1" dirty="0"/>
              <a:t>Červený knoflík (2) </a:t>
            </a:r>
          </a:p>
          <a:p>
            <a:r>
              <a:rPr lang="cs-CZ" i="1" dirty="0"/>
              <a:t>          On rozhodne , zda obrazně řečeno zmáčkne </a:t>
            </a:r>
            <a:r>
              <a:rPr lang="cs-CZ" i="1" u="sng" dirty="0">
                <a:solidFill>
                  <a:schemeClr val="accent2"/>
                </a:solidFill>
              </a:rPr>
              <a:t>červený knoflík </a:t>
            </a:r>
            <a:r>
              <a:rPr lang="cs-CZ" i="1" dirty="0"/>
              <a:t>a spustí celý mechanismus. </a:t>
            </a:r>
          </a:p>
        </p:txBody>
      </p:sp>
    </p:spTree>
    <p:extLst>
      <p:ext uri="{BB962C8B-B14F-4D97-AF65-F5344CB8AC3E}">
        <p14:creationId xmlns:p14="http://schemas.microsoft.com/office/powerpoint/2010/main" val="391477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7B45E-4421-4C4F-91AE-24331423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37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>
                <a:solidFill>
                  <a:schemeClr val="accent2"/>
                </a:solidFill>
              </a:rPr>
              <a:t>Zdrojové oblasti </a:t>
            </a:r>
            <a:br>
              <a:rPr lang="cs-CZ" sz="6000" b="1" dirty="0">
                <a:solidFill>
                  <a:schemeClr val="accent2"/>
                </a:solidFill>
              </a:rPr>
            </a:br>
            <a:r>
              <a:rPr lang="cs-CZ" sz="6000" b="1" dirty="0">
                <a:solidFill>
                  <a:schemeClr val="accent2"/>
                </a:solidFill>
              </a:rPr>
              <a:t>metaforických přenosů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0C879B-39DC-4A60-AFF6-EDE2CEA6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88" y="1845733"/>
            <a:ext cx="11047751" cy="42852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 Světelná signalizace na semaforu (25)</a:t>
            </a:r>
          </a:p>
          <a:p>
            <a:pPr marL="0" indent="0">
              <a:buNone/>
            </a:pPr>
            <a:r>
              <a:rPr lang="cs-CZ" b="1" i="1" dirty="0"/>
              <a:t>        „</a:t>
            </a:r>
            <a:r>
              <a:rPr lang="en-GB" i="1" dirty="0" err="1"/>
              <a:t>Obávám</a:t>
            </a:r>
            <a:r>
              <a:rPr lang="en-GB" i="1" dirty="0"/>
              <a:t> se, mademoiselle </a:t>
            </a:r>
            <a:r>
              <a:rPr lang="en-GB" i="1" dirty="0" err="1"/>
              <a:t>Musilová</a:t>
            </a:r>
            <a:r>
              <a:rPr lang="en-GB" i="1" dirty="0"/>
              <a:t>, </a:t>
            </a:r>
            <a:r>
              <a:rPr lang="en-GB" i="1" dirty="0" err="1"/>
              <a:t>že</a:t>
            </a:r>
            <a:r>
              <a:rPr lang="en-GB" i="1" dirty="0"/>
              <a:t> </a:t>
            </a:r>
            <a:r>
              <a:rPr lang="en-GB" i="1" dirty="0" err="1"/>
              <a:t>na</a:t>
            </a:r>
            <a:r>
              <a:rPr lang="en-GB" i="1" dirty="0"/>
              <a:t> </a:t>
            </a:r>
            <a:r>
              <a:rPr lang="en-GB" i="1" dirty="0" err="1"/>
              <a:t>cestě</a:t>
            </a:r>
            <a:r>
              <a:rPr lang="en-GB" i="1" dirty="0"/>
              <a:t> k </a:t>
            </a:r>
            <a:r>
              <a:rPr lang="en-GB" i="1" dirty="0" err="1"/>
              <a:t>vaší</a:t>
            </a:r>
            <a:r>
              <a:rPr lang="en-GB" i="1" dirty="0"/>
              <a:t> </a:t>
            </a:r>
            <a:r>
              <a:rPr lang="en-GB" i="1" dirty="0" err="1"/>
              <a:t>maturitě</a:t>
            </a:r>
            <a:r>
              <a:rPr lang="en-GB" i="1" dirty="0"/>
              <a:t> </a:t>
            </a:r>
            <a:r>
              <a:rPr lang="en-GB" i="1" u="sng" dirty="0" err="1">
                <a:solidFill>
                  <a:schemeClr val="accent2"/>
                </a:solidFill>
              </a:rPr>
              <a:t>svítí</a:t>
            </a:r>
            <a:r>
              <a:rPr lang="en-GB" i="1" u="sng" dirty="0">
                <a:solidFill>
                  <a:schemeClr val="accent2"/>
                </a:solidFill>
              </a:rPr>
              <a:t> </a:t>
            </a:r>
            <a:r>
              <a:rPr lang="en-GB" i="1" u="sng" dirty="0" err="1">
                <a:solidFill>
                  <a:schemeClr val="accent2"/>
                </a:solidFill>
              </a:rPr>
              <a:t>červená</a:t>
            </a:r>
            <a:r>
              <a:rPr lang="en-GB" i="1" dirty="0"/>
              <a:t>.</a:t>
            </a:r>
            <a:r>
              <a:rPr lang="cs-CZ" i="1" dirty="0"/>
              <a:t>“</a:t>
            </a:r>
          </a:p>
          <a:p>
            <a:pPr marL="0" indent="0">
              <a:buNone/>
            </a:pPr>
            <a:r>
              <a:rPr lang="cs-CZ" i="1" dirty="0"/>
              <a:t>         Její muž byl několikrát přistižen, jak „</a:t>
            </a:r>
            <a:r>
              <a:rPr lang="cs-CZ" i="1" u="sng" dirty="0">
                <a:solidFill>
                  <a:schemeClr val="accent2"/>
                </a:solidFill>
              </a:rPr>
              <a:t>přechází na červenou</a:t>
            </a:r>
            <a:r>
              <a:rPr lang="cs-CZ" i="1" dirty="0"/>
              <a:t>“ s blonďatými letuškami.</a:t>
            </a:r>
          </a:p>
          <a:p>
            <a:pPr marL="0" indent="0">
              <a:buNone/>
            </a:pPr>
            <a:r>
              <a:rPr lang="cs-CZ" i="1" dirty="0"/>
              <a:t>         Světelná kontrola : zelená – úbytek tuku , oranžová – stabilní váha , </a:t>
            </a:r>
            <a:r>
              <a:rPr lang="cs-CZ" i="1" u="sng" dirty="0">
                <a:solidFill>
                  <a:schemeClr val="accent2"/>
                </a:solidFill>
              </a:rPr>
              <a:t>červená</a:t>
            </a:r>
            <a:r>
              <a:rPr lang="cs-CZ" i="1" dirty="0"/>
              <a:t> – nárůst tuku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 Červená karta ve fotbalu (18)</a:t>
            </a:r>
          </a:p>
          <a:p>
            <a:pPr marL="0" indent="0">
              <a:buNone/>
            </a:pPr>
            <a:r>
              <a:rPr lang="cs-CZ" b="1" dirty="0"/>
              <a:t>      </a:t>
            </a:r>
            <a:r>
              <a:rPr lang="cs-CZ" i="1" dirty="0"/>
              <a:t>Občanská platforma dostala žlutou kartu, kdežto Právo a spravedlnost </a:t>
            </a:r>
            <a:r>
              <a:rPr lang="cs-CZ" i="1" u="sng" dirty="0">
                <a:solidFill>
                  <a:schemeClr val="accent2"/>
                </a:solidFill>
              </a:rPr>
              <a:t>červenou</a:t>
            </a:r>
            <a:r>
              <a:rPr lang="cs-CZ" i="1" dirty="0"/>
              <a:t>.</a:t>
            </a:r>
          </a:p>
          <a:p>
            <a:pPr marL="449263" indent="-449263">
              <a:buNone/>
              <a:tabLst>
                <a:tab pos="539750" algn="l"/>
              </a:tabLst>
            </a:pPr>
            <a:r>
              <a:rPr lang="cs-CZ" i="1" dirty="0"/>
              <a:t>      Praha 2 za jejího vedení je jedinou městskou částí v Praze, která </a:t>
            </a:r>
            <a:r>
              <a:rPr lang="cs-CZ" i="1" u="sng" dirty="0">
                <a:solidFill>
                  <a:schemeClr val="accent2"/>
                </a:solidFill>
              </a:rPr>
              <a:t>vystavila červenou </a:t>
            </a:r>
            <a:r>
              <a:rPr lang="cs-CZ" i="1" dirty="0"/>
              <a:t>veškerému hazardu.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 Varovný signál – červené světlo, č. kontrolka apod. (12)</a:t>
            </a:r>
          </a:p>
          <a:p>
            <a:pPr marL="360363" indent="-360363">
              <a:buNone/>
            </a:pPr>
            <a:r>
              <a:rPr lang="cs-CZ" b="1" dirty="0"/>
              <a:t>      </a:t>
            </a:r>
            <a:r>
              <a:rPr lang="cs-CZ" i="1" dirty="0"/>
              <a:t>Žádné kontrolní lampičky neblikaly, politici bez obav navyšovali dluhy států. </a:t>
            </a:r>
            <a:r>
              <a:rPr lang="cs-CZ" i="1" u="sng" dirty="0">
                <a:solidFill>
                  <a:schemeClr val="accent2"/>
                </a:solidFill>
              </a:rPr>
              <a:t>Červené světýlko </a:t>
            </a:r>
            <a:r>
              <a:rPr lang="cs-CZ" i="1" dirty="0"/>
              <a:t>se rozsvítilo až krizí, ale to už bylo pozdě... 	</a:t>
            </a:r>
          </a:p>
        </p:txBody>
      </p:sp>
    </p:spTree>
    <p:extLst>
      <p:ext uri="{BB962C8B-B14F-4D97-AF65-F5344CB8AC3E}">
        <p14:creationId xmlns:p14="http://schemas.microsoft.com/office/powerpoint/2010/main" val="2125942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4D1C92B-EF33-47AE-9BDC-D8846D5FD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79290"/>
            <a:ext cx="10220294" cy="298304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Děkuji za pozornost!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53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0064E368-9069-4F7C-BBC4-027D0590B63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657" y="213596"/>
            <a:ext cx="10058400" cy="1217612"/>
          </a:xfrm>
        </p:spPr>
        <p:txBody>
          <a:bodyPr/>
          <a:lstStyle/>
          <a:p>
            <a:pPr algn="ctr"/>
            <a:r>
              <a:rPr lang="cs-CZ" sz="6000" b="1" dirty="0">
                <a:solidFill>
                  <a:schemeClr val="accent2"/>
                </a:solidFill>
              </a:rPr>
              <a:t>Související literatura 1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20821DBF-7098-4E3B-B5A3-A9374AC6C11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657" y="1506225"/>
            <a:ext cx="10421937" cy="46593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en-US" dirty="0" err="1"/>
              <a:t>Gieroń-Czepczor</a:t>
            </a:r>
            <a:r>
              <a:rPr lang="en-US" dirty="0"/>
              <a:t> E., 2011, </a:t>
            </a:r>
            <a:r>
              <a:rPr lang="en-US" b="1" i="1" dirty="0"/>
              <a:t>A corpus-based cognitive-semantic analysis of the primary basic </a:t>
            </a:r>
            <a:r>
              <a:rPr lang="en-US" b="1" i="1" dirty="0" err="1"/>
              <a:t>colour</a:t>
            </a:r>
            <a:r>
              <a:rPr lang="en-US" b="1" i="1" dirty="0"/>
              <a:t> terms in English and Polish.</a:t>
            </a:r>
            <a:r>
              <a:rPr lang="en-US" i="1" dirty="0"/>
              <a:t> </a:t>
            </a:r>
            <a:r>
              <a:rPr lang="cs-CZ" dirty="0" err="1"/>
              <a:t>Racibórz</a:t>
            </a:r>
            <a:r>
              <a:rPr lang="cs-CZ" dirty="0"/>
              <a:t>: </a:t>
            </a:r>
            <a:r>
              <a:rPr lang="cs-CZ" dirty="0" err="1"/>
              <a:t>Państwowa</a:t>
            </a:r>
            <a:r>
              <a:rPr lang="cs-CZ" dirty="0"/>
              <a:t> </a:t>
            </a:r>
            <a:r>
              <a:rPr lang="cs-CZ" dirty="0" err="1"/>
              <a:t>Wysza</a:t>
            </a:r>
            <a:r>
              <a:rPr lang="cs-CZ" dirty="0"/>
              <a:t> </a:t>
            </a:r>
            <a:r>
              <a:rPr lang="cs-CZ" dirty="0" err="1"/>
              <a:t>Szkola</a:t>
            </a:r>
            <a:r>
              <a:rPr lang="cs-CZ" dirty="0"/>
              <a:t> </a:t>
            </a:r>
            <a:r>
              <a:rPr lang="cs-CZ" dirty="0" err="1"/>
              <a:t>Zawodowa</a:t>
            </a:r>
            <a:r>
              <a:rPr lang="cs-CZ" dirty="0"/>
              <a:t>.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err="1"/>
              <a:t>Waszakowa</a:t>
            </a:r>
            <a:r>
              <a:rPr lang="cs-CZ" dirty="0"/>
              <a:t> K., 2000, </a:t>
            </a:r>
            <a:r>
              <a:rPr lang="cs-CZ" b="1" i="1" dirty="0" err="1"/>
              <a:t>Podstawowe</a:t>
            </a:r>
            <a:r>
              <a:rPr lang="cs-CZ" b="1" i="1" dirty="0"/>
              <a:t> </a:t>
            </a:r>
            <a:r>
              <a:rPr lang="cs-CZ" b="1" i="1" dirty="0" err="1"/>
              <a:t>nazwy</a:t>
            </a:r>
            <a:r>
              <a:rPr lang="cs-CZ" b="1" i="1" dirty="0"/>
              <a:t> </a:t>
            </a:r>
            <a:r>
              <a:rPr lang="cs-CZ" b="1" i="1" dirty="0" err="1"/>
              <a:t>barw</a:t>
            </a:r>
            <a:r>
              <a:rPr lang="cs-CZ" b="1" i="1" dirty="0"/>
              <a:t> i </a:t>
            </a:r>
            <a:r>
              <a:rPr lang="cs-CZ" b="1" i="1" dirty="0" err="1"/>
              <a:t>ich</a:t>
            </a:r>
            <a:r>
              <a:rPr lang="cs-CZ" b="1" i="1" dirty="0"/>
              <a:t> </a:t>
            </a:r>
            <a:r>
              <a:rPr lang="cs-CZ" b="1" i="1" dirty="0" err="1"/>
              <a:t>prototypowe</a:t>
            </a:r>
            <a:r>
              <a:rPr lang="cs-CZ" b="1" i="1" dirty="0"/>
              <a:t> </a:t>
            </a:r>
            <a:r>
              <a:rPr lang="cs-CZ" b="1" i="1" dirty="0" err="1"/>
              <a:t>odniesenia</a:t>
            </a:r>
            <a:r>
              <a:rPr lang="cs-CZ" b="1" i="1" dirty="0"/>
              <a:t>. </a:t>
            </a:r>
            <a:r>
              <a:rPr lang="cs-CZ" b="1" i="1" dirty="0" err="1"/>
              <a:t>Metodologia</a:t>
            </a:r>
            <a:r>
              <a:rPr lang="cs-CZ" b="1" i="1" dirty="0"/>
              <a:t> opisu </a:t>
            </a:r>
            <a:r>
              <a:rPr lang="cs-CZ" b="1" i="1" dirty="0" err="1"/>
              <a:t>porównawczego</a:t>
            </a:r>
            <a:r>
              <a:rPr lang="cs-CZ" b="1" i="1" dirty="0"/>
              <a:t>.</a:t>
            </a:r>
            <a:r>
              <a:rPr lang="cs-CZ" b="1" dirty="0"/>
              <a:t> </a:t>
            </a:r>
            <a:r>
              <a:rPr lang="cs-CZ" dirty="0"/>
              <a:t>In: R. </a:t>
            </a:r>
            <a:r>
              <a:rPr lang="cs-CZ" dirty="0" err="1"/>
              <a:t>Grzegorczykowa</a:t>
            </a:r>
            <a:r>
              <a:rPr lang="cs-CZ" dirty="0"/>
              <a:t> &amp; K. </a:t>
            </a:r>
            <a:r>
              <a:rPr lang="cs-CZ" dirty="0" err="1"/>
              <a:t>Waszakowa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.): Studia z </a:t>
            </a:r>
            <a:r>
              <a:rPr lang="cs-CZ" dirty="0" err="1"/>
              <a:t>semantyki</a:t>
            </a:r>
            <a:r>
              <a:rPr lang="cs-CZ" dirty="0"/>
              <a:t> </a:t>
            </a:r>
            <a:r>
              <a:rPr lang="cs-CZ" dirty="0" err="1"/>
              <a:t>porównawczej</a:t>
            </a:r>
            <a:r>
              <a:rPr lang="cs-CZ" dirty="0"/>
              <a:t>. </a:t>
            </a:r>
            <a:r>
              <a:rPr lang="cs-CZ" dirty="0" err="1"/>
              <a:t>Nazwy</a:t>
            </a:r>
            <a:r>
              <a:rPr lang="cs-CZ" dirty="0"/>
              <a:t> </a:t>
            </a:r>
            <a:r>
              <a:rPr lang="cs-CZ" dirty="0" err="1"/>
              <a:t>barw</a:t>
            </a:r>
            <a:r>
              <a:rPr lang="cs-CZ" dirty="0"/>
              <a:t>, </a:t>
            </a:r>
            <a:r>
              <a:rPr lang="cs-CZ" dirty="0" err="1"/>
              <a:t>nazwy</a:t>
            </a:r>
            <a:r>
              <a:rPr lang="cs-CZ" dirty="0"/>
              <a:t> </a:t>
            </a:r>
            <a:r>
              <a:rPr lang="cs-CZ" dirty="0" err="1"/>
              <a:t>wymiarów</a:t>
            </a:r>
            <a:r>
              <a:rPr lang="cs-CZ" dirty="0"/>
              <a:t>, </a:t>
            </a:r>
            <a:r>
              <a:rPr lang="cs-CZ" dirty="0" err="1"/>
              <a:t>predykaty</a:t>
            </a:r>
            <a:r>
              <a:rPr lang="cs-CZ" dirty="0"/>
              <a:t> </a:t>
            </a:r>
            <a:r>
              <a:rPr lang="cs-CZ" dirty="0" err="1"/>
              <a:t>mentalne</a:t>
            </a:r>
            <a:r>
              <a:rPr lang="cs-CZ" dirty="0"/>
              <a:t>. </a:t>
            </a:r>
            <a:r>
              <a:rPr lang="cs-CZ" dirty="0" err="1"/>
              <a:t>Część</a:t>
            </a:r>
            <a:r>
              <a:rPr lang="cs-CZ" dirty="0"/>
              <a:t> I, s. 17-28. </a:t>
            </a:r>
            <a:r>
              <a:rPr lang="cs-CZ" dirty="0" err="1"/>
              <a:t>Warszawa</a:t>
            </a:r>
            <a:r>
              <a:rPr lang="cs-CZ" dirty="0"/>
              <a:t>: WUW.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err="1"/>
              <a:t>Waszakowa</a:t>
            </a:r>
            <a:r>
              <a:rPr lang="cs-CZ" dirty="0"/>
              <a:t> K., 2003, </a:t>
            </a:r>
            <a:r>
              <a:rPr lang="cs-CZ" b="1" i="1" dirty="0"/>
              <a:t>Opis </a:t>
            </a:r>
            <a:r>
              <a:rPr lang="cs-CZ" b="1" i="1" dirty="0" err="1"/>
              <a:t>porównawczy</a:t>
            </a:r>
            <a:r>
              <a:rPr lang="cs-CZ" b="1" i="1" dirty="0"/>
              <a:t> </a:t>
            </a:r>
            <a:r>
              <a:rPr lang="cs-CZ" b="1" i="1" dirty="0" err="1"/>
              <a:t>znaczeń</a:t>
            </a:r>
            <a:r>
              <a:rPr lang="cs-CZ" b="1" i="1" dirty="0"/>
              <a:t> </a:t>
            </a:r>
            <a:r>
              <a:rPr lang="cs-CZ" b="1" i="1" dirty="0" err="1"/>
              <a:t>podstawowej</a:t>
            </a:r>
            <a:r>
              <a:rPr lang="cs-CZ" b="1" i="1" dirty="0"/>
              <a:t> </a:t>
            </a:r>
            <a:r>
              <a:rPr lang="cs-CZ" b="1" i="1" dirty="0" err="1"/>
              <a:t>nazwy</a:t>
            </a:r>
            <a:r>
              <a:rPr lang="cs-CZ" b="1" i="1" dirty="0"/>
              <a:t> </a:t>
            </a:r>
            <a:r>
              <a:rPr lang="cs-CZ" b="1" i="1" dirty="0" err="1"/>
              <a:t>barwy</a:t>
            </a:r>
            <a:r>
              <a:rPr lang="cs-CZ" b="1" i="1" dirty="0"/>
              <a:t> </a:t>
            </a:r>
            <a:r>
              <a:rPr lang="cs-CZ" b="1" i="1" dirty="0" err="1"/>
              <a:t>zielonej</a:t>
            </a:r>
            <a:r>
              <a:rPr lang="cs-CZ" b="1" i="1" dirty="0"/>
              <a:t> w </a:t>
            </a:r>
            <a:r>
              <a:rPr lang="cs-CZ" b="1" i="1" dirty="0" err="1"/>
              <a:t>języku</a:t>
            </a:r>
            <a:r>
              <a:rPr lang="cs-CZ" b="1" i="1" dirty="0"/>
              <a:t> </a:t>
            </a:r>
            <a:r>
              <a:rPr lang="cs-CZ" b="1" i="1" dirty="0" err="1"/>
              <a:t>polskim</a:t>
            </a:r>
            <a:r>
              <a:rPr lang="cs-CZ" b="1" i="1" dirty="0"/>
              <a:t>, </a:t>
            </a:r>
            <a:r>
              <a:rPr lang="cs-CZ" b="1" i="1" dirty="0" err="1"/>
              <a:t>czeskim</a:t>
            </a:r>
            <a:r>
              <a:rPr lang="cs-CZ" b="1" i="1" dirty="0"/>
              <a:t>, </a:t>
            </a:r>
            <a:r>
              <a:rPr lang="cs-CZ" b="1" i="1" dirty="0" err="1"/>
              <a:t>rosyjskim</a:t>
            </a:r>
            <a:r>
              <a:rPr lang="cs-CZ" b="1" i="1" dirty="0"/>
              <a:t>, </a:t>
            </a:r>
            <a:r>
              <a:rPr lang="cs-CZ" b="1" i="1" dirty="0" err="1"/>
              <a:t>ukraińskim</a:t>
            </a:r>
            <a:r>
              <a:rPr lang="cs-CZ" b="1" i="1" dirty="0"/>
              <a:t>, </a:t>
            </a:r>
            <a:r>
              <a:rPr lang="cs-CZ" b="1" i="1" dirty="0" err="1"/>
              <a:t>szwedzkim</a:t>
            </a:r>
            <a:r>
              <a:rPr lang="cs-CZ" b="1" i="1" dirty="0"/>
              <a:t> i </a:t>
            </a:r>
            <a:r>
              <a:rPr lang="cs-CZ" b="1" i="1" dirty="0" err="1"/>
              <a:t>wietnamskim</a:t>
            </a:r>
            <a:r>
              <a:rPr lang="cs-CZ" b="1" i="1" dirty="0"/>
              <a:t>. </a:t>
            </a:r>
            <a:r>
              <a:rPr lang="cs-CZ" dirty="0"/>
              <a:t>In: R. </a:t>
            </a:r>
            <a:r>
              <a:rPr lang="cs-CZ" dirty="0" err="1"/>
              <a:t>Grzegorczykowa</a:t>
            </a:r>
            <a:r>
              <a:rPr lang="cs-CZ" dirty="0"/>
              <a:t> &amp; </a:t>
            </a:r>
            <a:r>
              <a:rPr lang="cs-CZ" dirty="0" err="1"/>
              <a:t>K.Waszakowa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.): Studia z </a:t>
            </a:r>
            <a:r>
              <a:rPr lang="cs-CZ" dirty="0" err="1"/>
              <a:t>semantyki</a:t>
            </a:r>
            <a:r>
              <a:rPr lang="cs-CZ" dirty="0"/>
              <a:t> </a:t>
            </a:r>
            <a:r>
              <a:rPr lang="cs-CZ" dirty="0" err="1"/>
              <a:t>porównawczej</a:t>
            </a:r>
            <a:r>
              <a:rPr lang="cs-CZ" dirty="0"/>
              <a:t>. </a:t>
            </a:r>
            <a:r>
              <a:rPr lang="cs-CZ" dirty="0" err="1"/>
              <a:t>Nazwy</a:t>
            </a:r>
            <a:r>
              <a:rPr lang="cs-CZ" dirty="0"/>
              <a:t> </a:t>
            </a:r>
            <a:r>
              <a:rPr lang="cs-CZ" dirty="0" err="1"/>
              <a:t>barw</a:t>
            </a:r>
            <a:r>
              <a:rPr lang="cs-CZ" dirty="0"/>
              <a:t>, </a:t>
            </a:r>
            <a:r>
              <a:rPr lang="cs-CZ" dirty="0" err="1"/>
              <a:t>nazwy</a:t>
            </a:r>
            <a:r>
              <a:rPr lang="cs-CZ" dirty="0"/>
              <a:t> </a:t>
            </a:r>
            <a:r>
              <a:rPr lang="cs-CZ" dirty="0" err="1"/>
              <a:t>wymiarów</a:t>
            </a:r>
            <a:r>
              <a:rPr lang="cs-CZ" dirty="0"/>
              <a:t>, </a:t>
            </a:r>
            <a:r>
              <a:rPr lang="cs-CZ" dirty="0" err="1"/>
              <a:t>predykaty</a:t>
            </a:r>
            <a:r>
              <a:rPr lang="cs-CZ" dirty="0"/>
              <a:t> </a:t>
            </a:r>
            <a:r>
              <a:rPr lang="cs-CZ" dirty="0" err="1"/>
              <a:t>mentalne</a:t>
            </a:r>
            <a:r>
              <a:rPr lang="cs-CZ" dirty="0"/>
              <a:t>. </a:t>
            </a:r>
            <a:r>
              <a:rPr lang="cs-CZ" dirty="0" err="1"/>
              <a:t>Część</a:t>
            </a:r>
            <a:r>
              <a:rPr lang="cs-CZ" dirty="0"/>
              <a:t> II, s. 49-68. </a:t>
            </a:r>
            <a:r>
              <a:rPr lang="cs-CZ" dirty="0" err="1"/>
              <a:t>Warszawa</a:t>
            </a:r>
            <a:r>
              <a:rPr lang="cs-CZ" dirty="0"/>
              <a:t>: WUW.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Waszakowa</a:t>
            </a:r>
            <a:r>
              <a:rPr lang="cs-CZ" dirty="0"/>
              <a:t> K., 2003c, </a:t>
            </a:r>
            <a:r>
              <a:rPr lang="cs-CZ" b="1" i="1" dirty="0" err="1"/>
              <a:t>Porównanie</a:t>
            </a:r>
            <a:r>
              <a:rPr lang="cs-CZ" b="1" i="1" dirty="0"/>
              <a:t> </a:t>
            </a:r>
            <a:r>
              <a:rPr lang="cs-CZ" b="1" i="1" dirty="0" err="1"/>
              <a:t>znaczeń</a:t>
            </a:r>
            <a:r>
              <a:rPr lang="cs-CZ" b="1" i="1" dirty="0"/>
              <a:t> </a:t>
            </a:r>
            <a:r>
              <a:rPr lang="cs-CZ" b="1" i="1" dirty="0" err="1"/>
              <a:t>podstawowych</a:t>
            </a:r>
            <a:r>
              <a:rPr lang="cs-CZ" b="1" i="1" dirty="0"/>
              <a:t> </a:t>
            </a:r>
            <a:r>
              <a:rPr lang="cs-CZ" b="1" i="1" dirty="0" err="1"/>
              <a:t>nazw</a:t>
            </a:r>
            <a:r>
              <a:rPr lang="cs-CZ" b="1" i="1" dirty="0"/>
              <a:t> </a:t>
            </a:r>
            <a:r>
              <a:rPr lang="cs-CZ" b="1" i="1" dirty="0" err="1"/>
              <a:t>barwy</a:t>
            </a:r>
            <a:r>
              <a:rPr lang="cs-CZ" b="1" i="1" dirty="0"/>
              <a:t> </a:t>
            </a:r>
            <a:r>
              <a:rPr lang="cs-CZ" b="1" i="1" dirty="0" err="1"/>
              <a:t>żółtej</a:t>
            </a:r>
            <a:r>
              <a:rPr lang="cs-CZ" b="1" i="1" dirty="0"/>
              <a:t> w </a:t>
            </a:r>
            <a:r>
              <a:rPr lang="cs-CZ" b="1" i="1" dirty="0" err="1"/>
              <a:t>języku</a:t>
            </a:r>
            <a:r>
              <a:rPr lang="cs-CZ" b="1" i="1" dirty="0"/>
              <a:t> </a:t>
            </a:r>
            <a:r>
              <a:rPr lang="cs-CZ" b="1" i="1" dirty="0" err="1"/>
              <a:t>polskim</a:t>
            </a:r>
            <a:r>
              <a:rPr lang="cs-CZ" b="1" i="1" dirty="0"/>
              <a:t>, </a:t>
            </a:r>
            <a:r>
              <a:rPr lang="cs-CZ" b="1" i="1" dirty="0" err="1"/>
              <a:t>czeskim</a:t>
            </a:r>
            <a:r>
              <a:rPr lang="cs-CZ" b="1" i="1" dirty="0"/>
              <a:t>, </a:t>
            </a:r>
            <a:r>
              <a:rPr lang="cs-CZ" b="1" i="1" dirty="0" err="1"/>
              <a:t>rosyjskim</a:t>
            </a:r>
            <a:r>
              <a:rPr lang="cs-CZ" b="1" i="1" dirty="0"/>
              <a:t>, </a:t>
            </a:r>
            <a:r>
              <a:rPr lang="cs-CZ" b="1" i="1" dirty="0" err="1"/>
              <a:t>ukraińskim</a:t>
            </a:r>
            <a:r>
              <a:rPr lang="cs-CZ" b="1" i="1" dirty="0"/>
              <a:t> i </a:t>
            </a:r>
            <a:r>
              <a:rPr lang="cs-CZ" b="1" i="1" dirty="0" err="1"/>
              <a:t>szwedzkim</a:t>
            </a:r>
            <a:r>
              <a:rPr lang="cs-CZ" i="1" dirty="0"/>
              <a:t>. </a:t>
            </a:r>
            <a:r>
              <a:rPr lang="cs-CZ" dirty="0"/>
              <a:t>In: </a:t>
            </a:r>
            <a:r>
              <a:rPr lang="en-GB" dirty="0"/>
              <a:t>[</a:t>
            </a:r>
            <a:r>
              <a:rPr lang="cs-CZ" dirty="0"/>
              <a:t>tamtéž</a:t>
            </a:r>
            <a:r>
              <a:rPr lang="en-GB" dirty="0"/>
              <a:t>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Vaňková I., 2003, </a:t>
            </a:r>
            <a:r>
              <a:rPr lang="cs-CZ" b="1" i="1" dirty="0" err="1"/>
              <a:t>Językove</a:t>
            </a:r>
            <a:r>
              <a:rPr lang="cs-CZ" b="1" i="1" dirty="0"/>
              <a:t> i </a:t>
            </a:r>
            <a:r>
              <a:rPr lang="cs-CZ" b="1" i="1" dirty="0" err="1"/>
              <a:t>kulturowe</a:t>
            </a:r>
            <a:r>
              <a:rPr lang="cs-CZ" b="1" i="1" dirty="0"/>
              <a:t> </a:t>
            </a:r>
            <a:r>
              <a:rPr lang="cs-CZ" b="1" i="1" dirty="0" err="1"/>
              <a:t>odniesienia</a:t>
            </a:r>
            <a:r>
              <a:rPr lang="cs-CZ" b="1" i="1" dirty="0"/>
              <a:t> </a:t>
            </a:r>
            <a:r>
              <a:rPr lang="cs-CZ" b="1" i="1" dirty="0" err="1"/>
              <a:t>czeskiej</a:t>
            </a:r>
            <a:r>
              <a:rPr lang="cs-CZ" b="1" i="1" dirty="0"/>
              <a:t> </a:t>
            </a:r>
            <a:r>
              <a:rPr lang="cs-CZ" b="1" i="1" dirty="0" err="1"/>
              <a:t>nazwy</a:t>
            </a:r>
            <a:r>
              <a:rPr lang="cs-CZ" b="1" i="1" dirty="0"/>
              <a:t> </a:t>
            </a:r>
            <a:r>
              <a:rPr lang="cs-CZ" b="1" i="1" dirty="0" err="1"/>
              <a:t>barwy</a:t>
            </a:r>
            <a:r>
              <a:rPr lang="cs-CZ" b="1" i="1" dirty="0"/>
              <a:t> zelený. </a:t>
            </a:r>
            <a:r>
              <a:rPr lang="cs-CZ" dirty="0"/>
              <a:t>In: </a:t>
            </a:r>
            <a:r>
              <a:rPr lang="en-GB" dirty="0"/>
              <a:t>[</a:t>
            </a:r>
            <a:r>
              <a:rPr lang="cs-CZ" dirty="0"/>
              <a:t>tamtéž</a:t>
            </a:r>
            <a:r>
              <a:rPr lang="en-GB" dirty="0"/>
              <a:t>]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Vaňková I., 2003, </a:t>
            </a:r>
            <a:r>
              <a:rPr lang="cs-CZ" b="1" i="1" dirty="0"/>
              <a:t>Kolory w </a:t>
            </a:r>
            <a:r>
              <a:rPr lang="cs-CZ" b="1" i="1" dirty="0" err="1"/>
              <a:t>czeskim</a:t>
            </a:r>
            <a:r>
              <a:rPr lang="cs-CZ" b="1" i="1" dirty="0"/>
              <a:t> </a:t>
            </a:r>
            <a:r>
              <a:rPr lang="cs-CZ" b="1" i="1" dirty="0" err="1"/>
              <a:t>obrazie</a:t>
            </a:r>
            <a:r>
              <a:rPr lang="cs-CZ" b="1" i="1" dirty="0"/>
              <a:t> </a:t>
            </a:r>
            <a:r>
              <a:rPr lang="cs-CZ" b="1" i="1" dirty="0" err="1"/>
              <a:t>świata</a:t>
            </a:r>
            <a:r>
              <a:rPr lang="cs-CZ" b="1" i="1" dirty="0"/>
              <a:t>: </a:t>
            </a:r>
            <a:r>
              <a:rPr lang="cs-CZ" b="1" i="1" dirty="0" err="1"/>
              <a:t>barwa</a:t>
            </a:r>
            <a:r>
              <a:rPr lang="cs-CZ" b="1" i="1" dirty="0"/>
              <a:t> žlutá. </a:t>
            </a:r>
            <a:r>
              <a:rPr lang="cs-CZ" dirty="0"/>
              <a:t>In: </a:t>
            </a:r>
            <a:r>
              <a:rPr lang="en-GB" dirty="0"/>
              <a:t>[</a:t>
            </a:r>
            <a:r>
              <a:rPr lang="cs-CZ" dirty="0"/>
              <a:t>tamtéž</a:t>
            </a:r>
            <a:r>
              <a:rPr lang="en-GB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7176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0064E368-9069-4F7C-BBC4-027D0590B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7732"/>
          </a:xfrm>
        </p:spPr>
        <p:txBody>
          <a:bodyPr/>
          <a:lstStyle/>
          <a:p>
            <a:pPr algn="ctr"/>
            <a:r>
              <a:rPr lang="cs-CZ" sz="6000" b="1" dirty="0">
                <a:solidFill>
                  <a:schemeClr val="accent2"/>
                </a:solidFill>
              </a:rPr>
              <a:t>Související literatura 2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20821DBF-7098-4E3B-B5A3-A9374AC6C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421210" cy="3865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</a:t>
            </a:r>
            <a:r>
              <a:rPr lang="cs-CZ" dirty="0" err="1"/>
              <a:t>Schmiedtová</a:t>
            </a:r>
            <a:r>
              <a:rPr lang="cs-CZ" dirty="0"/>
              <a:t> V., </a:t>
            </a:r>
            <a:r>
              <a:rPr lang="cs-CZ" dirty="0" err="1"/>
              <a:t>Schmiedtová</a:t>
            </a:r>
            <a:r>
              <a:rPr lang="cs-CZ" dirty="0"/>
              <a:t> B., 2002,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color</a:t>
            </a:r>
            <a:r>
              <a:rPr lang="cs-CZ" b="1" i="1" dirty="0"/>
              <a:t> </a:t>
            </a:r>
            <a:r>
              <a:rPr lang="cs-CZ" b="1" i="1" dirty="0" err="1"/>
              <a:t>spectrum</a:t>
            </a:r>
            <a:r>
              <a:rPr lang="cs-CZ" b="1" i="1" dirty="0"/>
              <a:t> in </a:t>
            </a:r>
            <a:r>
              <a:rPr lang="cs-CZ" b="1" i="1" dirty="0" err="1"/>
              <a:t>language</a:t>
            </a:r>
            <a:r>
              <a:rPr lang="cs-CZ" b="1" i="1" dirty="0"/>
              <a:t>: </a:t>
            </a:r>
            <a:r>
              <a:rPr lang="cs-CZ" b="1" i="1" dirty="0" err="1"/>
              <a:t>The</a:t>
            </a:r>
            <a:r>
              <a:rPr lang="cs-CZ" b="1" i="1" dirty="0"/>
              <a:t> case </a:t>
            </a:r>
            <a:r>
              <a:rPr lang="cs-CZ" b="1" i="1" dirty="0" err="1"/>
              <a:t>of</a:t>
            </a:r>
            <a:r>
              <a:rPr lang="cs-CZ" b="1" i="1" dirty="0"/>
              <a:t> Czech </a:t>
            </a:r>
            <a:r>
              <a:rPr lang="cs-CZ" b="1" i="1" dirty="0" err="1"/>
              <a:t>based</a:t>
            </a:r>
            <a:r>
              <a:rPr lang="cs-CZ" b="1" i="1" dirty="0"/>
              <a:t> on </a:t>
            </a:r>
            <a:r>
              <a:rPr lang="cs-CZ" b="1" i="1" dirty="0" err="1"/>
              <a:t>the</a:t>
            </a:r>
            <a:r>
              <a:rPr lang="cs-CZ" b="1" i="1" dirty="0"/>
              <a:t> Czech </a:t>
            </a:r>
            <a:r>
              <a:rPr lang="cs-CZ" b="1" i="1" dirty="0" err="1"/>
              <a:t>National</a:t>
            </a:r>
            <a:r>
              <a:rPr lang="cs-CZ" b="1" i="1" dirty="0"/>
              <a:t> Corpus</a:t>
            </a:r>
            <a:r>
              <a:rPr lang="cs-CZ" i="1" dirty="0"/>
              <a:t>.</a:t>
            </a:r>
            <a:r>
              <a:rPr lang="cs-CZ" dirty="0"/>
              <a:t> In: </a:t>
            </a:r>
            <a:r>
              <a:rPr lang="cs-CZ" dirty="0" err="1"/>
              <a:t>Tenth</a:t>
            </a:r>
            <a:r>
              <a:rPr lang="cs-CZ" dirty="0"/>
              <a:t> International Symposium on </a:t>
            </a:r>
            <a:r>
              <a:rPr lang="cs-CZ" dirty="0" err="1"/>
              <a:t>Lexikography</a:t>
            </a:r>
            <a:r>
              <a:rPr lang="cs-CZ" dirty="0"/>
              <a:t>, </a:t>
            </a:r>
            <a:r>
              <a:rPr lang="cs-CZ" dirty="0" err="1"/>
              <a:t>Copenhagen</a:t>
            </a:r>
            <a:r>
              <a:rPr lang="cs-CZ" dirty="0"/>
              <a:t> May 4-6.2000, </a:t>
            </a:r>
            <a:r>
              <a:rPr lang="cs-CZ" dirty="0" err="1"/>
              <a:t>Niemayer</a:t>
            </a:r>
            <a:r>
              <a:rPr lang="cs-CZ" dirty="0"/>
              <a:t>, </a:t>
            </a:r>
            <a:r>
              <a:rPr lang="cs-CZ" dirty="0" err="1"/>
              <a:t>Lexikographica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 Maior 109, Symposium on </a:t>
            </a:r>
            <a:r>
              <a:rPr lang="cs-CZ" dirty="0" err="1"/>
              <a:t>Lexikography</a:t>
            </a:r>
            <a:r>
              <a:rPr lang="cs-CZ" dirty="0"/>
              <a:t> X, s. 285-292.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</a:t>
            </a:r>
            <a:r>
              <a:rPr lang="cs-CZ" dirty="0" err="1"/>
              <a:t>Schmiedtová</a:t>
            </a:r>
            <a:r>
              <a:rPr lang="cs-CZ" dirty="0"/>
              <a:t> V., </a:t>
            </a:r>
            <a:r>
              <a:rPr lang="cs-CZ" dirty="0" err="1"/>
              <a:t>Schmiedtová</a:t>
            </a:r>
            <a:r>
              <a:rPr lang="cs-CZ" dirty="0"/>
              <a:t> B., 2006, </a:t>
            </a:r>
            <a:r>
              <a:rPr lang="cs-CZ" b="1" i="1" dirty="0"/>
              <a:t>Určení jazykové </a:t>
            </a:r>
            <a:r>
              <a:rPr lang="cs-CZ" b="1" i="1" dirty="0" err="1"/>
              <a:t>základovosti</a:t>
            </a:r>
            <a:r>
              <a:rPr lang="cs-CZ" b="1" i="1" dirty="0"/>
              <a:t> barev v Českém národním korpusu</a:t>
            </a:r>
            <a:r>
              <a:rPr lang="cs-CZ" i="1" dirty="0"/>
              <a:t>.</a:t>
            </a:r>
            <a:r>
              <a:rPr lang="cs-CZ" dirty="0"/>
              <a:t> In: Čermák, F. – Blatná, R. (</a:t>
            </a:r>
            <a:r>
              <a:rPr lang="cs-CZ" dirty="0" err="1"/>
              <a:t>eds</a:t>
            </a:r>
            <a:r>
              <a:rPr lang="cs-CZ" dirty="0"/>
              <a:t>.): Korpusová lingvistika: Stav a modelové přístupy, s. 285-313. Praha: NLN.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82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4C9E266-2034-4A20-93E1-18494340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001991"/>
            <a:ext cx="4937760" cy="736282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Frazeologické a výkladové slovníky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FDEEC26-3AB4-4CD1-9221-3E4D20F9C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210451"/>
            <a:ext cx="5258550" cy="389054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Slovník české frazeologie a idiomatiky</a:t>
            </a:r>
            <a:r>
              <a:rPr lang="be-BY" dirty="0"/>
              <a:t> 1-4</a:t>
            </a:r>
            <a:r>
              <a:rPr lang="cs-CZ" dirty="0"/>
              <a:t>                      (F. Čermák et al.)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Lidová rčení (J. Zaorálek)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Slovník spisovného jazyka českého                           (B. Havránek et al.)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Nová slova v češtině. Slovník neologizmů</a:t>
            </a:r>
            <a:r>
              <a:rPr lang="be-BY" dirty="0"/>
              <a:t> 1, 2</a:t>
            </a:r>
            <a:r>
              <a:rPr lang="cs-CZ" dirty="0"/>
              <a:t>                 (O. Martincová et al.)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Česká přísloví. Sbírka přísloví a pořekadel lidu českého v Čechách, na Moravě a v </a:t>
            </a:r>
            <a:r>
              <a:rPr lang="cs-CZ" dirty="0" err="1"/>
              <a:t>Slézsku</a:t>
            </a:r>
            <a:r>
              <a:rPr lang="cs-CZ" dirty="0"/>
              <a:t>                   (V. </a:t>
            </a:r>
            <a:r>
              <a:rPr lang="cs-CZ" dirty="0" err="1"/>
              <a:t>Flajšhans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b="1" dirty="0"/>
              <a:t>Počet frazémů: 45</a:t>
            </a:r>
          </a:p>
          <a:p>
            <a:endParaRPr lang="en-GB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E700368E-2A7B-46BE-82AD-31A5A6FD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79102" y="1001991"/>
            <a:ext cx="4937760" cy="736282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Korpus syn2015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D8194110-D8E9-4A27-B7DD-7096438FA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79102" y="2210452"/>
            <a:ext cx="4937760" cy="337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Obsah: 100 </a:t>
            </a:r>
            <a:r>
              <a:rPr lang="cs-CZ" dirty="0" err="1"/>
              <a:t>mln</a:t>
            </a:r>
            <a:r>
              <a:rPr lang="cs-CZ" dirty="0"/>
              <a:t>. slov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Reprezentativní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Převažují texty z období </a:t>
            </a:r>
            <a:r>
              <a:rPr lang="en-GB" dirty="0"/>
              <a:t>2010–2014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b="1" dirty="0"/>
              <a:t>Celkový počet citací: 17.302</a:t>
            </a:r>
          </a:p>
          <a:p>
            <a:pPr marL="0" indent="0">
              <a:buNone/>
            </a:pPr>
            <a:r>
              <a:rPr lang="cs-CZ" b="1" dirty="0"/>
              <a:t>                - relevantních: 14.190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2394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F342BF7C-202A-4425-B49E-4CE28B566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989" y="1693978"/>
            <a:ext cx="3029777" cy="814401"/>
          </a:xfrm>
          <a:ln w="25400" cap="sq">
            <a:solidFill>
              <a:schemeClr val="accent2"/>
            </a:solidFill>
          </a:ln>
        </p:spPr>
        <p:txBody>
          <a:bodyPr>
            <a:noAutofit/>
          </a:bodyPr>
          <a:lstStyle/>
          <a:p>
            <a:r>
              <a:rPr lang="cs-CZ" sz="2800" b="1" dirty="0"/>
              <a:t>Zbarvený jako krev, oheň</a:t>
            </a:r>
            <a:endParaRPr lang="en-GB" sz="2800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5AFA53C-B763-4133-9F98-D9F4A635A4BE}"/>
              </a:ext>
            </a:extLst>
          </p:cNvPr>
          <p:cNvSpPr txBox="1"/>
          <p:nvPr/>
        </p:nvSpPr>
        <p:spPr>
          <a:xfrm>
            <a:off x="9488774" y="3262430"/>
            <a:ext cx="2158584" cy="369332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Vztahující se k ohni</a:t>
            </a:r>
            <a:endParaRPr lang="en-GB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F274E5B-8DF5-490B-BDE2-7A3182E5863A}"/>
              </a:ext>
            </a:extLst>
          </p:cNvPr>
          <p:cNvSpPr txBox="1"/>
          <p:nvPr/>
        </p:nvSpPr>
        <p:spPr>
          <a:xfrm>
            <a:off x="8179724" y="3262429"/>
            <a:ext cx="1184224" cy="64633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Vztahující se ke krvi</a:t>
            </a:r>
            <a:endParaRPr lang="en-GB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ACDEAC7-A913-4102-9F51-158D031A13AC}"/>
              </a:ext>
            </a:extLst>
          </p:cNvPr>
          <p:cNvSpPr txBox="1"/>
          <p:nvPr/>
        </p:nvSpPr>
        <p:spPr>
          <a:xfrm>
            <a:off x="9848538" y="4281762"/>
            <a:ext cx="1551965" cy="369332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cs-CZ" dirty="0"/>
              <a:t>Nebezpečí</a:t>
            </a:r>
            <a:endParaRPr lang="en-GB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1BDFF2B-FBF1-4312-9E6D-D0EF9FDCD600}"/>
              </a:ext>
            </a:extLst>
          </p:cNvPr>
          <p:cNvSpPr txBox="1"/>
          <p:nvPr/>
        </p:nvSpPr>
        <p:spPr>
          <a:xfrm>
            <a:off x="9818556" y="5184902"/>
            <a:ext cx="1543987" cy="70788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Varující, upozorňující</a:t>
            </a:r>
            <a:endParaRPr lang="en-GB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7A7AC3B-165A-471A-A7AF-8EBED9375DA6}"/>
              </a:ext>
            </a:extLst>
          </p:cNvPr>
          <p:cNvSpPr txBox="1"/>
          <p:nvPr/>
        </p:nvSpPr>
        <p:spPr>
          <a:xfrm>
            <a:off x="646386" y="3179293"/>
            <a:ext cx="2841919" cy="156966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/>
              <a:t>Vztahující se k barvě lidského těla a jeho částí </a:t>
            </a:r>
            <a:endParaRPr lang="en-GB" sz="32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6DE5BB9-3DB7-4F34-9AD4-79647E0D20AD}"/>
              </a:ext>
            </a:extLst>
          </p:cNvPr>
          <p:cNvSpPr txBox="1"/>
          <p:nvPr/>
        </p:nvSpPr>
        <p:spPr>
          <a:xfrm>
            <a:off x="5678945" y="3329089"/>
            <a:ext cx="1049312" cy="369332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cs-CZ" dirty="0"/>
              <a:t>Krásný</a:t>
            </a:r>
            <a:endParaRPr lang="en-GB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47BDC52-3B34-4CC0-B7AA-21E40A9D7693}"/>
              </a:ext>
            </a:extLst>
          </p:cNvPr>
          <p:cNvSpPr txBox="1"/>
          <p:nvPr/>
        </p:nvSpPr>
        <p:spPr>
          <a:xfrm>
            <a:off x="5456017" y="5462775"/>
            <a:ext cx="1673346" cy="83099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Slavnostní, vzácný</a:t>
            </a:r>
            <a:endParaRPr lang="en-GB" sz="24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DA232D4-20C5-4B12-90B0-755F1A061C2E}"/>
              </a:ext>
            </a:extLst>
          </p:cNvPr>
          <p:cNvSpPr txBox="1"/>
          <p:nvPr/>
        </p:nvSpPr>
        <p:spPr>
          <a:xfrm>
            <a:off x="3436422" y="5541073"/>
            <a:ext cx="1630253" cy="1077218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Související s láskou, sentimentalitou, bulvárem</a:t>
            </a:r>
            <a:endParaRPr lang="en-GB" sz="16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2B28B85-43D1-4107-9887-4D08451B1CC9}"/>
              </a:ext>
            </a:extLst>
          </p:cNvPr>
          <p:cNvSpPr txBox="1"/>
          <p:nvPr/>
        </p:nvSpPr>
        <p:spPr>
          <a:xfrm>
            <a:off x="1770676" y="5541073"/>
            <a:ext cx="1476531" cy="83099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Označující emocionální napětí</a:t>
            </a:r>
            <a:endParaRPr lang="en-GB" sz="16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E13D2FA-27D8-41AF-956C-8B1C26F9C96B}"/>
              </a:ext>
            </a:extLst>
          </p:cNvPr>
          <p:cNvSpPr txBox="1"/>
          <p:nvPr/>
        </p:nvSpPr>
        <p:spPr>
          <a:xfrm>
            <a:off x="178044" y="5541073"/>
            <a:ext cx="1349115" cy="584775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Související s hanbou</a:t>
            </a:r>
            <a:endParaRPr lang="en-GB" sz="16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2F67693-DB72-4D0D-807D-57B43D1B9279}"/>
              </a:ext>
            </a:extLst>
          </p:cNvPr>
          <p:cNvSpPr txBox="1"/>
          <p:nvPr/>
        </p:nvSpPr>
        <p:spPr>
          <a:xfrm>
            <a:off x="5066675" y="638807"/>
            <a:ext cx="959371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b="1" dirty="0"/>
              <a:t>Krev</a:t>
            </a:r>
            <a:endParaRPr lang="en-GB" sz="2800" b="1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5AFCE5C-E76B-44F8-824C-DE13DB6DC395}"/>
              </a:ext>
            </a:extLst>
          </p:cNvPr>
          <p:cNvSpPr txBox="1"/>
          <p:nvPr/>
        </p:nvSpPr>
        <p:spPr>
          <a:xfrm>
            <a:off x="6468402" y="643816"/>
            <a:ext cx="1241040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b="1" dirty="0"/>
              <a:t>Oheň</a:t>
            </a:r>
            <a:endParaRPr lang="en-GB" sz="2800" b="1" dirty="0"/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C9E73327-04A1-4236-848D-849FD367855F}"/>
              </a:ext>
            </a:extLst>
          </p:cNvPr>
          <p:cNvCxnSpPr>
            <a:cxnSpLocks/>
          </p:cNvCxnSpPr>
          <p:nvPr/>
        </p:nvCxnSpPr>
        <p:spPr>
          <a:xfrm>
            <a:off x="5617344" y="1181852"/>
            <a:ext cx="491882" cy="484646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5D7317C7-88B0-4D7D-9001-33EEC47AABD4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6627122" y="1167036"/>
            <a:ext cx="461800" cy="520138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40E18A04-14F2-496E-8B3C-3B009E4BE93D}"/>
              </a:ext>
            </a:extLst>
          </p:cNvPr>
          <p:cNvCxnSpPr>
            <a:cxnSpLocks/>
          </p:cNvCxnSpPr>
          <p:nvPr/>
        </p:nvCxnSpPr>
        <p:spPr>
          <a:xfrm flipH="1">
            <a:off x="3425845" y="2539600"/>
            <a:ext cx="2473519" cy="592987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835B0B8A-03AF-4771-8D63-866C9872C08F}"/>
              </a:ext>
            </a:extLst>
          </p:cNvPr>
          <p:cNvCxnSpPr>
            <a:cxnSpLocks/>
          </p:cNvCxnSpPr>
          <p:nvPr/>
        </p:nvCxnSpPr>
        <p:spPr>
          <a:xfrm>
            <a:off x="6154197" y="2510394"/>
            <a:ext cx="0" cy="810404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8695C372-08C4-4D84-9EBA-3D859B1D77C3}"/>
              </a:ext>
            </a:extLst>
          </p:cNvPr>
          <p:cNvCxnSpPr>
            <a:cxnSpLocks/>
          </p:cNvCxnSpPr>
          <p:nvPr/>
        </p:nvCxnSpPr>
        <p:spPr>
          <a:xfrm>
            <a:off x="6229147" y="2512898"/>
            <a:ext cx="0" cy="802891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A04A7783-DC46-44CA-BE79-37B43C19B62A}"/>
              </a:ext>
            </a:extLst>
          </p:cNvPr>
          <p:cNvCxnSpPr>
            <a:cxnSpLocks/>
          </p:cNvCxnSpPr>
          <p:nvPr/>
        </p:nvCxnSpPr>
        <p:spPr>
          <a:xfrm>
            <a:off x="6627122" y="2542465"/>
            <a:ext cx="1938134" cy="636828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752596A7-F50D-4924-8B91-4742C6587AF1}"/>
              </a:ext>
            </a:extLst>
          </p:cNvPr>
          <p:cNvCxnSpPr>
            <a:cxnSpLocks/>
          </p:cNvCxnSpPr>
          <p:nvPr/>
        </p:nvCxnSpPr>
        <p:spPr>
          <a:xfrm>
            <a:off x="6893527" y="2554590"/>
            <a:ext cx="3299784" cy="643774"/>
          </a:xfrm>
          <a:prstGeom prst="straightConnector1">
            <a:avLst/>
          </a:prstGeom>
          <a:ln w="2540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AAAB495D-F566-4723-ADA2-91663D58C276}"/>
              </a:ext>
            </a:extLst>
          </p:cNvPr>
          <p:cNvCxnSpPr>
            <a:cxnSpLocks/>
          </p:cNvCxnSpPr>
          <p:nvPr/>
        </p:nvCxnSpPr>
        <p:spPr>
          <a:xfrm>
            <a:off x="2655100" y="4748953"/>
            <a:ext cx="1171730" cy="79212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029E010B-930B-446F-A7CE-C490599A5996}"/>
              </a:ext>
            </a:extLst>
          </p:cNvPr>
          <p:cNvCxnSpPr>
            <a:cxnSpLocks/>
          </p:cNvCxnSpPr>
          <p:nvPr/>
        </p:nvCxnSpPr>
        <p:spPr>
          <a:xfrm flipH="1">
            <a:off x="747670" y="4815979"/>
            <a:ext cx="685134" cy="725094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61CDB3DF-22C1-4062-92A7-47753CBDF44A}"/>
              </a:ext>
            </a:extLst>
          </p:cNvPr>
          <p:cNvCxnSpPr>
            <a:cxnSpLocks/>
          </p:cNvCxnSpPr>
          <p:nvPr/>
        </p:nvCxnSpPr>
        <p:spPr>
          <a:xfrm>
            <a:off x="2141031" y="4762080"/>
            <a:ext cx="211121" cy="74965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ACE95F4F-F919-4AE4-8CB1-04A5694726D5}"/>
              </a:ext>
            </a:extLst>
          </p:cNvPr>
          <p:cNvCxnSpPr>
            <a:cxnSpLocks/>
          </p:cNvCxnSpPr>
          <p:nvPr/>
        </p:nvCxnSpPr>
        <p:spPr>
          <a:xfrm>
            <a:off x="6171686" y="3681865"/>
            <a:ext cx="1" cy="630783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4C82025B-A754-4C0C-8A07-CC77CCAFD01A}"/>
              </a:ext>
            </a:extLst>
          </p:cNvPr>
          <p:cNvCxnSpPr>
            <a:cxnSpLocks/>
          </p:cNvCxnSpPr>
          <p:nvPr/>
        </p:nvCxnSpPr>
        <p:spPr>
          <a:xfrm>
            <a:off x="6246636" y="3691846"/>
            <a:ext cx="1" cy="630783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21FD6F60-992B-442E-B564-9C7399194021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10557700" y="3631762"/>
            <a:ext cx="10366" cy="64750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>
            <a:extLst>
              <a:ext uri="{FF2B5EF4-FFF2-40B4-BE49-F238E27FC236}">
                <a16:creationId xmlns:a16="http://schemas.microsoft.com/office/drawing/2014/main" id="{56979DE6-C26E-4F51-AD7E-F9543C7A80AE}"/>
              </a:ext>
            </a:extLst>
          </p:cNvPr>
          <p:cNvCxnSpPr>
            <a:cxnSpLocks/>
          </p:cNvCxnSpPr>
          <p:nvPr/>
        </p:nvCxnSpPr>
        <p:spPr>
          <a:xfrm flipH="1">
            <a:off x="10635150" y="3634262"/>
            <a:ext cx="10366" cy="64750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>
            <a:extLst>
              <a:ext uri="{FF2B5EF4-FFF2-40B4-BE49-F238E27FC236}">
                <a16:creationId xmlns:a16="http://schemas.microsoft.com/office/drawing/2014/main" id="{2C17D922-C72F-482E-9ED4-5EB3ED14E1CB}"/>
              </a:ext>
            </a:extLst>
          </p:cNvPr>
          <p:cNvCxnSpPr>
            <a:cxnSpLocks/>
          </p:cNvCxnSpPr>
          <p:nvPr/>
        </p:nvCxnSpPr>
        <p:spPr>
          <a:xfrm>
            <a:off x="10609531" y="4651094"/>
            <a:ext cx="0" cy="518818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>
            <a:extLst>
              <a:ext uri="{FF2B5EF4-FFF2-40B4-BE49-F238E27FC236}">
                <a16:creationId xmlns:a16="http://schemas.microsoft.com/office/drawing/2014/main" id="{FCDE76BB-17D1-4A7A-A490-AD3529EBD4C4}"/>
              </a:ext>
            </a:extLst>
          </p:cNvPr>
          <p:cNvCxnSpPr>
            <a:cxnSpLocks/>
          </p:cNvCxnSpPr>
          <p:nvPr/>
        </p:nvCxnSpPr>
        <p:spPr>
          <a:xfrm>
            <a:off x="2512985" y="4738172"/>
            <a:ext cx="1153012" cy="773558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>
            <a:extLst>
              <a:ext uri="{FF2B5EF4-FFF2-40B4-BE49-F238E27FC236}">
                <a16:creationId xmlns:a16="http://schemas.microsoft.com/office/drawing/2014/main" id="{9BA4FD1F-4017-4D4E-B550-5C107383D456}"/>
              </a:ext>
            </a:extLst>
          </p:cNvPr>
          <p:cNvCxnSpPr>
            <a:cxnSpLocks/>
          </p:cNvCxnSpPr>
          <p:nvPr/>
        </p:nvCxnSpPr>
        <p:spPr>
          <a:xfrm flipH="1">
            <a:off x="855101" y="4815979"/>
            <a:ext cx="660744" cy="727594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>
            <a:extLst>
              <a:ext uri="{FF2B5EF4-FFF2-40B4-BE49-F238E27FC236}">
                <a16:creationId xmlns:a16="http://schemas.microsoft.com/office/drawing/2014/main" id="{006F8BCC-EEED-4A3E-B3D0-C56CB0EC200E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2067346" y="4748953"/>
            <a:ext cx="220806" cy="79212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47B09C57-ADCB-45CC-B71F-4F7FE57ECE7D}"/>
              </a:ext>
            </a:extLst>
          </p:cNvPr>
          <p:cNvSpPr txBox="1"/>
          <p:nvPr/>
        </p:nvSpPr>
        <p:spPr>
          <a:xfrm>
            <a:off x="509666" y="329784"/>
            <a:ext cx="250739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Frazeologie</a:t>
            </a:r>
            <a:endParaRPr lang="en-GB" dirty="0"/>
          </a:p>
        </p:txBody>
      </p:sp>
      <p:cxnSp>
        <p:nvCxnSpPr>
          <p:cNvPr id="84" name="Přímá spojnice se šipkou 83">
            <a:extLst>
              <a:ext uri="{FF2B5EF4-FFF2-40B4-BE49-F238E27FC236}">
                <a16:creationId xmlns:a16="http://schemas.microsoft.com/office/drawing/2014/main" id="{185E4D2B-DFDC-474C-9C04-332E6A38EB3B}"/>
              </a:ext>
            </a:extLst>
          </p:cNvPr>
          <p:cNvCxnSpPr>
            <a:cxnSpLocks/>
          </p:cNvCxnSpPr>
          <p:nvPr/>
        </p:nvCxnSpPr>
        <p:spPr>
          <a:xfrm>
            <a:off x="6204166" y="4763654"/>
            <a:ext cx="1" cy="630783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se šipkou 84">
            <a:extLst>
              <a:ext uri="{FF2B5EF4-FFF2-40B4-BE49-F238E27FC236}">
                <a16:creationId xmlns:a16="http://schemas.microsoft.com/office/drawing/2014/main" id="{DC63C2D7-8439-4740-9F1D-C01EBDB492A2}"/>
              </a:ext>
            </a:extLst>
          </p:cNvPr>
          <p:cNvCxnSpPr>
            <a:cxnSpLocks/>
          </p:cNvCxnSpPr>
          <p:nvPr/>
        </p:nvCxnSpPr>
        <p:spPr>
          <a:xfrm>
            <a:off x="6279116" y="4773635"/>
            <a:ext cx="1" cy="630783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ovéPole 85">
            <a:extLst>
              <a:ext uri="{FF2B5EF4-FFF2-40B4-BE49-F238E27FC236}">
                <a16:creationId xmlns:a16="http://schemas.microsoft.com/office/drawing/2014/main" id="{500F57DE-FEFD-4FBF-8056-4FA0A5F6F1E9}"/>
              </a:ext>
            </a:extLst>
          </p:cNvPr>
          <p:cNvSpPr txBox="1"/>
          <p:nvPr/>
        </p:nvSpPr>
        <p:spPr>
          <a:xfrm>
            <a:off x="5488902" y="4374199"/>
            <a:ext cx="1404625" cy="369332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Omalovaný</a:t>
            </a:r>
            <a:endParaRPr lang="en-GB" dirty="0"/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25F58281-71F0-4636-920D-B46087489902}"/>
              </a:ext>
            </a:extLst>
          </p:cNvPr>
          <p:cNvSpPr txBox="1"/>
          <p:nvPr/>
        </p:nvSpPr>
        <p:spPr>
          <a:xfrm>
            <a:off x="3989865" y="3280422"/>
            <a:ext cx="1387340" cy="83099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Symbolizující zákaz jízdy (semafor)</a:t>
            </a:r>
            <a:endParaRPr lang="en-GB" sz="1600" dirty="0"/>
          </a:p>
        </p:txBody>
      </p:sp>
      <p:cxnSp>
        <p:nvCxnSpPr>
          <p:cNvPr id="51" name="Přímá spojnice se šipkou 50">
            <a:extLst>
              <a:ext uri="{FF2B5EF4-FFF2-40B4-BE49-F238E27FC236}">
                <a16:creationId xmlns:a16="http://schemas.microsoft.com/office/drawing/2014/main" id="{391CA160-BC33-4551-B800-EB35644150FE}"/>
              </a:ext>
            </a:extLst>
          </p:cNvPr>
          <p:cNvCxnSpPr>
            <a:cxnSpLocks/>
          </p:cNvCxnSpPr>
          <p:nvPr/>
        </p:nvCxnSpPr>
        <p:spPr>
          <a:xfrm flipH="1">
            <a:off x="4693552" y="2492894"/>
            <a:ext cx="1375444" cy="769536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6BC3EDC-5A7F-46C7-BDD6-579E8726CD35}"/>
              </a:ext>
            </a:extLst>
          </p:cNvPr>
          <p:cNvSpPr txBox="1"/>
          <p:nvPr/>
        </p:nvSpPr>
        <p:spPr>
          <a:xfrm>
            <a:off x="6928990" y="3272935"/>
            <a:ext cx="1056083" cy="83099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Mající červené oblečení</a:t>
            </a:r>
            <a:endParaRPr lang="en-GB" sz="1600" dirty="0"/>
          </a:p>
        </p:txBody>
      </p: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BC305BB6-F4E5-473D-8068-C3157FBF89B1}"/>
              </a:ext>
            </a:extLst>
          </p:cNvPr>
          <p:cNvCxnSpPr>
            <a:cxnSpLocks/>
          </p:cNvCxnSpPr>
          <p:nvPr/>
        </p:nvCxnSpPr>
        <p:spPr>
          <a:xfrm>
            <a:off x="6367636" y="2550703"/>
            <a:ext cx="969067" cy="67692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2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F342BF7C-202A-4425-B49E-4CE28B566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989" y="1693978"/>
            <a:ext cx="3029777" cy="814401"/>
          </a:xfrm>
          <a:ln w="25400" cap="sq">
            <a:solidFill>
              <a:schemeClr val="accent2"/>
            </a:solidFill>
          </a:ln>
        </p:spPr>
        <p:txBody>
          <a:bodyPr>
            <a:noAutofit/>
          </a:bodyPr>
          <a:lstStyle/>
          <a:p>
            <a:r>
              <a:rPr lang="cs-CZ" sz="2800" b="1" dirty="0"/>
              <a:t>Zbarvený jako krev, oheň</a:t>
            </a:r>
            <a:endParaRPr lang="en-GB" sz="2800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5AFA53C-B763-4133-9F98-D9F4A635A4BE}"/>
              </a:ext>
            </a:extLst>
          </p:cNvPr>
          <p:cNvSpPr txBox="1"/>
          <p:nvPr/>
        </p:nvSpPr>
        <p:spPr>
          <a:xfrm>
            <a:off x="10166105" y="3142510"/>
            <a:ext cx="1299784" cy="64633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Vztahující se k ohni</a:t>
            </a:r>
            <a:endParaRPr lang="en-GB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F274E5B-8DF5-490B-BDE2-7A3182E5863A}"/>
              </a:ext>
            </a:extLst>
          </p:cNvPr>
          <p:cNvSpPr txBox="1"/>
          <p:nvPr/>
        </p:nvSpPr>
        <p:spPr>
          <a:xfrm>
            <a:off x="8793396" y="3142509"/>
            <a:ext cx="1184224" cy="64633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Vztahující se ke krvi</a:t>
            </a:r>
            <a:endParaRPr lang="en-GB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ACDEAC7-A913-4102-9F51-158D031A13AC}"/>
              </a:ext>
            </a:extLst>
          </p:cNvPr>
          <p:cNvSpPr txBox="1"/>
          <p:nvPr/>
        </p:nvSpPr>
        <p:spPr>
          <a:xfrm>
            <a:off x="9953468" y="4311742"/>
            <a:ext cx="1451971" cy="369332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cs-CZ" dirty="0"/>
              <a:t>Nebezpečí</a:t>
            </a:r>
            <a:endParaRPr lang="en-GB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1BDFF2B-FBF1-4312-9E6D-D0EF9FDCD600}"/>
              </a:ext>
            </a:extLst>
          </p:cNvPr>
          <p:cNvSpPr txBox="1"/>
          <p:nvPr/>
        </p:nvSpPr>
        <p:spPr>
          <a:xfrm>
            <a:off x="9818556" y="5184902"/>
            <a:ext cx="1761828" cy="83099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Varující, upozorňující</a:t>
            </a:r>
            <a:endParaRPr lang="en-GB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7A7AC3B-165A-471A-A7AF-8EBED9375DA6}"/>
              </a:ext>
            </a:extLst>
          </p:cNvPr>
          <p:cNvSpPr txBox="1"/>
          <p:nvPr/>
        </p:nvSpPr>
        <p:spPr>
          <a:xfrm>
            <a:off x="2626352" y="3319570"/>
            <a:ext cx="1875730" cy="156966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Vztahující se k barvě lidského těla a jeho částí </a:t>
            </a:r>
            <a:endParaRPr lang="en-GB" sz="24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6DE5BB9-3DB7-4F34-9AD4-79647E0D20AD}"/>
              </a:ext>
            </a:extLst>
          </p:cNvPr>
          <p:cNvSpPr txBox="1"/>
          <p:nvPr/>
        </p:nvSpPr>
        <p:spPr>
          <a:xfrm>
            <a:off x="6485312" y="3329089"/>
            <a:ext cx="1049312" cy="369332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cs-CZ" dirty="0"/>
              <a:t>Krásný</a:t>
            </a:r>
            <a:endParaRPr lang="en-GB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47BDC52-3B34-4CC0-B7AA-21E40A9D7693}"/>
              </a:ext>
            </a:extLst>
          </p:cNvPr>
          <p:cNvSpPr txBox="1"/>
          <p:nvPr/>
        </p:nvSpPr>
        <p:spPr>
          <a:xfrm>
            <a:off x="6558928" y="5204152"/>
            <a:ext cx="1220644" cy="584775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Slavnostní, vzácný</a:t>
            </a:r>
            <a:endParaRPr lang="en-GB" sz="16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DA232D4-20C5-4B12-90B0-755F1A061C2E}"/>
              </a:ext>
            </a:extLst>
          </p:cNvPr>
          <p:cNvSpPr txBox="1"/>
          <p:nvPr/>
        </p:nvSpPr>
        <p:spPr>
          <a:xfrm>
            <a:off x="3451407" y="5660992"/>
            <a:ext cx="1600280" cy="1077218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Související s láskou, sentimentalitou, bulvárem</a:t>
            </a:r>
            <a:endParaRPr lang="en-GB" sz="16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2B28B85-43D1-4107-9887-4D08451B1CC9}"/>
              </a:ext>
            </a:extLst>
          </p:cNvPr>
          <p:cNvSpPr txBox="1"/>
          <p:nvPr/>
        </p:nvSpPr>
        <p:spPr>
          <a:xfrm>
            <a:off x="1785661" y="5660992"/>
            <a:ext cx="1476531" cy="83099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Označující emocionální napětí</a:t>
            </a:r>
            <a:endParaRPr lang="en-GB" sz="16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2F67693-DB72-4D0D-807D-57B43D1B9279}"/>
              </a:ext>
            </a:extLst>
          </p:cNvPr>
          <p:cNvSpPr txBox="1"/>
          <p:nvPr/>
        </p:nvSpPr>
        <p:spPr>
          <a:xfrm>
            <a:off x="5066675" y="638807"/>
            <a:ext cx="959371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b="1" dirty="0"/>
              <a:t>Krev</a:t>
            </a:r>
            <a:endParaRPr lang="en-GB" sz="2800" b="1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5AFCE5C-E76B-44F8-824C-DE13DB6DC395}"/>
              </a:ext>
            </a:extLst>
          </p:cNvPr>
          <p:cNvSpPr txBox="1"/>
          <p:nvPr/>
        </p:nvSpPr>
        <p:spPr>
          <a:xfrm>
            <a:off x="6468402" y="643816"/>
            <a:ext cx="1241040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b="1" dirty="0"/>
              <a:t>Oheň</a:t>
            </a:r>
            <a:endParaRPr lang="en-GB" sz="2800" b="1" dirty="0"/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C9E73327-04A1-4236-848D-849FD367855F}"/>
              </a:ext>
            </a:extLst>
          </p:cNvPr>
          <p:cNvCxnSpPr>
            <a:cxnSpLocks/>
          </p:cNvCxnSpPr>
          <p:nvPr/>
        </p:nvCxnSpPr>
        <p:spPr>
          <a:xfrm>
            <a:off x="5617344" y="1181852"/>
            <a:ext cx="491882" cy="484646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5D7317C7-88B0-4D7D-9001-33EEC47AABD4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6627122" y="1167036"/>
            <a:ext cx="461800" cy="520138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40E18A04-14F2-496E-8B3C-3B009E4BE93D}"/>
              </a:ext>
            </a:extLst>
          </p:cNvPr>
          <p:cNvCxnSpPr>
            <a:cxnSpLocks/>
          </p:cNvCxnSpPr>
          <p:nvPr/>
        </p:nvCxnSpPr>
        <p:spPr>
          <a:xfrm flipH="1">
            <a:off x="3905525" y="2539600"/>
            <a:ext cx="1993841" cy="699193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835B0B8A-03AF-4771-8D63-866C9872C08F}"/>
              </a:ext>
            </a:extLst>
          </p:cNvPr>
          <p:cNvCxnSpPr>
            <a:cxnSpLocks/>
          </p:cNvCxnSpPr>
          <p:nvPr/>
        </p:nvCxnSpPr>
        <p:spPr>
          <a:xfrm>
            <a:off x="6498968" y="2510394"/>
            <a:ext cx="394559" cy="809176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8695C372-08C4-4D84-9EBA-3D859B1D77C3}"/>
              </a:ext>
            </a:extLst>
          </p:cNvPr>
          <p:cNvCxnSpPr>
            <a:cxnSpLocks/>
          </p:cNvCxnSpPr>
          <p:nvPr/>
        </p:nvCxnSpPr>
        <p:spPr>
          <a:xfrm>
            <a:off x="6573918" y="2512898"/>
            <a:ext cx="398978" cy="795311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A04A7783-DC46-44CA-BE79-37B43C19B62A}"/>
              </a:ext>
            </a:extLst>
          </p:cNvPr>
          <p:cNvCxnSpPr>
            <a:cxnSpLocks/>
          </p:cNvCxnSpPr>
          <p:nvPr/>
        </p:nvCxnSpPr>
        <p:spPr>
          <a:xfrm>
            <a:off x="6627122" y="2542465"/>
            <a:ext cx="2379989" cy="560499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752596A7-F50D-4924-8B91-4742C6587AF1}"/>
              </a:ext>
            </a:extLst>
          </p:cNvPr>
          <p:cNvCxnSpPr>
            <a:cxnSpLocks/>
          </p:cNvCxnSpPr>
          <p:nvPr/>
        </p:nvCxnSpPr>
        <p:spPr>
          <a:xfrm>
            <a:off x="6893527" y="2554590"/>
            <a:ext cx="3539627" cy="548374"/>
          </a:xfrm>
          <a:prstGeom prst="straightConnector1">
            <a:avLst/>
          </a:prstGeom>
          <a:ln w="2540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AAAB495D-F566-4723-ADA2-91663D58C276}"/>
              </a:ext>
            </a:extLst>
          </p:cNvPr>
          <p:cNvCxnSpPr>
            <a:cxnSpLocks/>
          </p:cNvCxnSpPr>
          <p:nvPr/>
        </p:nvCxnSpPr>
        <p:spPr>
          <a:xfrm>
            <a:off x="3425839" y="4911342"/>
            <a:ext cx="861342" cy="74965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61CDB3DF-22C1-4062-92A7-47753CBDF44A}"/>
              </a:ext>
            </a:extLst>
          </p:cNvPr>
          <p:cNvCxnSpPr>
            <a:cxnSpLocks/>
          </p:cNvCxnSpPr>
          <p:nvPr/>
        </p:nvCxnSpPr>
        <p:spPr>
          <a:xfrm flipH="1">
            <a:off x="2924618" y="4935898"/>
            <a:ext cx="166915" cy="695751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ACE95F4F-F919-4AE4-8CB1-04A5694726D5}"/>
              </a:ext>
            </a:extLst>
          </p:cNvPr>
          <p:cNvCxnSpPr>
            <a:cxnSpLocks/>
          </p:cNvCxnSpPr>
          <p:nvPr/>
        </p:nvCxnSpPr>
        <p:spPr>
          <a:xfrm>
            <a:off x="7041117" y="3681865"/>
            <a:ext cx="1" cy="630783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4C82025B-A754-4C0C-8A07-CC77CCAFD01A}"/>
              </a:ext>
            </a:extLst>
          </p:cNvPr>
          <p:cNvCxnSpPr>
            <a:cxnSpLocks/>
          </p:cNvCxnSpPr>
          <p:nvPr/>
        </p:nvCxnSpPr>
        <p:spPr>
          <a:xfrm>
            <a:off x="7101068" y="3691846"/>
            <a:ext cx="1" cy="630783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21FD6F60-992B-442E-B564-9C7399194021}"/>
              </a:ext>
            </a:extLst>
          </p:cNvPr>
          <p:cNvCxnSpPr>
            <a:cxnSpLocks/>
          </p:cNvCxnSpPr>
          <p:nvPr/>
        </p:nvCxnSpPr>
        <p:spPr>
          <a:xfrm flipH="1">
            <a:off x="10679454" y="3773851"/>
            <a:ext cx="6280" cy="522901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>
            <a:extLst>
              <a:ext uri="{FF2B5EF4-FFF2-40B4-BE49-F238E27FC236}">
                <a16:creationId xmlns:a16="http://schemas.microsoft.com/office/drawing/2014/main" id="{56979DE6-C26E-4F51-AD7E-F9543C7A80AE}"/>
              </a:ext>
            </a:extLst>
          </p:cNvPr>
          <p:cNvCxnSpPr>
            <a:cxnSpLocks/>
          </p:cNvCxnSpPr>
          <p:nvPr/>
        </p:nvCxnSpPr>
        <p:spPr>
          <a:xfrm flipH="1">
            <a:off x="10620161" y="3788841"/>
            <a:ext cx="7420" cy="537891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>
            <a:extLst>
              <a:ext uri="{FF2B5EF4-FFF2-40B4-BE49-F238E27FC236}">
                <a16:creationId xmlns:a16="http://schemas.microsoft.com/office/drawing/2014/main" id="{2C17D922-C72F-482E-9ED4-5EB3ED14E1CB}"/>
              </a:ext>
            </a:extLst>
          </p:cNvPr>
          <p:cNvCxnSpPr>
            <a:cxnSpLocks/>
          </p:cNvCxnSpPr>
          <p:nvPr/>
        </p:nvCxnSpPr>
        <p:spPr>
          <a:xfrm>
            <a:off x="10609531" y="4751883"/>
            <a:ext cx="0" cy="433019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>
            <a:extLst>
              <a:ext uri="{FF2B5EF4-FFF2-40B4-BE49-F238E27FC236}">
                <a16:creationId xmlns:a16="http://schemas.microsoft.com/office/drawing/2014/main" id="{FCDE76BB-17D1-4A7A-A490-AD3529EBD4C4}"/>
              </a:ext>
            </a:extLst>
          </p:cNvPr>
          <p:cNvCxnSpPr>
            <a:cxnSpLocks/>
          </p:cNvCxnSpPr>
          <p:nvPr/>
        </p:nvCxnSpPr>
        <p:spPr>
          <a:xfrm>
            <a:off x="3488299" y="4883862"/>
            <a:ext cx="861342" cy="74965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>
            <a:extLst>
              <a:ext uri="{FF2B5EF4-FFF2-40B4-BE49-F238E27FC236}">
                <a16:creationId xmlns:a16="http://schemas.microsoft.com/office/drawing/2014/main" id="{006F8BCC-EEED-4A3E-B3D0-C56CB0EC200E}"/>
              </a:ext>
            </a:extLst>
          </p:cNvPr>
          <p:cNvCxnSpPr>
            <a:cxnSpLocks/>
          </p:cNvCxnSpPr>
          <p:nvPr/>
        </p:nvCxnSpPr>
        <p:spPr>
          <a:xfrm flipH="1">
            <a:off x="3002068" y="4938398"/>
            <a:ext cx="166915" cy="695751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47B09C57-ADCB-45CC-B71F-4F7FE57ECE7D}"/>
              </a:ext>
            </a:extLst>
          </p:cNvPr>
          <p:cNvSpPr txBox="1"/>
          <p:nvPr/>
        </p:nvSpPr>
        <p:spPr>
          <a:xfrm>
            <a:off x="509666" y="329784"/>
            <a:ext cx="250739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Korpus SYN2015</a:t>
            </a:r>
            <a:endParaRPr lang="en-GB" dirty="0"/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DED08AAE-5AC1-45E2-BE9E-3591EAC74EFA}"/>
              </a:ext>
            </a:extLst>
          </p:cNvPr>
          <p:cNvSpPr txBox="1"/>
          <p:nvPr/>
        </p:nvSpPr>
        <p:spPr>
          <a:xfrm>
            <a:off x="8528292" y="4284316"/>
            <a:ext cx="1089658" cy="369332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cs-CZ" dirty="0"/>
              <a:t>Revoluce</a:t>
            </a:r>
            <a:endParaRPr lang="en-GB" dirty="0"/>
          </a:p>
        </p:txBody>
      </p: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6247C4D5-E8BD-42A8-A961-8B9BE228F74E}"/>
              </a:ext>
            </a:extLst>
          </p:cNvPr>
          <p:cNvCxnSpPr>
            <a:cxnSpLocks/>
          </p:cNvCxnSpPr>
          <p:nvPr/>
        </p:nvCxnSpPr>
        <p:spPr>
          <a:xfrm>
            <a:off x="9007111" y="3765552"/>
            <a:ext cx="0" cy="503718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89618164-90FD-4218-B0E8-6DC494773D05}"/>
              </a:ext>
            </a:extLst>
          </p:cNvPr>
          <p:cNvCxnSpPr>
            <a:cxnSpLocks/>
          </p:cNvCxnSpPr>
          <p:nvPr/>
        </p:nvCxnSpPr>
        <p:spPr>
          <a:xfrm flipH="1">
            <a:off x="9075739" y="3788840"/>
            <a:ext cx="1296" cy="48043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35B60EF8-08C7-4A18-B40E-9B9AB7F0D9FA}"/>
              </a:ext>
            </a:extLst>
          </p:cNvPr>
          <p:cNvCxnSpPr>
            <a:cxnSpLocks/>
          </p:cNvCxnSpPr>
          <p:nvPr/>
        </p:nvCxnSpPr>
        <p:spPr>
          <a:xfrm flipH="1">
            <a:off x="9317421" y="3788841"/>
            <a:ext cx="1292111" cy="480429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A95240A3-445B-46E3-AB2E-2E0BD31D32DE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9073121" y="3788841"/>
            <a:ext cx="1360036" cy="495475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5314D7FA-36C7-4AF7-9901-35C298749ABF}"/>
              </a:ext>
            </a:extLst>
          </p:cNvPr>
          <p:cNvSpPr txBox="1"/>
          <p:nvPr/>
        </p:nvSpPr>
        <p:spPr>
          <a:xfrm>
            <a:off x="8115105" y="5187402"/>
            <a:ext cx="1603947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Spjatý se socialismem</a:t>
            </a:r>
            <a:endParaRPr lang="en-GB" dirty="0"/>
          </a:p>
        </p:txBody>
      </p: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4476A5F4-9DAA-4849-8B79-326A089A4B19}"/>
              </a:ext>
            </a:extLst>
          </p:cNvPr>
          <p:cNvCxnSpPr>
            <a:cxnSpLocks/>
          </p:cNvCxnSpPr>
          <p:nvPr/>
        </p:nvCxnSpPr>
        <p:spPr>
          <a:xfrm>
            <a:off x="9051251" y="4653594"/>
            <a:ext cx="0" cy="518818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00FC51E1-D547-40D0-9388-B3719826F1E7}"/>
              </a:ext>
            </a:extLst>
          </p:cNvPr>
          <p:cNvSpPr txBox="1"/>
          <p:nvPr/>
        </p:nvSpPr>
        <p:spPr>
          <a:xfrm>
            <a:off x="252989" y="5660993"/>
            <a:ext cx="1349115" cy="584775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Související s hanbou</a:t>
            </a:r>
            <a:endParaRPr lang="en-GB" sz="1600" dirty="0"/>
          </a:p>
        </p:txBody>
      </p: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54ED7A19-59E9-42E8-9550-5DBEB34DAA65}"/>
              </a:ext>
            </a:extLst>
          </p:cNvPr>
          <p:cNvCxnSpPr>
            <a:cxnSpLocks/>
            <a:endCxn id="48" idx="0"/>
          </p:cNvCxnSpPr>
          <p:nvPr/>
        </p:nvCxnSpPr>
        <p:spPr>
          <a:xfrm flipH="1">
            <a:off x="927547" y="4911343"/>
            <a:ext cx="1990610" cy="749650"/>
          </a:xfrm>
          <a:prstGeom prst="straightConnector1">
            <a:avLst/>
          </a:prstGeom>
          <a:ln w="31750">
            <a:solidFill>
              <a:schemeClr val="accent2"/>
            </a:solidFill>
            <a:prstDash val="sysDash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CE472E87-C81E-4131-8816-B421071A0122}"/>
              </a:ext>
            </a:extLst>
          </p:cNvPr>
          <p:cNvCxnSpPr>
            <a:cxnSpLocks/>
          </p:cNvCxnSpPr>
          <p:nvPr/>
        </p:nvCxnSpPr>
        <p:spPr>
          <a:xfrm flipH="1">
            <a:off x="1124922" y="4913843"/>
            <a:ext cx="1990610" cy="749650"/>
          </a:xfrm>
          <a:prstGeom prst="straightConnector1">
            <a:avLst/>
          </a:prstGeom>
          <a:ln w="31750">
            <a:solidFill>
              <a:schemeClr val="accent2"/>
            </a:solidFill>
            <a:prstDash val="sysDash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A812DDEE-1F5C-4D83-824C-AAC343C39A63}"/>
              </a:ext>
            </a:extLst>
          </p:cNvPr>
          <p:cNvCxnSpPr/>
          <p:nvPr/>
        </p:nvCxnSpPr>
        <p:spPr>
          <a:xfrm>
            <a:off x="269822" y="5660992"/>
            <a:ext cx="1244183" cy="517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BA55EBB0-9579-474C-818C-57D73D910FD0}"/>
              </a:ext>
            </a:extLst>
          </p:cNvPr>
          <p:cNvCxnSpPr/>
          <p:nvPr/>
        </p:nvCxnSpPr>
        <p:spPr>
          <a:xfrm flipV="1">
            <a:off x="252989" y="5660992"/>
            <a:ext cx="1349115" cy="584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ovéPole 79">
            <a:extLst>
              <a:ext uri="{FF2B5EF4-FFF2-40B4-BE49-F238E27FC236}">
                <a16:creationId xmlns:a16="http://schemas.microsoft.com/office/drawing/2014/main" id="{56FC2FD4-ACFE-45BC-98C3-1BDD2685F384}"/>
              </a:ext>
            </a:extLst>
          </p:cNvPr>
          <p:cNvSpPr txBox="1"/>
          <p:nvPr/>
        </p:nvSpPr>
        <p:spPr>
          <a:xfrm>
            <a:off x="152943" y="3329089"/>
            <a:ext cx="2198939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3600" dirty="0"/>
              <a:t>Označující druh vína</a:t>
            </a:r>
            <a:endParaRPr lang="en-GB" sz="3600" dirty="0"/>
          </a:p>
        </p:txBody>
      </p:sp>
      <p:cxnSp>
        <p:nvCxnSpPr>
          <p:cNvPr id="82" name="Přímá spojnice se šipkou 81">
            <a:extLst>
              <a:ext uri="{FF2B5EF4-FFF2-40B4-BE49-F238E27FC236}">
                <a16:creationId xmlns:a16="http://schemas.microsoft.com/office/drawing/2014/main" id="{45F71949-682A-4EF7-BE44-325580A3A18F}"/>
              </a:ext>
            </a:extLst>
          </p:cNvPr>
          <p:cNvCxnSpPr>
            <a:cxnSpLocks/>
          </p:cNvCxnSpPr>
          <p:nvPr/>
        </p:nvCxnSpPr>
        <p:spPr>
          <a:xfrm flipH="1">
            <a:off x="1454702" y="2511628"/>
            <a:ext cx="4091659" cy="727165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>
            <a:extLst>
              <a:ext uri="{FF2B5EF4-FFF2-40B4-BE49-F238E27FC236}">
                <a16:creationId xmlns:a16="http://schemas.microsoft.com/office/drawing/2014/main" id="{3F72B6AA-C414-4EA1-A7FB-4A5174C89763}"/>
              </a:ext>
            </a:extLst>
          </p:cNvPr>
          <p:cNvSpPr txBox="1"/>
          <p:nvPr/>
        </p:nvSpPr>
        <p:spPr>
          <a:xfrm>
            <a:off x="4680889" y="3319570"/>
            <a:ext cx="1706395" cy="110799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2200" dirty="0"/>
              <a:t>Symbolizující zákaz jízdy (semafor)</a:t>
            </a:r>
            <a:endParaRPr lang="en-GB" sz="2200" dirty="0"/>
          </a:p>
        </p:txBody>
      </p:sp>
      <p:cxnSp>
        <p:nvCxnSpPr>
          <p:cNvPr id="85" name="Přímá spojnice se šipkou 84">
            <a:extLst>
              <a:ext uri="{FF2B5EF4-FFF2-40B4-BE49-F238E27FC236}">
                <a16:creationId xmlns:a16="http://schemas.microsoft.com/office/drawing/2014/main" id="{16B5F00A-0F0F-406B-95F4-5D3B112DD9D1}"/>
              </a:ext>
            </a:extLst>
          </p:cNvPr>
          <p:cNvCxnSpPr>
            <a:cxnSpLocks/>
            <a:endCxn id="84" idx="0"/>
          </p:cNvCxnSpPr>
          <p:nvPr/>
        </p:nvCxnSpPr>
        <p:spPr>
          <a:xfrm flipH="1">
            <a:off x="5534087" y="2554590"/>
            <a:ext cx="611877" cy="76498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ovéPole 88">
            <a:extLst>
              <a:ext uri="{FF2B5EF4-FFF2-40B4-BE49-F238E27FC236}">
                <a16:creationId xmlns:a16="http://schemas.microsoft.com/office/drawing/2014/main" id="{3AE80DA0-9BC0-4DF2-A642-277A33192E25}"/>
              </a:ext>
            </a:extLst>
          </p:cNvPr>
          <p:cNvSpPr txBox="1"/>
          <p:nvPr/>
        </p:nvSpPr>
        <p:spPr>
          <a:xfrm>
            <a:off x="5126623" y="5187402"/>
            <a:ext cx="1274171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Vyjadřující zákaz</a:t>
            </a:r>
            <a:endParaRPr lang="en-GB" dirty="0"/>
          </a:p>
        </p:txBody>
      </p:sp>
      <p:cxnSp>
        <p:nvCxnSpPr>
          <p:cNvPr id="90" name="Přímá spojnice se šipkou 89">
            <a:extLst>
              <a:ext uri="{FF2B5EF4-FFF2-40B4-BE49-F238E27FC236}">
                <a16:creationId xmlns:a16="http://schemas.microsoft.com/office/drawing/2014/main" id="{06E8D3CF-0932-415D-8D2F-5D784A93665E}"/>
              </a:ext>
            </a:extLst>
          </p:cNvPr>
          <p:cNvCxnSpPr>
            <a:cxnSpLocks/>
            <a:stCxn id="84" idx="2"/>
          </p:cNvCxnSpPr>
          <p:nvPr/>
        </p:nvCxnSpPr>
        <p:spPr>
          <a:xfrm flipH="1">
            <a:off x="5534086" y="4427566"/>
            <a:ext cx="1" cy="744846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se šipkou 103">
            <a:extLst>
              <a:ext uri="{FF2B5EF4-FFF2-40B4-BE49-F238E27FC236}">
                <a16:creationId xmlns:a16="http://schemas.microsoft.com/office/drawing/2014/main" id="{9C7E214F-EAEA-447D-B46D-375D78F30C22}"/>
              </a:ext>
            </a:extLst>
          </p:cNvPr>
          <p:cNvCxnSpPr>
            <a:cxnSpLocks/>
          </p:cNvCxnSpPr>
          <p:nvPr/>
        </p:nvCxnSpPr>
        <p:spPr>
          <a:xfrm flipH="1">
            <a:off x="7070931" y="4656229"/>
            <a:ext cx="161" cy="528673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>
            <a:extLst>
              <a:ext uri="{FF2B5EF4-FFF2-40B4-BE49-F238E27FC236}">
                <a16:creationId xmlns:a16="http://schemas.microsoft.com/office/drawing/2014/main" id="{B446E840-CFFB-4C8C-A270-754E49A07365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7169250" y="4683571"/>
            <a:ext cx="11312" cy="520581"/>
          </a:xfrm>
          <a:prstGeom prst="straightConnector1">
            <a:avLst/>
          </a:prstGeom>
          <a:ln w="31750" cmpd="dbl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ovéPole 105">
            <a:extLst>
              <a:ext uri="{FF2B5EF4-FFF2-40B4-BE49-F238E27FC236}">
                <a16:creationId xmlns:a16="http://schemas.microsoft.com/office/drawing/2014/main" id="{CAAAF4A5-7B5E-437C-942B-9839EF633635}"/>
              </a:ext>
            </a:extLst>
          </p:cNvPr>
          <p:cNvSpPr txBox="1"/>
          <p:nvPr/>
        </p:nvSpPr>
        <p:spPr>
          <a:xfrm>
            <a:off x="6478248" y="4314239"/>
            <a:ext cx="1404625" cy="369332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cs-CZ" dirty="0"/>
              <a:t>Omalovaný</a:t>
            </a:r>
            <a:endParaRPr lang="en-GB" dirty="0"/>
          </a:p>
        </p:txBody>
      </p:sp>
      <p:cxnSp>
        <p:nvCxnSpPr>
          <p:cNvPr id="107" name="Přímá spojnice 106">
            <a:extLst>
              <a:ext uri="{FF2B5EF4-FFF2-40B4-BE49-F238E27FC236}">
                <a16:creationId xmlns:a16="http://schemas.microsoft.com/office/drawing/2014/main" id="{C34B0FE1-5965-4706-92D6-C4CC2180C61B}"/>
              </a:ext>
            </a:extLst>
          </p:cNvPr>
          <p:cNvCxnSpPr>
            <a:cxnSpLocks/>
          </p:cNvCxnSpPr>
          <p:nvPr/>
        </p:nvCxnSpPr>
        <p:spPr>
          <a:xfrm>
            <a:off x="6566091" y="4355292"/>
            <a:ext cx="1295234" cy="298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nice 107">
            <a:extLst>
              <a:ext uri="{FF2B5EF4-FFF2-40B4-BE49-F238E27FC236}">
                <a16:creationId xmlns:a16="http://schemas.microsoft.com/office/drawing/2014/main" id="{8C411E37-E6B2-486B-A206-BE4D2D34ECB0}"/>
              </a:ext>
            </a:extLst>
          </p:cNvPr>
          <p:cNvCxnSpPr>
            <a:cxnSpLocks/>
          </p:cNvCxnSpPr>
          <p:nvPr/>
        </p:nvCxnSpPr>
        <p:spPr>
          <a:xfrm flipV="1">
            <a:off x="6573366" y="4312649"/>
            <a:ext cx="1266015" cy="306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53355ABD-1F6F-4294-9290-F0520BC0DCC2}"/>
              </a:ext>
            </a:extLst>
          </p:cNvPr>
          <p:cNvSpPr txBox="1"/>
          <p:nvPr/>
        </p:nvSpPr>
        <p:spPr>
          <a:xfrm>
            <a:off x="7606915" y="3272935"/>
            <a:ext cx="1056083" cy="83099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Mající červené oblečení</a:t>
            </a:r>
            <a:endParaRPr lang="en-GB" sz="1600" dirty="0"/>
          </a:p>
        </p:txBody>
      </p: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E5534E2E-EF8C-47E2-9B77-38819D48EED2}"/>
              </a:ext>
            </a:extLst>
          </p:cNvPr>
          <p:cNvCxnSpPr>
            <a:cxnSpLocks/>
          </p:cNvCxnSpPr>
          <p:nvPr/>
        </p:nvCxnSpPr>
        <p:spPr>
          <a:xfrm>
            <a:off x="6730246" y="2550703"/>
            <a:ext cx="1244520" cy="688090"/>
          </a:xfrm>
          <a:prstGeom prst="straightConnector1">
            <a:avLst/>
          </a:prstGeom>
          <a:ln w="31750">
            <a:solidFill>
              <a:schemeClr val="accent2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46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040C3-0A53-46CB-8D40-252D01445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06523"/>
            <a:ext cx="10058400" cy="103253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Nejfrekventovanější kolokace v SYN2015</a:t>
            </a:r>
            <a:endParaRPr lang="en-GB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A420545-858E-4FBB-A940-73337AB8DC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888686"/>
              </p:ext>
            </p:extLst>
          </p:nvPr>
        </p:nvGraphicFramePr>
        <p:xfrm>
          <a:off x="2683239" y="1793739"/>
          <a:ext cx="5411449" cy="433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969">
                  <a:extLst>
                    <a:ext uri="{9D8B030D-6E8A-4147-A177-3AD203B41FA5}">
                      <a16:colId xmlns:a16="http://schemas.microsoft.com/office/drawing/2014/main" val="1073238603"/>
                    </a:ext>
                  </a:extLst>
                </a:gridCol>
                <a:gridCol w="2408236">
                  <a:extLst>
                    <a:ext uri="{9D8B030D-6E8A-4147-A177-3AD203B41FA5}">
                      <a16:colId xmlns:a16="http://schemas.microsoft.com/office/drawing/2014/main" val="2069431920"/>
                    </a:ext>
                  </a:extLst>
                </a:gridCol>
                <a:gridCol w="2238244">
                  <a:extLst>
                    <a:ext uri="{9D8B030D-6E8A-4147-A177-3AD203B41FA5}">
                      <a16:colId xmlns:a16="http://schemas.microsoft.com/office/drawing/2014/main" val="1282514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err="1"/>
                        <a:t>Kolokáty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Frekvence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17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 err="1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víno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Segoe UI" panose="020B0502040204020203" pitchFamily="34" charset="0"/>
                        </a:rPr>
                        <a:t>734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781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2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 err="1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kříž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Segoe UI" panose="020B0502040204020203" pitchFamily="34" charset="0"/>
                        </a:rPr>
                        <a:t>545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1215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3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 err="1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barva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Segoe UI" panose="020B0502040204020203" pitchFamily="34" charset="0"/>
                        </a:rPr>
                        <a:t>464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730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4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 err="1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karta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Segoe UI" panose="020B0502040204020203" pitchFamily="34" charset="0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805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5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řepa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Segoe UI" panose="020B0502040204020203" pitchFamily="34" charset="0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511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6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koberec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Segoe UI" panose="020B0502040204020203" pitchFamily="34" charset="0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8576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7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krvinka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Segoe UI" panose="020B0502040204020203" pitchFamily="34" charset="0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8368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8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seznam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Segoe UI" panose="020B0502040204020203" pitchFamily="34" charset="0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6562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9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šaty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Segoe UI" panose="020B0502040204020203" pitchFamily="34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66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10</a:t>
                      </a:r>
                      <a:endParaRPr lang="en-GB" sz="2400" b="0" i="0" u="none" strike="noStrike" dirty="0">
                        <a:solidFill>
                          <a:srgbClr val="01010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Courier New" panose="02070309020205020404" pitchFamily="49" charset="0"/>
                        </a:rPr>
                        <a:t>paprika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10101"/>
                          </a:solidFill>
                          <a:effectLst/>
                          <a:latin typeface="Segoe UI" panose="020B0502040204020203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5529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36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9358A-5842-4411-94B1-F0FEF5D5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32708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accent2"/>
                </a:solidFill>
              </a:rPr>
              <a:t>Substantivizace 1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EB1E3D1-E785-4E2B-A15B-CAA2236A6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79" y="1885071"/>
            <a:ext cx="10058401" cy="40754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Červený signál na semaforu (246 z 273)</a:t>
            </a:r>
          </a:p>
          <a:p>
            <a:pPr marL="0" indent="0">
              <a:buNone/>
            </a:pPr>
            <a:r>
              <a:rPr lang="cs-CZ" dirty="0"/>
              <a:t>         </a:t>
            </a:r>
            <a:r>
              <a:rPr lang="cs-CZ" i="1" dirty="0"/>
              <a:t>Joel jel rychle, párkrát skoro na </a:t>
            </a:r>
            <a:r>
              <a:rPr lang="cs-CZ" i="1" u="sng" dirty="0">
                <a:solidFill>
                  <a:schemeClr val="accent2"/>
                </a:solidFill>
              </a:rPr>
              <a:t>červenou</a:t>
            </a:r>
            <a:r>
              <a:rPr lang="cs-CZ" i="1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Červené víno (224 z 1090)</a:t>
            </a:r>
          </a:p>
          <a:p>
            <a:pPr marL="0" indent="0">
              <a:buNone/>
            </a:pPr>
            <a:r>
              <a:rPr lang="cs-CZ" dirty="0"/>
              <a:t>        </a:t>
            </a:r>
            <a:r>
              <a:rPr lang="pl-PL" i="1" dirty="0"/>
              <a:t>Z práce pěšky městem, do kavárny na noviny, na kafe a </a:t>
            </a:r>
            <a:r>
              <a:rPr lang="pl-PL" i="1" u="sng" dirty="0">
                <a:solidFill>
                  <a:schemeClr val="accent2"/>
                </a:solidFill>
              </a:rPr>
              <a:t>červené</a:t>
            </a:r>
            <a:r>
              <a:rPr lang="pl-PL" i="1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Barva oblečení (89)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i="1" dirty="0"/>
              <a:t>Pokud tedy chcete zaujmout , zahalte se právě do </a:t>
            </a:r>
            <a:r>
              <a:rPr lang="cs-CZ" i="1" u="sng" dirty="0">
                <a:solidFill>
                  <a:schemeClr val="accent2"/>
                </a:solidFill>
              </a:rPr>
              <a:t>červené</a:t>
            </a:r>
            <a:r>
              <a:rPr lang="cs-CZ" i="1" dirty="0"/>
              <a:t>. </a:t>
            </a:r>
          </a:p>
          <a:p>
            <a:pPr marL="0" indent="0">
              <a:buNone/>
            </a:pPr>
            <a:r>
              <a:rPr lang="cs-CZ" i="1" dirty="0"/>
              <a:t>      </a:t>
            </a:r>
            <a:r>
              <a:rPr lang="en-GB" i="1" dirty="0" err="1"/>
              <a:t>Vždy</a:t>
            </a:r>
            <a:r>
              <a:rPr lang="en-GB" i="1" dirty="0"/>
              <a:t> </a:t>
            </a:r>
            <a:r>
              <a:rPr lang="en-GB" i="1" dirty="0" err="1"/>
              <a:t>bude</a:t>
            </a:r>
            <a:r>
              <a:rPr lang="en-GB" i="1" dirty="0"/>
              <a:t> </a:t>
            </a:r>
            <a:r>
              <a:rPr lang="en-GB" i="1" dirty="0" err="1"/>
              <a:t>oblečena</a:t>
            </a:r>
            <a:r>
              <a:rPr lang="en-GB" i="1" dirty="0"/>
              <a:t> v </a:t>
            </a:r>
            <a:r>
              <a:rPr lang="en-GB" i="1" u="sng" dirty="0" err="1">
                <a:solidFill>
                  <a:schemeClr val="accent2"/>
                </a:solidFill>
              </a:rPr>
              <a:t>červeném</a:t>
            </a:r>
            <a:r>
              <a:rPr lang="en-GB" i="1" dirty="0"/>
              <a:t> a </a:t>
            </a:r>
            <a:r>
              <a:rPr lang="en-GB" i="1" dirty="0" err="1"/>
              <a:t>hlavu</a:t>
            </a:r>
            <a:r>
              <a:rPr lang="en-GB" i="1" dirty="0"/>
              <a:t> </a:t>
            </a:r>
            <a:r>
              <a:rPr lang="en-GB" i="1" dirty="0" err="1"/>
              <a:t>jí</a:t>
            </a:r>
            <a:r>
              <a:rPr lang="en-GB" i="1" dirty="0"/>
              <a:t> </a:t>
            </a:r>
            <a:r>
              <a:rPr lang="en-GB" i="1" dirty="0" err="1"/>
              <a:t>ozdobí</a:t>
            </a:r>
            <a:r>
              <a:rPr lang="en-GB" i="1" dirty="0"/>
              <a:t> </a:t>
            </a:r>
            <a:r>
              <a:rPr lang="en-GB" i="1" dirty="0" err="1"/>
              <a:t>vysoký</a:t>
            </a:r>
            <a:r>
              <a:rPr lang="en-GB" i="1" dirty="0"/>
              <a:t> </a:t>
            </a:r>
            <a:r>
              <a:rPr lang="en-GB" i="1" dirty="0" err="1"/>
              <a:t>drdol</a:t>
            </a:r>
            <a:r>
              <a:rPr lang="cs-CZ" i="1" dirty="0"/>
              <a:t>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 Červená barva (85)</a:t>
            </a:r>
          </a:p>
          <a:p>
            <a:pPr marL="0" indent="0">
              <a:buNone/>
            </a:pPr>
            <a:r>
              <a:rPr lang="cs-CZ" dirty="0"/>
              <a:t>        </a:t>
            </a:r>
            <a:r>
              <a:rPr lang="cs-CZ" i="1" dirty="0"/>
              <a:t>Viděla okousané nehty nalakované svítivě </a:t>
            </a:r>
            <a:r>
              <a:rPr lang="cs-CZ" i="1" u="sng" dirty="0">
                <a:solidFill>
                  <a:schemeClr val="accent2"/>
                </a:solidFill>
              </a:rPr>
              <a:t>červenou</a:t>
            </a:r>
            <a:r>
              <a:rPr lang="cs-CZ" i="1" dirty="0"/>
              <a:t>, zářily jako berušky bez teček.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4565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4C25E3-F16C-4213-B419-6BE35AF1E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015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</a:t>
            </a:r>
            <a:r>
              <a:rPr lang="cs-CZ" b="1" dirty="0"/>
              <a:t>Červená karta ve fotbalu (41 z 284)</a:t>
            </a:r>
          </a:p>
          <a:p>
            <a:pPr marL="0" indent="0">
              <a:buNone/>
            </a:pPr>
            <a:r>
              <a:rPr lang="cs-CZ" dirty="0"/>
              <a:t>          </a:t>
            </a:r>
            <a:r>
              <a:rPr lang="cs-CZ" i="1" dirty="0"/>
              <a:t>Španělé okamžitě žádají </a:t>
            </a:r>
            <a:r>
              <a:rPr lang="cs-CZ" i="1" u="sng" dirty="0">
                <a:solidFill>
                  <a:schemeClr val="accent2"/>
                </a:solidFill>
              </a:rPr>
              <a:t>červenou</a:t>
            </a:r>
            <a:r>
              <a:rPr lang="cs-CZ" i="1" dirty="0"/>
              <a:t>, sudí </a:t>
            </a:r>
            <a:r>
              <a:rPr lang="cs-CZ" i="1" dirty="0" err="1"/>
              <a:t>Webb</a:t>
            </a:r>
            <a:r>
              <a:rPr lang="cs-CZ" i="1" dirty="0"/>
              <a:t> ukazuje jenom žlutou.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</a:t>
            </a:r>
            <a:r>
              <a:rPr lang="cs-CZ" b="1" dirty="0"/>
              <a:t>Krev (22 ze 114)</a:t>
            </a:r>
          </a:p>
          <a:p>
            <a:pPr marL="0" indent="0">
              <a:buNone/>
            </a:pPr>
            <a:r>
              <a:rPr lang="cs-CZ" i="1" dirty="0"/>
              <a:t>        … Šla ve dni svěcení léta oči plné slzí a po tváři jí tekla </a:t>
            </a:r>
            <a:r>
              <a:rPr lang="cs-CZ" i="1" u="sng" dirty="0">
                <a:solidFill>
                  <a:schemeClr val="accent2"/>
                </a:solidFill>
              </a:rPr>
              <a:t>červená</a:t>
            </a:r>
            <a:r>
              <a:rPr lang="cs-CZ" i="1" dirty="0"/>
              <a:t>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</a:t>
            </a:r>
            <a:r>
              <a:rPr lang="cs-CZ" b="1" dirty="0"/>
              <a:t>Turistická stezka (22 ze 180)</a:t>
            </a:r>
          </a:p>
          <a:p>
            <a:pPr marL="0" indent="0">
              <a:buNone/>
            </a:pPr>
            <a:r>
              <a:rPr lang="cs-CZ" i="1" dirty="0"/>
              <a:t>           N</a:t>
            </a:r>
            <a:r>
              <a:rPr lang="en-GB" i="1" dirty="0"/>
              <a:t>a </a:t>
            </a:r>
            <a:r>
              <a:rPr lang="en-GB" i="1" dirty="0" err="1"/>
              <a:t>mrtvém</a:t>
            </a:r>
            <a:r>
              <a:rPr lang="en-GB" i="1" dirty="0"/>
              <a:t> </a:t>
            </a:r>
            <a:r>
              <a:rPr lang="en-GB" i="1" dirty="0" err="1"/>
              <a:t>modřínu</a:t>
            </a:r>
            <a:r>
              <a:rPr lang="en-GB" i="1" dirty="0"/>
              <a:t> </a:t>
            </a:r>
            <a:r>
              <a:rPr lang="en-GB" i="1" dirty="0" err="1"/>
              <a:t>je</a:t>
            </a:r>
            <a:r>
              <a:rPr lang="en-GB" i="1" dirty="0"/>
              <a:t> </a:t>
            </a:r>
            <a:r>
              <a:rPr lang="en-GB" i="1" dirty="0" err="1"/>
              <a:t>přitlučen</a:t>
            </a:r>
            <a:r>
              <a:rPr lang="en-GB" i="1" dirty="0"/>
              <a:t> </a:t>
            </a:r>
            <a:r>
              <a:rPr lang="en-GB" i="1" dirty="0" err="1"/>
              <a:t>rozcestník</a:t>
            </a:r>
            <a:r>
              <a:rPr lang="en-GB" i="1" dirty="0"/>
              <a:t>. </a:t>
            </a:r>
            <a:r>
              <a:rPr lang="en-GB" i="1" dirty="0" err="1"/>
              <a:t>Mníšek</a:t>
            </a:r>
            <a:r>
              <a:rPr lang="en-GB" i="1" dirty="0"/>
              <a:t> pod </a:t>
            </a:r>
            <a:r>
              <a:rPr lang="en-GB" i="1" dirty="0" err="1"/>
              <a:t>Brdy</a:t>
            </a:r>
            <a:r>
              <a:rPr lang="en-GB" i="1" dirty="0"/>
              <a:t> – </a:t>
            </a:r>
            <a:r>
              <a:rPr lang="en-GB" i="1" dirty="0" err="1"/>
              <a:t>po</a:t>
            </a:r>
            <a:r>
              <a:rPr lang="en-GB" i="1" dirty="0"/>
              <a:t> </a:t>
            </a:r>
            <a:r>
              <a:rPr lang="en-GB" i="1" u="sng" dirty="0" err="1">
                <a:solidFill>
                  <a:schemeClr val="accent2"/>
                </a:solidFill>
              </a:rPr>
              <a:t>červené</a:t>
            </a:r>
            <a:r>
              <a:rPr lang="en-GB" i="1" dirty="0"/>
              <a:t>. </a:t>
            </a:r>
            <a:r>
              <a:rPr lang="cs-CZ" dirty="0"/>
              <a:t>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</a:t>
            </a:r>
            <a:r>
              <a:rPr lang="cs-CZ" b="1" dirty="0"/>
              <a:t>Červená barva v ruletě (14 z 16)</a:t>
            </a:r>
          </a:p>
          <a:p>
            <a:pPr marL="0" indent="0">
              <a:buNone/>
            </a:pPr>
            <a:r>
              <a:rPr lang="cs-CZ" dirty="0"/>
              <a:t>          </a:t>
            </a:r>
            <a:r>
              <a:rPr lang="cs-CZ" i="1" dirty="0"/>
              <a:t>V poslední vteřině se naše žetony přesunuly na </a:t>
            </a:r>
            <a:r>
              <a:rPr lang="cs-CZ" i="1" u="sng" dirty="0">
                <a:solidFill>
                  <a:schemeClr val="accent2"/>
                </a:solidFill>
              </a:rPr>
              <a:t>červenou</a:t>
            </a:r>
            <a:r>
              <a:rPr lang="cs-CZ" i="1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 </a:t>
            </a:r>
            <a:r>
              <a:rPr lang="cs-CZ" b="1" dirty="0"/>
              <a:t>Červené pole měřícího zařízení (4 z 14)</a:t>
            </a:r>
          </a:p>
          <a:p>
            <a:pPr marL="0" indent="0">
              <a:buNone/>
            </a:pPr>
            <a:r>
              <a:rPr lang="cs-CZ" i="1" dirty="0"/>
              <a:t>         Jsem jako závodní auto, který vytáčíš do </a:t>
            </a:r>
            <a:r>
              <a:rPr lang="cs-CZ" i="1" u="sng" dirty="0" err="1">
                <a:solidFill>
                  <a:schemeClr val="accent2"/>
                </a:solidFill>
              </a:rPr>
              <a:t>červenýho</a:t>
            </a:r>
            <a:r>
              <a:rPr lang="cs-CZ" i="1" dirty="0"/>
              <a:t>.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03EFFF1-3A1C-4A21-B3AB-EB04283C9716}"/>
              </a:ext>
            </a:extLst>
          </p:cNvPr>
          <p:cNvSpPr txBox="1">
            <a:spLocks/>
          </p:cNvSpPr>
          <p:nvPr/>
        </p:nvSpPr>
        <p:spPr>
          <a:xfrm>
            <a:off x="1097280" y="286604"/>
            <a:ext cx="10058400" cy="123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6000" b="1" dirty="0">
                <a:solidFill>
                  <a:schemeClr val="accent2"/>
                </a:solidFill>
              </a:rPr>
              <a:t>Substantivizace 2</a:t>
            </a:r>
            <a:endParaRPr lang="en-GB" sz="6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1888</TotalTime>
  <Words>684</Words>
  <Application>Microsoft Office PowerPoint</Application>
  <PresentationFormat>Širokoúhlá obrazovka</PresentationFormat>
  <Paragraphs>167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Courier New</vt:lpstr>
      <vt:lpstr>Segoe UI</vt:lpstr>
      <vt:lpstr>Wingdings</vt:lpstr>
      <vt:lpstr>Retrospektiva</vt:lpstr>
      <vt:lpstr>Obraz červené barvy v češtině:  frazeologie vs. korpus</vt:lpstr>
      <vt:lpstr>Související literatura 1</vt:lpstr>
      <vt:lpstr>Související literatura 2</vt:lpstr>
      <vt:lpstr>Prezentace aplikace PowerPoint</vt:lpstr>
      <vt:lpstr>Zbarvený jako krev, oheň</vt:lpstr>
      <vt:lpstr>Zbarvený jako krev, oheň</vt:lpstr>
      <vt:lpstr>Nejfrekventovanější kolokace v SYN2015</vt:lpstr>
      <vt:lpstr>Substantivizace 1</vt:lpstr>
      <vt:lpstr>Prezentace aplikace PowerPoint</vt:lpstr>
      <vt:lpstr>Frazémy v korpusu 1</vt:lpstr>
      <vt:lpstr>Frazémy v korpusu 2</vt:lpstr>
      <vt:lpstr>Frazémy v korpusu 3</vt:lpstr>
      <vt:lpstr>Zdrojové oblasti  metaforických přenosů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Obraz červené barvy v češtině:  frazeologie vs. korpus</dc:title>
  <dc:creator>Tatiana Timoshchenko</dc:creator>
  <cp:lastModifiedBy>Tatiana Timoshchenko</cp:lastModifiedBy>
  <cp:revision>67</cp:revision>
  <dcterms:created xsi:type="dcterms:W3CDTF">2018-05-20T16:47:49Z</dcterms:created>
  <dcterms:modified xsi:type="dcterms:W3CDTF">2018-05-24T19:22:49Z</dcterms:modified>
</cp:coreProperties>
</file>