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9" r:id="rId5"/>
    <p:sldId id="272" r:id="rId6"/>
    <p:sldId id="257" r:id="rId7"/>
    <p:sldId id="273" r:id="rId8"/>
    <p:sldId id="261" r:id="rId9"/>
    <p:sldId id="274" r:id="rId10"/>
    <p:sldId id="263" r:id="rId11"/>
    <p:sldId id="275" r:id="rId12"/>
    <p:sldId id="276" r:id="rId13"/>
    <p:sldId id="265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>
      <p:cViewPr varScale="1">
        <p:scale>
          <a:sx n="121" d="100"/>
          <a:sy n="121" d="100"/>
        </p:scale>
        <p:origin x="108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24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29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3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18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27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57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28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16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64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49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7882-D3C0-47AA-A41D-4E803E68F0C0}" type="datetimeFigureOut">
              <a:rPr lang="cs-CZ" smtClean="0"/>
              <a:pPr/>
              <a:t>13. 6. 2018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3936D-AD17-49F4-97C2-1A8448A3A0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95536" y="58061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Měsíc jako zdroj představ vyjádřených japonským jazykem</a:t>
            </a:r>
          </a:p>
          <a:p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Zdenka Švarcová</a:t>
            </a:r>
          </a:p>
          <a:p>
            <a:pPr algn="ctr"/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Katedra Asijských studií</a:t>
            </a:r>
          </a:p>
          <a:p>
            <a:pPr algn="ctr"/>
            <a:r>
              <a:rPr lang="cs-CZ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Filozofciká</a:t>
            </a:r>
            <a:r>
              <a:rPr lang="cs-CZ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fakulta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Univerzity Palackého  </a:t>
            </a:r>
          </a:p>
        </p:txBody>
      </p:sp>
      <p:pic>
        <p:nvPicPr>
          <p:cNvPr id="1026" name="Picture 2" descr="Výsledek obrázku pro neil armstrong moon"/>
          <p:cNvPicPr>
            <a:picLocks noChangeAspect="1" noChangeArrowheads="1"/>
          </p:cNvPicPr>
          <p:nvPr/>
        </p:nvPicPr>
        <p:blipFill>
          <a:blip r:embed="rId2" cstate="print"/>
          <a:srcRect l="10298"/>
          <a:stretch>
            <a:fillRect/>
          </a:stretch>
        </p:blipFill>
        <p:spPr bwMode="auto">
          <a:xfrm>
            <a:off x="0" y="2636912"/>
            <a:ext cx="4700044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Výsledek obrázku pro お月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Výsledek obrázku pro お月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お月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Výsledek obrázku pro お月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6" name="AutoShape 12" descr="Výsledek obrázku pro お月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8" name="AutoShape 14" descr="Výsledek obrázku pro お月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0" name="AutoShape 16" descr="Výsledek obrázku pro お月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2" name="Picture 18" descr="Výsledek obrázku pro お月様"/>
          <p:cNvPicPr>
            <a:picLocks noChangeAspect="1" noChangeArrowheads="1"/>
          </p:cNvPicPr>
          <p:nvPr/>
        </p:nvPicPr>
        <p:blipFill>
          <a:blip r:embed="rId3" cstate="print"/>
          <a:srcRect l="12546"/>
          <a:stretch>
            <a:fillRect/>
          </a:stretch>
        </p:blipFill>
        <p:spPr bwMode="auto">
          <a:xfrm>
            <a:off x="6084168" y="2420888"/>
            <a:ext cx="3059832" cy="233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ovéPole 11"/>
          <p:cNvSpPr txBox="1"/>
          <p:nvPr/>
        </p:nvSpPr>
        <p:spPr>
          <a:xfrm>
            <a:off x="3923928" y="2708920"/>
            <a:ext cx="2492990" cy="3960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cs-CZ" dirty="0"/>
          </a:p>
          <a:p>
            <a:r>
              <a:rPr lang="ja-JP" altLang="en-US" sz="9600" dirty="0"/>
              <a:t>お月様</a:t>
            </a:r>
            <a:endParaRPr lang="cs-CZ" sz="96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72200" y="5157192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O – CUKI SAMA</a:t>
            </a:r>
          </a:p>
          <a:p>
            <a:pPr algn="ctr"/>
            <a:r>
              <a:rPr lang="cs-CZ" sz="2400" b="1" dirty="0"/>
              <a:t>CTĚNÝ</a:t>
            </a:r>
          </a:p>
          <a:p>
            <a:pPr algn="ctr"/>
            <a:r>
              <a:rPr lang="cs-CZ" sz="2400" b="1" dirty="0"/>
              <a:t>PAN </a:t>
            </a:r>
            <a:r>
              <a:rPr lang="cs-CZ" sz="3200" b="1" dirty="0"/>
              <a:t>M</a:t>
            </a:r>
            <a:r>
              <a:rPr lang="cs-CZ" sz="2400" b="1" dirty="0"/>
              <a:t>ĚSÍC</a:t>
            </a:r>
          </a:p>
        </p:txBody>
      </p:sp>
    </p:spTree>
    <p:extLst>
      <p:ext uri="{BB962C8B-B14F-4D97-AF65-F5344CB8AC3E}">
        <p14:creationId xmlns:p14="http://schemas.microsoft.com/office/powerpoint/2010/main" val="221023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ＧｏＴｏｂａ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410" name="Obdélník 4"/>
          <p:cNvSpPr>
            <a:spLocks noChangeArrowheads="1"/>
          </p:cNvSpPr>
          <p:nvPr/>
        </p:nvSpPr>
        <p:spPr bwMode="auto">
          <a:xfrm>
            <a:off x="179388" y="2133600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mbria" pitchFamily="18" charset="0"/>
              </a:rPr>
              <a:t>          </a:t>
            </a:r>
            <a:endParaRPr lang="cs-CZ">
              <a:latin typeface="Calibri" pitchFamily="34" charset="0"/>
            </a:endParaRPr>
          </a:p>
        </p:txBody>
      </p:sp>
      <p:sp>
        <p:nvSpPr>
          <p:cNvPr id="17411" name="Obdélník 5"/>
          <p:cNvSpPr>
            <a:spLocks noChangeArrowheads="1"/>
          </p:cNvSpPr>
          <p:nvPr/>
        </p:nvSpPr>
        <p:spPr bwMode="auto">
          <a:xfrm>
            <a:off x="2286000" y="2151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850" y="1341438"/>
            <a:ext cx="3527425" cy="2830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Jeho Výsost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Milostná báseň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Jestli slib nesplníš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a mou noc proměníš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na Horu čekání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snad ke mně ulehne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krásná podzimní Luna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0825" y="6237288"/>
            <a:ext cx="5257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ja-JP" sz="2400" b="1" dirty="0">
                <a:solidFill>
                  <a:schemeClr val="accent2">
                    <a:lumMod val="50000"/>
                  </a:schemeClr>
                </a:solidFill>
              </a:rPr>
              <a:t>CÍSAŘ GOTOBA</a:t>
            </a:r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（</a:t>
            </a:r>
            <a:r>
              <a:rPr lang="en-US" altLang="ja-JP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1179</a:t>
            </a:r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－</a:t>
            </a:r>
            <a:r>
              <a:rPr lang="en-US" altLang="ja-JP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1239</a:t>
            </a:r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）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70600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76470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Pětiverší císaře </a:t>
            </a:r>
            <a:r>
              <a:rPr lang="cs-CZ" sz="2800" dirty="0" err="1"/>
              <a:t>Gotoby</a:t>
            </a:r>
            <a:r>
              <a:rPr lang="cs-CZ" sz="2800" dirty="0"/>
              <a:t> je příkladem komunikační funkce poezie v aristokratických kruzích klasického období a raného japonského středověku (cca 9. – 12. stol.). Skládání pětiverší </a:t>
            </a:r>
            <a:r>
              <a:rPr lang="cs-CZ" sz="2800" i="1" dirty="0" err="1"/>
              <a:t>tanka</a:t>
            </a:r>
            <a:r>
              <a:rPr lang="cs-CZ" sz="2800" i="1" dirty="0"/>
              <a:t>  </a:t>
            </a:r>
            <a:r>
              <a:rPr lang="cs-CZ" sz="2800" dirty="0"/>
              <a:t>bylo neodmyslitelné od tehdejšího společenského života, výměna básní byla běžná nejen mezi milenci a manžely, ale i mezi úředníky, rodiči a dětmi, přáteli apod.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3730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Následující výměna milostných básní je z literárního Deníku paní </a:t>
            </a:r>
            <a:r>
              <a:rPr lang="cs-CZ" sz="3200" dirty="0" err="1"/>
              <a:t>Izumi</a:t>
            </a:r>
            <a:r>
              <a:rPr lang="cs-CZ" sz="3200" dirty="0"/>
              <a:t> </a:t>
            </a:r>
            <a:r>
              <a:rPr lang="cs-CZ" sz="3200" dirty="0" err="1"/>
              <a:t>Šikibu</a:t>
            </a:r>
            <a:r>
              <a:rPr lang="cs-CZ" sz="3200" dirty="0"/>
              <a:t>, ze začátku 11. století. Zachycuje několik měsíců básnířčina společensky neúnosného vztahu s císařským princem. Básnířka deník napsala po princově předčasné smrti jako memoár. Popisuje vztah citově velmi poctivý, avšak vystavený nepřízni okolí, který se z velké části uskutečňoval právě výměnou básní s prozaickými úvody.</a:t>
            </a:r>
          </a:p>
          <a:p>
            <a:r>
              <a:rPr lang="cs-CZ" sz="32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89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406841"/>
            <a:ext cx="57606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Za několik dní, za jasné měsíční noci seděl princ na verandě a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psal: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„Jak se ti vede? Jestlipak  pozoruješ lunu?„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Vzpomínáš jako já?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Svěřuješ tajně luně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nad hřebeny hor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co trýzní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srdce?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139952" y="2780928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Jeho slova na mě nečekaně zapůsobila. Nemohl si nás někdo z paláce všimnout, když byl náš pavilon v měsíčním světle ze všech stran vidět? Napsala jsem: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2000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i="1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Oči mám upřené</a:t>
            </a:r>
            <a:endParaRPr lang="cs-CZ" sz="2000" b="1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i="1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do prázdna,</a:t>
            </a:r>
            <a:endParaRPr lang="cs-CZ" sz="2000" b="1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i="1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srdce zkrušené obavami,</a:t>
            </a:r>
            <a:endParaRPr lang="cs-CZ" sz="2000" b="1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i="1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že ta noc s lunou</a:t>
            </a:r>
            <a:endParaRPr lang="cs-CZ" sz="2000" b="1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i="1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byla jediná</a:t>
            </a:r>
            <a:endParaRPr lang="cs-CZ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IZUMI ŠIKIBU</a:t>
            </a:r>
          </a:p>
          <a:p>
            <a:r>
              <a:rPr lang="cs-CZ" dirty="0"/>
              <a:t>(činná po roce 1000)</a:t>
            </a:r>
          </a:p>
        </p:txBody>
      </p:sp>
    </p:spTree>
    <p:extLst>
      <p:ext uri="{BB962C8B-B14F-4D97-AF65-F5344CB8AC3E}">
        <p14:creationId xmlns:p14="http://schemas.microsoft.com/office/powerpoint/2010/main" val="4048657804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196752"/>
            <a:ext cx="78761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Je zřejmé, že měsíc je zde klíčem ke sdílené vzpomínce na společně prožitou noc. V princově podání je „luna“ spolehlivým spojencem, kterému je možné se ve chvíli úzkosti svěřit, v podání jeho zakazované milenky je „noc s lunou“ jen oboustranně srozumitelným odkazem na určitou událost. Význam měsíce zde posiluje pouze „měsíční světlo“ v prozaickém úvodu, které mohlo </a:t>
            </a:r>
          </a:p>
          <a:p>
            <a:r>
              <a:rPr lang="cs-CZ" sz="3200" dirty="0"/>
              <a:t>příběh utajeného setkání zdramatizovat.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78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156" y="332656"/>
            <a:ext cx="84231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Otázky, které vyvstávají, když sledujeme poetická zobrazení měsíce z doby před více než tisíci lety:</a:t>
            </a:r>
          </a:p>
          <a:p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Do jaké míry jsme schopni se ztotožnit se s těmito starými básnickými obrazy</a:t>
            </a:r>
          </a:p>
          <a:p>
            <a:r>
              <a:rPr lang="cs-CZ" sz="2400" dirty="0"/>
              <a:t>      my, kteří už víme, jak to na měsíci skutečně vypadá?</a:t>
            </a:r>
          </a:p>
          <a:p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Je poetická funkce tak silným atributem těchto veršů, že nám zprostředkovává silný čtenářský zážitek bez ohledu na stáří veršů?</a:t>
            </a:r>
          </a:p>
          <a:p>
            <a:pPr marL="285750" indent="-285750">
              <a:buFontTx/>
              <a:buChar char="-"/>
            </a:pP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V čem přesně jsou tyto verše nadčasové , jsou-li?</a:t>
            </a:r>
          </a:p>
          <a:p>
            <a:pPr marL="285750" indent="-285750">
              <a:buFontTx/>
              <a:buChar char="-"/>
            </a:pP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Jsou naše úvahy jen nostalgickým ohlédnutím, nebo mohou současnému, v našem případě západnímu, vnímateli skýtat nové pohledu a podněty?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44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6C61220-482A-4AE5-B309-707A7CD80FAB}"/>
              </a:ext>
            </a:extLst>
          </p:cNvPr>
          <p:cNvSpPr/>
          <p:nvPr/>
        </p:nvSpPr>
        <p:spPr>
          <a:xfrm>
            <a:off x="539552" y="227483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 k "symbolickému poznání":</a:t>
            </a:r>
          </a:p>
          <a:p>
            <a:endParaRPr lang="cs-CZ" dirty="0"/>
          </a:p>
          <a:p>
            <a:r>
              <a:rPr lang="cs-CZ" dirty="0" err="1"/>
              <a:t>Pargačová</a:t>
            </a:r>
            <a:r>
              <a:rPr lang="cs-CZ" dirty="0"/>
              <a:t>, Lucie. </a:t>
            </a:r>
            <a:r>
              <a:rPr lang="cs-CZ" i="1" dirty="0"/>
              <a:t>Tropus, symbol, figura, </a:t>
            </a:r>
            <a:r>
              <a:rPr lang="cs-CZ" dirty="0"/>
              <a:t>Praha, Trivium, FF UK, </a:t>
            </a:r>
            <a:r>
              <a:rPr lang="cs-CZ" dirty="0" err="1"/>
              <a:t>ss</a:t>
            </a:r>
            <a:r>
              <a:rPr lang="cs-CZ" dirty="0"/>
              <a:t>. 59-84.</a:t>
            </a:r>
          </a:p>
        </p:txBody>
      </p:sp>
    </p:spTree>
    <p:extLst>
      <p:ext uri="{BB962C8B-B14F-4D97-AF65-F5344CB8AC3E}">
        <p14:creationId xmlns:p14="http://schemas.microsoft.com/office/powerpoint/2010/main" val="196306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556792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Podobně jako Bůh byl Měsíc zprvu poznán jen symbolicky, na rozdíl od křesťanského Pánaboha je však viditelný, a jak se v roce 1969 ukázalo, je dosažitelný. Japonci k němu vzhlížejí s posvátnou úctou. Důkazem je i morfologie běžně používaného výrazu </a:t>
            </a:r>
            <a:r>
              <a:rPr lang="cs-CZ" sz="3200" i="1" dirty="0"/>
              <a:t>o-</a:t>
            </a:r>
            <a:r>
              <a:rPr lang="cs-CZ" sz="3200" i="1" dirty="0" err="1"/>
              <a:t>cuki</a:t>
            </a:r>
            <a:r>
              <a:rPr lang="cs-CZ" sz="3200" i="1" dirty="0"/>
              <a:t>-sama</a:t>
            </a:r>
            <a:r>
              <a:rPr lang="cs-CZ" sz="3200" dirty="0"/>
              <a:t>, ctěný pan Měsíc, s uctivou předponou i příponou.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3459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38920" y="119675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Pro básníky je měsíc oslovovaným protějškem, přičemž sám „oslovuje“ pouze svou proměnlivou přítomností a svými vlastnostmi. Měsíční svit pomáhá nočnímu vidění, jednotlivé fáze rozdělují čas, úplněk láká náměsíčníky k nebezpečným procházkám, v odrazu se nám ukazuje na vodní hladině. Oč slabší je (byl?) denotativní význam „měsíce,“ o to silnější jsou jeho významy </a:t>
            </a:r>
            <a:r>
              <a:rPr lang="cs-CZ" sz="3200" dirty="0" err="1"/>
              <a:t>konotativní</a:t>
            </a:r>
            <a:r>
              <a:rPr lang="cs-CZ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163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-1189038" y="-276225"/>
            <a:ext cx="335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352314" bIns="0" anchor="ctr">
            <a:spAutoFit/>
          </a:bodyPr>
          <a:lstStyle/>
          <a:p>
            <a:r>
              <a:rPr lang="cs-CZ"/>
              <a:t>　　　　　　　　　　　　　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-1195388" y="-138113"/>
            <a:ext cx="3355976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352314" bIns="0" anchor="ctr">
            <a:spAutoFit/>
          </a:bodyPr>
          <a:lstStyle/>
          <a:p>
            <a:r>
              <a:rPr lang="cs-CZ"/>
              <a:t>　　　　　　　　　　　　　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-1195388" y="-138113"/>
            <a:ext cx="3355976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352314" bIns="0" anchor="ctr">
            <a:spAutoFit/>
          </a:bodyPr>
          <a:lstStyle/>
          <a:p>
            <a:r>
              <a:rPr lang="cs-CZ"/>
              <a:t>　　　　　　　　　　　　　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-1195388" y="-461963"/>
            <a:ext cx="3186113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/>
              <a:t>　　　　　　　　　　　　　</a:t>
            </a:r>
          </a:p>
          <a:p>
            <a:pPr eaLnBrk="0" hangingPunct="0"/>
            <a:br>
              <a:rPr lang="cs-CZ"/>
            </a:br>
            <a:endParaRPr lang="cs-CZ"/>
          </a:p>
        </p:txBody>
      </p:sp>
      <p:sp>
        <p:nvSpPr>
          <p:cNvPr id="27653" name="Obdélník 8"/>
          <p:cNvSpPr>
            <a:spLocks noChangeArrowheads="1"/>
          </p:cNvSpPr>
          <p:nvPr/>
        </p:nvSpPr>
        <p:spPr bwMode="auto">
          <a:xfrm>
            <a:off x="5867400" y="5084763"/>
            <a:ext cx="2286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rgbClr val="000000"/>
                </a:solidFill>
                <a:latin typeface="Arial Unicode MS" pitchFamily="34" charset="-128"/>
              </a:rPr>
              <a:t>　　　</a:t>
            </a:r>
            <a:endParaRPr lang="cs-CZ" sz="800">
              <a:solidFill>
                <a:srgbClr val="000000"/>
              </a:solidFill>
            </a:endParaRPr>
          </a:p>
        </p:txBody>
      </p:sp>
      <p:pic>
        <p:nvPicPr>
          <p:cNvPr id="15" name="Obrázek 14" descr="Ｋａｍｏ　ｎｏ　ｃｈｏｍｅ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840" cy="60628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7655" name="TextovéPole 15"/>
          <p:cNvSpPr txBox="1">
            <a:spLocks noChangeArrowheads="1"/>
          </p:cNvSpPr>
          <p:nvPr/>
        </p:nvSpPr>
        <p:spPr bwMode="auto">
          <a:xfrm>
            <a:off x="3851275" y="260350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ja-JP" sz="2400" b="1">
                <a:latin typeface="Calibri" pitchFamily="34" charset="0"/>
              </a:rPr>
              <a:t>        </a:t>
            </a:r>
            <a:endParaRPr lang="cs-CZ" sz="2400" b="1">
              <a:latin typeface="Calibri" pitchFamily="34" charset="0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6084888" y="404813"/>
            <a:ext cx="2843212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2000" b="1" i="1" dirty="0">
                <a:latin typeface="Calibri" pitchFamily="34" charset="0"/>
              </a:rPr>
              <a:t>Hle, v řece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i="1" dirty="0">
                <a:latin typeface="Calibri" pitchFamily="34" charset="0"/>
              </a:rPr>
              <a:t>Kamenici </a:t>
            </a:r>
          </a:p>
          <a:p>
            <a:pPr algn="r"/>
            <a:r>
              <a:rPr lang="cs-CZ" sz="2000" b="1" i="1" dirty="0">
                <a:latin typeface="Calibri" pitchFamily="34" charset="0"/>
              </a:rPr>
              <a:t> je čistý proud </a:t>
            </a:r>
          </a:p>
          <a:p>
            <a:pPr algn="r"/>
            <a:r>
              <a:rPr lang="cs-CZ" sz="2000" b="1" i="1" dirty="0">
                <a:latin typeface="Calibri" pitchFamily="34" charset="0"/>
              </a:rPr>
              <a:t> tak průzračný, </a:t>
            </a:r>
          </a:p>
          <a:p>
            <a:pPr algn="r"/>
            <a:r>
              <a:rPr lang="cs-CZ" sz="2000" b="1" i="1" dirty="0">
                <a:latin typeface="Calibri" pitchFamily="34" charset="0"/>
              </a:rPr>
              <a:t> že líbí se v něm plout </a:t>
            </a:r>
          </a:p>
          <a:p>
            <a:pPr algn="r"/>
            <a:r>
              <a:rPr lang="cs-CZ" sz="2000" b="1" i="1" dirty="0">
                <a:latin typeface="Calibri" pitchFamily="34" charset="0"/>
              </a:rPr>
              <a:t> a prodlévat i měsíci! </a:t>
            </a:r>
          </a:p>
          <a:p>
            <a:r>
              <a:rPr lang="cs-CZ" i="1" dirty="0">
                <a:latin typeface="Calibri" pitchFamily="34" charset="0"/>
              </a:rPr>
              <a:t>        </a:t>
            </a:r>
            <a:r>
              <a:rPr lang="cs-CZ" sz="1600" dirty="0">
                <a:latin typeface="Calibri" pitchFamily="34" charset="0"/>
              </a:rPr>
              <a:t> </a:t>
            </a:r>
            <a:endParaRPr lang="cs-CZ" sz="1400" dirty="0">
              <a:latin typeface="Calibri" pitchFamily="34" charset="0"/>
            </a:endParaRPr>
          </a:p>
          <a:p>
            <a:pPr algn="r"/>
            <a:r>
              <a:rPr lang="cs-CZ" sz="1400" dirty="0">
                <a:latin typeface="Calibri" pitchFamily="34" charset="0"/>
              </a:rPr>
              <a:t>     </a:t>
            </a:r>
            <a:r>
              <a:rPr lang="cs-CZ" sz="1600" dirty="0">
                <a:latin typeface="Calibri" pitchFamily="34" charset="0"/>
              </a:rPr>
              <a:t>(</a:t>
            </a:r>
            <a:r>
              <a:rPr lang="cs-CZ" sz="1600" dirty="0" err="1">
                <a:latin typeface="Calibri" pitchFamily="34" charset="0"/>
              </a:rPr>
              <a:t>Šinkokinwakašú</a:t>
            </a:r>
            <a:r>
              <a:rPr lang="cs-CZ" sz="1600" dirty="0">
                <a:latin typeface="Calibri" pitchFamily="34" charset="0"/>
              </a:rPr>
              <a:t>, č. 1894).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50825" y="5805488"/>
            <a:ext cx="8642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>
                <a:latin typeface="Calibri" pitchFamily="34" charset="0"/>
              </a:rPr>
              <a:t>V pěti verších je v náznaku řečeno vše podstatné o </a:t>
            </a:r>
            <a:r>
              <a:rPr lang="cs-CZ" sz="1600" b="1" dirty="0" err="1">
                <a:latin typeface="Calibri" pitchFamily="34" charset="0"/>
              </a:rPr>
              <a:t>Čómeiově</a:t>
            </a:r>
            <a:r>
              <a:rPr lang="cs-CZ" sz="1600" b="1" dirty="0">
                <a:latin typeface="Calibri" pitchFamily="34" charset="0"/>
              </a:rPr>
              <a:t> životním pocitu na přelomu 12. a 13. století. Dávají nám klíč k pochopení jeho rozhodnutí vzdát se úřadu a života v hlavním městě a uchýlit se do horské poustevny. V neklidné době válek, zemětřesení a požárů, kdy v hlavním městě nezůstal téměř kámen na kameni, touží </a:t>
            </a:r>
            <a:r>
              <a:rPr lang="cs-CZ" sz="1600" b="1" dirty="0" err="1">
                <a:latin typeface="Calibri" pitchFamily="34" charset="0"/>
              </a:rPr>
              <a:t>Čómei</a:t>
            </a:r>
            <a:r>
              <a:rPr lang="cs-CZ" sz="1600" b="1" dirty="0">
                <a:latin typeface="Calibri" pitchFamily="34" charset="0"/>
              </a:rPr>
              <a:t> po očištění, po nezkalených myšlenkách.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92950" y="2924944"/>
            <a:ext cx="18002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Z 19. knihy básní věnovaných božstvům na nebi i na zemi jsou tyto verše „o měsíci“, z básnické soutěže ve svatyni </a:t>
            </a:r>
            <a:r>
              <a:rPr lang="cs-CZ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Kamo</a:t>
            </a:r>
            <a:endParaRPr lang="cs-CZ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224987"/>
      </p:ext>
    </p:extLst>
  </p:cSld>
  <p:clrMapOvr>
    <a:masterClrMapping/>
  </p:clrMapOvr>
  <p:transition advClick="0" advTm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920909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Básník, spisovatel, buddhistický mnich, původně dvořan a poté poustevník v těchto verších na téma „měsíc“ měsíc personifikuje a jeho zobrazením v podobě odrazu na vodní hladině stahuje k sobě (k lidem) dolů na zem ono posvátné, jež je s měsícem spojováno. </a:t>
            </a:r>
          </a:p>
        </p:txBody>
      </p:sp>
    </p:spTree>
    <p:extLst>
      <p:ext uri="{BB962C8B-B14F-4D97-AF65-F5344CB8AC3E}">
        <p14:creationId xmlns:p14="http://schemas.microsoft.com/office/powerpoint/2010/main" val="18016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764704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Jeho Výsost, císař </a:t>
            </a:r>
            <a:r>
              <a:rPr lang="cs-CZ" sz="3200" b="1" dirty="0" err="1"/>
              <a:t>Sandžó</a:t>
            </a:r>
            <a:r>
              <a:rPr lang="cs-CZ" sz="3200" b="1" dirty="0"/>
              <a:t> (976–1017)</a:t>
            </a:r>
          </a:p>
          <a:p>
            <a:r>
              <a:rPr lang="cs-CZ" sz="3200" b="1" dirty="0"/>
              <a:t>	</a:t>
            </a:r>
          </a:p>
          <a:p>
            <a:endParaRPr lang="cs-CZ" sz="3200" b="1" i="1" dirty="0">
              <a:solidFill>
                <a:srgbClr val="C00000"/>
              </a:solidFill>
            </a:endParaRPr>
          </a:p>
          <a:p>
            <a:r>
              <a:rPr lang="cs-CZ" sz="3200" b="1" i="1" dirty="0">
                <a:solidFill>
                  <a:srgbClr val="C00000"/>
                </a:solidFill>
              </a:rPr>
              <a:t>Kdokoli tápe,</a:t>
            </a:r>
            <a:endParaRPr lang="cs-CZ" sz="3200" b="1" dirty="0">
              <a:solidFill>
                <a:srgbClr val="C00000"/>
              </a:solidFill>
            </a:endParaRPr>
          </a:p>
          <a:p>
            <a:r>
              <a:rPr lang="cs-CZ" sz="3200" b="1" i="1" dirty="0">
                <a:solidFill>
                  <a:srgbClr val="C00000"/>
                </a:solidFill>
              </a:rPr>
              <a:t>neví, proč je</a:t>
            </a:r>
            <a:endParaRPr lang="cs-CZ" sz="3200" b="1" dirty="0">
              <a:solidFill>
                <a:srgbClr val="C00000"/>
              </a:solidFill>
            </a:endParaRPr>
          </a:p>
          <a:p>
            <a:r>
              <a:rPr lang="cs-CZ" sz="3200" b="1" i="1" dirty="0">
                <a:solidFill>
                  <a:srgbClr val="C00000"/>
                </a:solidFill>
              </a:rPr>
              <a:t>na tomto světě,</a:t>
            </a:r>
            <a:endParaRPr lang="cs-CZ" sz="3200" b="1" dirty="0">
              <a:solidFill>
                <a:srgbClr val="C00000"/>
              </a:solidFill>
            </a:endParaRPr>
          </a:p>
          <a:p>
            <a:r>
              <a:rPr lang="cs-CZ" sz="3200" b="1" i="1" dirty="0">
                <a:solidFill>
                  <a:srgbClr val="C00000"/>
                </a:solidFill>
              </a:rPr>
              <a:t>ať se zamiluje do luny</a:t>
            </a:r>
            <a:endParaRPr lang="cs-CZ" sz="3200" b="1" dirty="0">
              <a:solidFill>
                <a:srgbClr val="C00000"/>
              </a:solidFill>
            </a:endParaRPr>
          </a:p>
          <a:p>
            <a:r>
              <a:rPr lang="cs-CZ" sz="3200" b="1" i="1" dirty="0">
                <a:solidFill>
                  <a:srgbClr val="C00000"/>
                </a:solidFill>
              </a:rPr>
              <a:t>na půlnočním nebi!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1072" y="908720"/>
            <a:ext cx="7525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Jde nám zde o to, jak císař </a:t>
            </a:r>
            <a:r>
              <a:rPr lang="cs-CZ" sz="3600" dirty="0" err="1"/>
              <a:t>Sandžó</a:t>
            </a:r>
            <a:r>
              <a:rPr lang="cs-CZ" sz="3600" dirty="0"/>
              <a:t> prostřednictvím básnického jazyka zobrazil v jeho době ještě věcně nepoznaný měsíc. Pětiverší je koncipováno jako výzva, případně rada nebo rozkaz či důrazné doporučení, co má udělat člověk kladoucí si otázku po smyslu svého bytí.</a:t>
            </a:r>
          </a:p>
        </p:txBody>
      </p:sp>
    </p:spTree>
    <p:extLst>
      <p:ext uri="{BB962C8B-B14F-4D97-AF65-F5344CB8AC3E}">
        <p14:creationId xmlns:p14="http://schemas.microsoft.com/office/powerpoint/2010/main" val="296067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aigjo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25527" t="34250" r="34426" b="36350"/>
          <a:stretch>
            <a:fillRect/>
          </a:stretch>
        </p:blipFill>
        <p:spPr>
          <a:xfrm>
            <a:off x="107504" y="2452581"/>
            <a:ext cx="4248472" cy="4410490"/>
          </a:xfrm>
          <a:prstGeom prst="roundRect">
            <a:avLst/>
          </a:prstGeom>
        </p:spPr>
      </p:pic>
      <p:pic>
        <p:nvPicPr>
          <p:cNvPr id="5" name="Obrázek 4" descr="Bledy mesic, Saigjo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54081" t="31493" r="16326" b="38775"/>
          <a:stretch>
            <a:fillRect/>
          </a:stretch>
        </p:blipFill>
        <p:spPr>
          <a:xfrm>
            <a:off x="4294928" y="1902007"/>
            <a:ext cx="4849072" cy="354321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40466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sz="2400" b="1" dirty="0" err="1">
                <a:solidFill>
                  <a:schemeClr val="accent2">
                    <a:lumMod val="50000"/>
                  </a:schemeClr>
                </a:solidFill>
              </a:rPr>
              <a:t>Saigjó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2">
                    <a:lumMod val="50000"/>
                  </a:schemeClr>
                </a:solidFill>
              </a:rPr>
              <a:t>hóši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(1118 – 1190)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548680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Zde luna/měsíc není ani posvátnem sestoupeným k zemi, ani útočištěm na nebesích. V předchozích dvou pětiverších je měsíc protagonistou básníkova sdělení. V případě </a:t>
            </a:r>
            <a:r>
              <a:rPr lang="cs-CZ" sz="2800" dirty="0" err="1"/>
              <a:t>Saigjóovy</a:t>
            </a:r>
            <a:r>
              <a:rPr lang="cs-CZ" sz="2800" dirty="0"/>
              <a:t> básně je jen nevítaným, protivným „náhradníkem“ za nepřítomného „někoho milého“. </a:t>
            </a:r>
            <a:r>
              <a:rPr lang="cs-CZ" sz="2800" dirty="0" err="1"/>
              <a:t>Saigjó</a:t>
            </a:r>
            <a:r>
              <a:rPr lang="cs-CZ" sz="2800" dirty="0"/>
              <a:t> tu narušuje dobové chápání krásného měsíce a přikládá význam pocitu osamělosti, který přítomnost měsíce jen posiluje. V mnoha jiných, na rozdíl od této, konvenčních básní je „bledý měsíc k ránu“ symbolem loučení milenců, kdy muži, často inkognito, opouštěli příbytek své milé. </a:t>
            </a:r>
          </a:p>
        </p:txBody>
      </p:sp>
    </p:spTree>
    <p:extLst>
      <p:ext uri="{BB962C8B-B14F-4D97-AF65-F5344CB8AC3E}">
        <p14:creationId xmlns:p14="http://schemas.microsoft.com/office/powerpoint/2010/main" val="2263907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403</Words>
  <Application>Microsoft Office PowerPoint</Application>
  <PresentationFormat>Předvádění na obrazovce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MS Mincho</vt:lpstr>
      <vt:lpstr>ＭＳ Ｐゴシック</vt:lpstr>
      <vt:lpstr>Arial</vt:lpstr>
      <vt:lpstr>Arial Unicode MS</vt:lpstr>
      <vt:lpstr>Calibri</vt:lpstr>
      <vt:lpstr>Cambria</vt:lpstr>
      <vt:lpstr>Times New Roman</vt:lpstr>
      <vt:lpstr>Verdana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66</cp:revision>
  <dcterms:created xsi:type="dcterms:W3CDTF">2018-05-07T17:56:49Z</dcterms:created>
  <dcterms:modified xsi:type="dcterms:W3CDTF">2018-06-13T05:56:38Z</dcterms:modified>
</cp:coreProperties>
</file>