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</p:sldMasterIdLst>
  <p:notesMasterIdLst>
    <p:notesMasterId r:id="rId49"/>
  </p:notesMasterIdLst>
  <p:handoutMasterIdLst>
    <p:handoutMasterId r:id="rId50"/>
  </p:handoutMasterIdLst>
  <p:sldIdLst>
    <p:sldId id="256" r:id="rId3"/>
    <p:sldId id="268" r:id="rId4"/>
    <p:sldId id="312" r:id="rId5"/>
    <p:sldId id="321" r:id="rId6"/>
    <p:sldId id="326" r:id="rId7"/>
    <p:sldId id="323" r:id="rId8"/>
    <p:sldId id="264" r:id="rId9"/>
    <p:sldId id="298" r:id="rId10"/>
    <p:sldId id="304" r:id="rId11"/>
    <p:sldId id="257" r:id="rId12"/>
    <p:sldId id="318" r:id="rId13"/>
    <p:sldId id="314" r:id="rId14"/>
    <p:sldId id="292" r:id="rId15"/>
    <p:sldId id="317" r:id="rId16"/>
    <p:sldId id="295" r:id="rId17"/>
    <p:sldId id="265" r:id="rId18"/>
    <p:sldId id="288" r:id="rId19"/>
    <p:sldId id="291" r:id="rId20"/>
    <p:sldId id="283" r:id="rId21"/>
    <p:sldId id="290" r:id="rId22"/>
    <p:sldId id="286" r:id="rId23"/>
    <p:sldId id="313" r:id="rId24"/>
    <p:sldId id="271" r:id="rId25"/>
    <p:sldId id="296" r:id="rId26"/>
    <p:sldId id="299" r:id="rId27"/>
    <p:sldId id="260" r:id="rId28"/>
    <p:sldId id="269" r:id="rId29"/>
    <p:sldId id="309" r:id="rId30"/>
    <p:sldId id="272" r:id="rId31"/>
    <p:sldId id="325" r:id="rId32"/>
    <p:sldId id="302" r:id="rId33"/>
    <p:sldId id="275" r:id="rId34"/>
    <p:sldId id="300" r:id="rId35"/>
    <p:sldId id="278" r:id="rId36"/>
    <p:sldId id="311" r:id="rId37"/>
    <p:sldId id="315" r:id="rId38"/>
    <p:sldId id="308" r:id="rId39"/>
    <p:sldId id="305" r:id="rId40"/>
    <p:sldId id="324" r:id="rId41"/>
    <p:sldId id="307" r:id="rId42"/>
    <p:sldId id="310" r:id="rId43"/>
    <p:sldId id="316" r:id="rId44"/>
    <p:sldId id="322" r:id="rId45"/>
    <p:sldId id="319" r:id="rId46"/>
    <p:sldId id="327" r:id="rId47"/>
    <p:sldId id="320" r:id="rId4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4737" autoAdjust="0"/>
  </p:normalViewPr>
  <p:slideViewPr>
    <p:cSldViewPr snapToGrid="0">
      <p:cViewPr varScale="1">
        <p:scale>
          <a:sx n="86" d="100"/>
          <a:sy n="86" d="100"/>
        </p:scale>
        <p:origin x="12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FC28B-6222-4CC2-9ECB-3196237E58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D7947-1663-4FC6-9E91-EE17EAEC9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085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4D839-BFBC-4BB3-BE4A-33DA4673734F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FC85A-3F9D-48DF-BAA3-DB7A3DF5C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13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Poukaz ke zdroji – Obrátilův slovník, opozice vysoké – nízké apod.; spíš o části těla než o </a:t>
            </a:r>
            <a:r>
              <a:rPr lang="cs-CZ" dirty="0" err="1"/>
              <a:t>somatismu</a:t>
            </a:r>
            <a:r>
              <a:rPr lang="cs-CZ" dirty="0"/>
              <a:t>, který k ní </a:t>
            </a:r>
            <a:r>
              <a:rPr lang="cs-CZ" dirty="0" err="1"/>
              <a:t>poukazje</a:t>
            </a:r>
            <a:r>
              <a:rPr lang="cs-CZ" dirty="0"/>
              <a:t>, ale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60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69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87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18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Jan  Amos Komenský – Orbis </a:t>
            </a:r>
            <a:r>
              <a:rPr lang="cs-CZ" dirty="0" err="1"/>
              <a:t>sensualium</a:t>
            </a:r>
            <a:r>
              <a:rPr lang="cs-CZ" dirty="0"/>
              <a:t> pictus  - část těla – a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40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20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8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FC85A-3F9D-48DF-BAA3-DB7A3DF5C0F4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85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303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8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045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845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69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710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101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38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994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264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97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5/26/2018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5/26/2018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AE1F-2219-4585-AC3B-5E5A8D6134DC}" type="datetimeFigureOut">
              <a:rPr lang="cs-CZ" smtClean="0"/>
              <a:t>26.05.2018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085D-8B56-4A0B-8CED-AC421E46F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88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vokabular.ujc.cas.cz/hledani.aspx" TargetMode="External"/><Relationship Id="rId2" Type="http://schemas.openxmlformats.org/officeDocument/2006/relationships/hyperlink" Target="http://vokabular.ujc.cas.cz/hledani.aspx?hw=prd&#283;ti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inky.cz/zena/zdravi/364616-jak-na-pevny-a-vytvarovany-zadek.html" TargetMode="External"/><Relationship Id="rId2" Type="http://schemas.openxmlformats.org/officeDocument/2006/relationships/hyperlink" Target="https://ona.idnes.cz/tipy-na-telo-do-plavek-kosmetika-a-osetreni-pro-krasny-zadek-plj-/krasa.aspx?c=A150521_082227_krasa_sck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hyperlink" Target="https://ona.idnes.cz/velky-zadek-sex-afrika-triky-dgl-/krasa.aspx?c=A160518_112742_krasa_jup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pak.fun/vtipy/deti-a-mladi/32375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5.png"/><Relationship Id="rId4" Type="http://schemas.openxmlformats.org/officeDocument/2006/relationships/hyperlink" Target="https://www.prirovnej.cz/ma-zadek-jako-kdyz-vrana-srazi-paty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rozhlas.cz/minutovehry/hry/_zprava/kdyby-mohla-prdel-mluvit--115381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lubosovy-vtipy.net/oldtime2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spi.cz/dila/40887-jak-se-rekne-prde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czechency.org/slovnik/VULGARISMU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televize.cz/porady/1073878061-ilustrovane-fejetony-ludvika-vaculika/402217100091043-ci-je-svet/" TargetMode="External"/><Relationship Id="rId2" Type="http://schemas.openxmlformats.org/officeDocument/2006/relationships/hyperlink" Target="http://www.ceskatelevize.cz/porady/1073878061-ilustrovane-fejetony-ludvika-vaculika/402217100091019-v-pohode-do-riti-rozvoj-upadk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5025A-53F2-4B79-88C3-52D8B8EF6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721" y="-1216156"/>
            <a:ext cx="10088508" cy="2375883"/>
          </a:xfrm>
        </p:spPr>
        <p:txBody>
          <a:bodyPr/>
          <a:lstStyle/>
          <a:p>
            <a:pPr algn="ctr"/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br>
              <a:rPr lang="cs-CZ" sz="4000" i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cs-CZ" sz="32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Prdel není nic špatného ani sprostého, </a:t>
            </a:r>
            <a:br>
              <a:rPr lang="cs-CZ" sz="32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r>
              <a:rPr lang="cs-CZ" sz="32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dyť se nosí i do kostela. </a:t>
            </a:r>
            <a:br>
              <a:rPr lang="cs-CZ" sz="32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br>
              <a:rPr lang="cs-CZ" sz="32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r>
              <a:rPr lang="cs-CZ" sz="3200" b="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O jedné tabuové části těla ve světle pojmových profilů a představových schémat </a:t>
            </a:r>
            <a:br>
              <a:rPr lang="cs-CZ" sz="3200" b="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br>
              <a:rPr lang="cs-CZ" sz="3200" b="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endParaRPr lang="cs-CZ" sz="3200" b="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769255-FE3C-4357-A845-81C234427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047" y="4493941"/>
            <a:ext cx="7954165" cy="2040670"/>
          </a:xfrm>
        </p:spPr>
        <p:txBody>
          <a:bodyPr>
            <a:normAutofit fontScale="55000" lnSpcReduction="20000"/>
          </a:bodyPr>
          <a:lstStyle/>
          <a:p>
            <a:r>
              <a:rPr lang="cs-CZ" sz="41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Irena Vaňková</a:t>
            </a:r>
          </a:p>
          <a:p>
            <a:r>
              <a:rPr lang="cs-CZ" sz="41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(Ústav jazyků a komunikace neslyšících)</a:t>
            </a:r>
          </a:p>
          <a:p>
            <a:endParaRPr lang="cs-CZ" sz="410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r>
              <a:rPr lang="cs-CZ" sz="41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Dny kulturní lingvistiky 2018</a:t>
            </a:r>
          </a:p>
          <a:p>
            <a:r>
              <a:rPr lang="cs-CZ" sz="41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Praha, FF UK 22. – 23. 5. 2018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687" y="3413723"/>
            <a:ext cx="46500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01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BB0AB-EC6A-4C41-ADB3-1ACA1740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484632"/>
            <a:ext cx="11373071" cy="1251571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... </a:t>
            </a:r>
            <a:r>
              <a:rPr lang="cs-CZ" sz="4300" dirty="0"/>
              <a:t>Po plecích následují bedra (17) s kyčlemi (18) a na zadku řiť (19). …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587A6AF-FC42-43BB-AF40-14018FF8F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556" y="1730419"/>
            <a:ext cx="6158079" cy="504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6A855A-4678-4A5C-AF83-706092326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169" y="1451065"/>
            <a:ext cx="5285690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1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Důležitost tělesné zkušenosti: </a:t>
            </a:r>
            <a:br>
              <a:rPr lang="cs-CZ" sz="3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r>
              <a:rPr lang="cs-CZ" sz="3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„body in </a:t>
            </a:r>
            <a:r>
              <a:rPr lang="cs-CZ" sz="39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the</a:t>
            </a:r>
            <a:r>
              <a:rPr lang="cs-CZ" sz="3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 mind“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1444" y="2121408"/>
            <a:ext cx="10726804" cy="4050792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</a:rPr>
              <a:t>→ </a:t>
            </a:r>
            <a:r>
              <a:rPr lang="cs-CZ" i="1" dirty="0"/>
              <a:t>Tělo</a:t>
            </a:r>
            <a:r>
              <a:rPr lang="cs-CZ" dirty="0"/>
              <a:t> v </a:t>
            </a:r>
            <a:r>
              <a:rPr lang="cs-CZ" i="1" dirty="0"/>
              <a:t>mysli</a:t>
            </a:r>
            <a:r>
              <a:rPr lang="cs-CZ" dirty="0"/>
              <a:t> – a v jazyce</a:t>
            </a:r>
          </a:p>
          <a:p>
            <a:pPr marL="0" indent="0">
              <a:buNone/>
            </a:pPr>
            <a:r>
              <a:rPr lang="cs-CZ" dirty="0"/>
              <a:t>a/ jedna cesta k porozumění tělesné zkušenosti: </a:t>
            </a:r>
          </a:p>
          <a:p>
            <a:pPr marL="0" indent="0">
              <a:buNone/>
            </a:pPr>
            <a:r>
              <a:rPr lang="cs-CZ" b="1" dirty="0"/>
              <a:t>představová schémata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b/ druhá cesta:</a:t>
            </a:r>
          </a:p>
          <a:p>
            <a:pPr marL="0" indent="0">
              <a:buNone/>
            </a:pPr>
            <a:r>
              <a:rPr lang="cs-CZ" b="1" dirty="0"/>
              <a:t>význam </a:t>
            </a:r>
            <a:r>
              <a:rPr lang="cs-CZ" b="1" dirty="0" err="1"/>
              <a:t>somatismů</a:t>
            </a:r>
            <a:r>
              <a:rPr lang="cs-CZ" b="1" dirty="0"/>
              <a:t> </a:t>
            </a:r>
            <a:r>
              <a:rPr lang="cs-CZ" dirty="0"/>
              <a:t>– názvů částí lidského těla: </a:t>
            </a:r>
          </a:p>
          <a:p>
            <a:pPr>
              <a:buFontTx/>
              <a:buChar char="-"/>
            </a:pPr>
            <a:r>
              <a:rPr lang="cs-CZ" dirty="0"/>
              <a:t> co znamenají přímo</a:t>
            </a:r>
          </a:p>
          <a:p>
            <a:pPr>
              <a:buFontTx/>
              <a:buChar char="-"/>
            </a:pPr>
            <a:r>
              <a:rPr lang="cs-CZ" dirty="0"/>
              <a:t> co reprezentují </a:t>
            </a:r>
          </a:p>
          <a:p>
            <a:pPr marL="0" indent="0">
              <a:buNone/>
            </a:pPr>
            <a:r>
              <a:rPr lang="cs-CZ" dirty="0"/>
              <a:t>v našem (jazykově ukotveném)  obrazu světa?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393" y="1864998"/>
            <a:ext cx="4286250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57" y="178407"/>
            <a:ext cx="2573973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9609B-E210-413B-ADEB-4158D475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500961"/>
            <a:ext cx="11532255" cy="88368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Profily pojmu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C139FF-8DC0-4DCE-8E21-BD4B3238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5" y="1058511"/>
            <a:ext cx="11543070" cy="5298528"/>
          </a:xfrm>
        </p:spPr>
        <p:txBody>
          <a:bodyPr>
            <a:normAutofit/>
          </a:bodyPr>
          <a:lstStyle/>
          <a:p>
            <a:pPr algn="ctr"/>
            <a:endParaRPr lang="cs-CZ" dirty="0"/>
          </a:p>
          <a:p>
            <a:pPr marL="0" indent="0" algn="ctr">
              <a:buNone/>
            </a:pPr>
            <a:r>
              <a:rPr lang="cs-CZ" dirty="0"/>
              <a:t>        POJEM / VÝZNAM / OBRAZ</a:t>
            </a:r>
          </a:p>
          <a:p>
            <a:pPr marL="0" indent="0" algn="ctr">
              <a:buNone/>
            </a:pPr>
            <a:r>
              <a:rPr lang="cs-CZ" dirty="0"/>
              <a:t>        varianty pojmu, resp. součásti struktury pojmu</a:t>
            </a:r>
          </a:p>
          <a:p>
            <a:pPr marL="0" indent="0" algn="ctr">
              <a:buNone/>
            </a:pPr>
            <a:r>
              <a:rPr lang="cs-CZ" dirty="0"/>
              <a:t>          profily: MANIFESTACE, LOKALIZACE, FUNKCE, GESTO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marL="0" indent="0" algn="ctr">
              <a:buNone/>
            </a:pPr>
            <a:r>
              <a:rPr lang="cs-CZ" dirty="0"/>
              <a:t>	   </a:t>
            </a:r>
            <a:r>
              <a:rPr lang="cs-CZ" i="1" dirty="0"/>
              <a:t>slovo</a:t>
            </a:r>
            <a:r>
              <a:rPr lang="cs-CZ" dirty="0"/>
              <a:t>   ---------------------------------------     věc </a:t>
            </a:r>
          </a:p>
          <a:p>
            <a:pPr marL="0" indent="0" algn="ctr">
              <a:buNone/>
            </a:pPr>
            <a:r>
              <a:rPr lang="cs-CZ" sz="1900" dirty="0"/>
              <a:t>(vyjádření, na jehož/jejichž základě                                    různé aspekty denotátu</a:t>
            </a:r>
          </a:p>
          <a:p>
            <a:pPr marL="0" indent="0" algn="ctr">
              <a:buNone/>
            </a:pPr>
            <a:r>
              <a:rPr lang="cs-CZ" sz="1900" dirty="0"/>
              <a:t>lze pojem, resp. jeho profil(y) interpretovat)                                   </a:t>
            </a:r>
            <a:r>
              <a:rPr lang="cs-CZ" dirty="0"/>
              <a:t>(vzhled, funkce…)</a:t>
            </a:r>
          </a:p>
          <a:p>
            <a:pPr algn="ctr"/>
            <a:endParaRPr lang="cs-CZ" dirty="0"/>
          </a:p>
        </p:txBody>
      </p:sp>
      <p:cxnSp>
        <p:nvCxnSpPr>
          <p:cNvPr id="4" name="Přímá spojnice se šipkou 3"/>
          <p:cNvCxnSpPr>
            <a:cxnSpLocks noChangeShapeType="1"/>
          </p:cNvCxnSpPr>
          <p:nvPr/>
        </p:nvCxnSpPr>
        <p:spPr bwMode="auto">
          <a:xfrm>
            <a:off x="6522855" y="3088913"/>
            <a:ext cx="2021704" cy="172083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Přímá spojnice se šipkou 7"/>
          <p:cNvCxnSpPr>
            <a:cxnSpLocks noChangeShapeType="1"/>
          </p:cNvCxnSpPr>
          <p:nvPr/>
        </p:nvCxnSpPr>
        <p:spPr bwMode="auto">
          <a:xfrm flipH="1">
            <a:off x="4765832" y="3125489"/>
            <a:ext cx="1757023" cy="176671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3468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55EFB-7C01-4E6A-A24D-B2B09368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6981"/>
            <a:ext cx="10058400" cy="1209366"/>
          </a:xfrm>
        </p:spPr>
        <p:txBody>
          <a:bodyPr>
            <a:normAutofit/>
          </a:bodyPr>
          <a:lstStyle/>
          <a:p>
            <a:pPr algn="ctr"/>
            <a:r>
              <a:rPr lang="cs-CZ" sz="3200" i="1" dirty="0"/>
              <a:t> </a:t>
            </a:r>
            <a:r>
              <a:rPr lang="cs-CZ" sz="3600" dirty="0"/>
              <a:t>Profily somatických pojmů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6F8B2B-A01A-40A1-B815-40CC4E74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94" y="1589314"/>
            <a:ext cx="11828206" cy="492596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práce o obrazu různých částí těla v češtině: hlava, nos, oko, ruka, noha, srdce…</a:t>
            </a:r>
          </a:p>
          <a:p>
            <a:pPr>
              <a:buFontTx/>
              <a:buChar char="-"/>
            </a:pP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u částí těla vymezeny </a:t>
            </a:r>
          </a:p>
          <a:p>
            <a:pPr marL="0" indent="0" algn="ctr">
              <a:buNone/>
            </a:pPr>
            <a:r>
              <a:rPr lang="cs-CZ" sz="28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4 profily </a:t>
            </a:r>
          </a:p>
          <a:p>
            <a:pPr>
              <a:buFontTx/>
              <a:buChar char="-"/>
            </a:pPr>
            <a:endParaRPr lang="cs-CZ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- </a:t>
            </a:r>
            <a:r>
              <a:rPr lang="cs-CZ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MANIFESTACE</a:t>
            </a: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- </a:t>
            </a: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hlava je kulatá, hlava je tvrdá // koleno je kulaté, koleno je holé</a:t>
            </a:r>
            <a:endParaRPr lang="cs-CZ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- </a:t>
            </a:r>
            <a:r>
              <a:rPr lang="cs-CZ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LOKALIZACE</a:t>
            </a: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– hlava je nahoře // koleno je v určité výši od povrchu (</a:t>
            </a:r>
            <a:r>
              <a:rPr lang="cs-CZ" i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vody po kolena</a:t>
            </a: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)</a:t>
            </a:r>
          </a:p>
          <a:p>
            <a:pPr marL="0" indent="0">
              <a:buNone/>
            </a:pP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- </a:t>
            </a:r>
            <a:r>
              <a:rPr lang="cs-CZ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FUNKCE</a:t>
            </a: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– hlava je spojena s myšlením, pamětí, učením apod. // na kolenou klečíme, na koleně něco děláme, přes koleno lze někoho přehnout (při výprasku) </a:t>
            </a:r>
          </a:p>
          <a:p>
            <a:pPr marL="0" indent="0">
              <a:buNone/>
            </a:pPr>
            <a:r>
              <a:rPr lang="cs-CZ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- GESTO</a:t>
            </a:r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– hlavou kýváme (na znamení souhlasu), kroutíme, vrtíme (na znamení nesouhlasu) //  na kolenou klečíme (při prosbě, modlitbě), na kolena padáme (vyjádření vrcholné úcty), kolena se nám roztřesou při strachu…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cs-CZ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cs-CZ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cs-CZ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cs-CZ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4144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96412" y="594376"/>
            <a:ext cx="11146044" cy="949289"/>
          </a:xfrm>
        </p:spPr>
        <p:txBody>
          <a:bodyPr>
            <a:normAutofit/>
          </a:bodyPr>
          <a:lstStyle/>
          <a:p>
            <a:r>
              <a:rPr lang="cs-CZ" dirty="0"/>
              <a:t>KOLENO – profily (příklad)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412" y="1691148"/>
            <a:ext cx="3972233" cy="488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02" y="1691148"/>
            <a:ext cx="4322688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170" y="4053788"/>
            <a:ext cx="4472120" cy="252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924" y="532468"/>
            <a:ext cx="31546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9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2F9DF-AA3C-499E-8A1C-4C8F4339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4" y="484632"/>
            <a:ext cx="11463454" cy="1609344"/>
          </a:xfrm>
        </p:spPr>
        <p:txBody>
          <a:bodyPr>
            <a:normAutofit/>
          </a:bodyPr>
          <a:lstStyle/>
          <a:p>
            <a:pPr algn="ctr"/>
            <a:r>
              <a:rPr lang="cs-CZ" sz="43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Cesta k profilům a </a:t>
            </a:r>
            <a:r>
              <a:rPr lang="cs-CZ" sz="43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subprofilům</a:t>
            </a:r>
            <a:r>
              <a:rPr lang="cs-CZ" sz="43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 </a:t>
            </a:r>
            <a:br>
              <a:rPr lang="cs-CZ" sz="43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r>
              <a:rPr lang="cs-CZ" sz="43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(→ konotacím)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4BA0A5-D705-4A42-AE69-B3D560F0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1962615"/>
            <a:ext cx="10827834" cy="46723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Studium jazykového materiálu → v něm je implikován obraz dané věci fixovaný v jazyce</a:t>
            </a:r>
          </a:p>
          <a:p>
            <a:pPr marL="0" indent="0">
              <a:buNone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						(měly by se vyjevit i kořeny </a:t>
            </a:r>
            <a:r>
              <a:rPr lang="cs-CZ" sz="2000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tabuovosti</a:t>
            </a: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„vnitřní forma“ (motivace, etymologie)</a:t>
            </a: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synonymie, </a:t>
            </a:r>
            <a:r>
              <a:rPr lang="cs-CZ" sz="2000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opozitnost</a:t>
            </a: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apod.</a:t>
            </a: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polysémie</a:t>
            </a: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deriváty</a:t>
            </a: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frazeologie…</a:t>
            </a:r>
          </a:p>
          <a:p>
            <a:pPr>
              <a:buFontTx/>
              <a:buChar char="-"/>
            </a:pPr>
            <a:endParaRPr lang="cs-CZ" sz="2000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folklorní a </a:t>
            </a:r>
            <a:r>
              <a:rPr lang="cs-CZ" sz="2000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popkulturní</a:t>
            </a: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žánry (včetně např. vtipů)</a:t>
            </a: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texty různého typu a zaměření; jazykové korpusy</a:t>
            </a:r>
          </a:p>
          <a:p>
            <a:pPr>
              <a:buFontTx/>
              <a:buChar char="-"/>
            </a:pPr>
            <a:r>
              <a:rPr lang="cs-CZ" sz="2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empirický výzkum (dotazníky)</a:t>
            </a:r>
          </a:p>
        </p:txBody>
      </p:sp>
    </p:spTree>
    <p:extLst>
      <p:ext uri="{BB962C8B-B14F-4D97-AF65-F5344CB8AC3E}">
        <p14:creationId xmlns:p14="http://schemas.microsoft.com/office/powerpoint/2010/main" val="355520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361" y="111513"/>
            <a:ext cx="11541511" cy="57428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Synonymie: </a:t>
            </a:r>
            <a:br>
              <a:rPr lang="cs-CZ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nates</a:t>
            </a:r>
            <a:r>
              <a:rPr 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(zadní podvojná část těla)       X         2. </a:t>
            </a:r>
            <a:r>
              <a:rPr lang="cs-CZ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anus, </a:t>
            </a:r>
            <a:r>
              <a:rPr lang="cs-CZ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rectum</a:t>
            </a:r>
            <a:r>
              <a:rPr lang="cs-CZ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(konečník, řitní otvor)</a:t>
            </a:r>
            <a:br>
              <a:rPr 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51" y="880945"/>
            <a:ext cx="11173521" cy="586554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6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6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6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prdelka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prdýlka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prdelinka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prcina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prcka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prcinka</a:t>
            </a:r>
            <a:endParaRPr lang="cs-CZ" sz="6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řiť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řitka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odborné kontexty – terminologie (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řitní otvor, konečník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mor.</a:t>
            </a:r>
          </a:p>
          <a:p>
            <a:pPr marL="0" indent="0">
              <a:buNone/>
            </a:pPr>
            <a:r>
              <a:rPr lang="cs-CZ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zadek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zadeček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zadnice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zadnička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zadinka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zadní část těla 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 záda),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pozadí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zádel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zadní tvář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zadní líc;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záchule</a:t>
            </a:r>
            <a:endParaRPr lang="cs-CZ" sz="6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hýždě, hýžďové svaly</a:t>
            </a:r>
          </a:p>
          <a:p>
            <a:pPr marL="0" indent="0">
              <a:buNone/>
            </a:pP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dvě půlky; pravá – levá půle, šunky</a:t>
            </a:r>
          </a:p>
          <a:p>
            <a:pPr marL="0" indent="0">
              <a:buNone/>
            </a:pPr>
            <a:endParaRPr lang="cs-CZ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sedýnka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sedinka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sedačka,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sezenka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hačadlo</a:t>
            </a:r>
            <a:endParaRPr lang="cs-CZ" sz="6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panímanda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paní teta, paní stará – </a:t>
            </a:r>
            <a:r>
              <a:rPr lang="cs-CZ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zast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sz="6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holá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dostat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holou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holičká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holičky</a:t>
            </a:r>
          </a:p>
          <a:p>
            <a:pPr marL="0" indent="0">
              <a:buNone/>
            </a:pP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 těla 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(?) , 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zadní tvář, zadní líc</a:t>
            </a:r>
          </a:p>
          <a:p>
            <a:pPr marL="0" indent="0">
              <a:buNone/>
            </a:pP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pulina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pulinka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popo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dostat na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popo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zast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dětské</a:t>
            </a:r>
          </a:p>
          <a:p>
            <a:pPr marL="0" indent="0">
              <a:buNone/>
            </a:pP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díra,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paděra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karasnice</a:t>
            </a:r>
            <a:r>
              <a:rPr lang="cs-CZ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kotel, </a:t>
            </a:r>
            <a:r>
              <a:rPr lang="cs-CZ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samandra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zast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vulg</a:t>
            </a:r>
            <a:r>
              <a:rPr lang="cs-C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6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662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2042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300" dirty="0"/>
              <a:t>Etymologie, vnitřní forma – prdel, řiť, zadek / zadnice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23695" y="1242614"/>
            <a:ext cx="10951992" cy="523117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 </a:t>
            </a:r>
          </a:p>
          <a:p>
            <a:pPr>
              <a:buFontTx/>
              <a:buChar char="-"/>
            </a:pP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etymologické slovníky neuvádějí samostatně, ale v rámci hesla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prdět / prděti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jehož základ je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onomomatopoický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všeslovanský (p.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pierdzieć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perdeť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 indoevropský (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řec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perdō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stněm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ferzan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něm.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furzen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lat.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pedere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atd.), srov. i variantu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bzdíti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Tx/>
              <a:buChar char="-"/>
            </a:pP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Holub a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Lyer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upozorňují na příbuzný výraz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petarda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byl přejat z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francouzštíny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pétard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péter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vybuchnout“,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výbuch, prd“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 z lat.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peditum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pedere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„prdět“ (onom.)</a:t>
            </a:r>
          </a:p>
          <a:p>
            <a:pPr>
              <a:buFontTx/>
              <a:buChar char="-"/>
            </a:pP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Rejzek –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psl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*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az-Cyrl-A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rděti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příbuzné s lit.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pérdžiu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´prdím´ </a:t>
            </a:r>
          </a:p>
          <a:p>
            <a:pPr>
              <a:buFontTx/>
              <a:buChar char="-"/>
            </a:pP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Machek –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prděti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„slovo prastaré“; slovesnou formu dává do souvislosti se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az-Cyrl-A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rděti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Řiť</a:t>
            </a:r>
          </a:p>
          <a:p>
            <a:pPr>
              <a:buFontTx/>
              <a:buChar char="-"/>
            </a:pP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všeslovanské;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psl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stsl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</a:t>
            </a:r>
            <a:r>
              <a:rPr lang="az-Cyrl-A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souvisí s lit. 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rietas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stehno“; pol.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rzyć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csl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</a:t>
            </a:r>
            <a:r>
              <a:rPr lang="az-Cyrl-A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apod.; jako východisko se rekonstruuje podle Rejzka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*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rēito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*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rēiti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„jehož další souvislosti nejsou jisté“; Machek: „kořen je týž jako v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lejno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uznáme-li záměnu r/l“</a:t>
            </a:r>
          </a:p>
          <a:p>
            <a:pPr marL="0" indent="0">
              <a:buNone/>
            </a:pPr>
            <a:endParaRPr lang="cs-CZ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Zadek, zadnice </a:t>
            </a:r>
          </a:p>
          <a:p>
            <a:pPr>
              <a:buFontTx/>
              <a:buChar char="-"/>
            </a:pP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všesl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stč., r.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(„záda“), to z předl. 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od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*</a:t>
            </a:r>
            <a:r>
              <a:rPr lang="cs-CZ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dhē</a:t>
            </a:r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položit“, tj. asi „co je položeno vzadu“) + sufixy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3771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40B91-48D0-4C57-9FF7-C4C9C4A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09270"/>
          </a:xfrm>
        </p:spPr>
        <p:txBody>
          <a:bodyPr>
            <a:normAutofit/>
          </a:bodyPr>
          <a:lstStyle/>
          <a:p>
            <a:pPr algn="ctr"/>
            <a:r>
              <a:rPr lang="cs-CZ" sz="3900" dirty="0"/>
              <a:t>Prdel ve Staročeském slovníku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AFEFEB-0C06-4A08-ACBA-41F93B07F2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5190" y="1393902"/>
            <a:ext cx="10838986" cy="5274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-e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m.;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Vyhledat heslo: prdět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prděti</a:t>
            </a:r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zadnice, řiť, zvl. řitní otvor: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,…zadek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tergus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pizda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Prdel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KlarGlosA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1310 (De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membris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podicus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hranice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přěd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prdelem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SlovOstřS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103;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čépkové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prdel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LékŽen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99b ║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hnijiechu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Azotští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vynikajíc jich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třěva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zadkem…, a myši vyvěrajíc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pole,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hlodáchu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jich prdele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ComestC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140a (zadky ~K)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extales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vnitřnosti vyhřezlé z konečníku (?);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najprv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posadil 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čert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najvýše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potom ta…paní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vedlé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něho…a proti ní z prdele Tomáš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HynRozpr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215a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Prdele, tj. odněkud z nějaké díry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ze Zapadákova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Též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jm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osob. Prdel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Thomassone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dicto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Prdel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Erect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4,366, 1391)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Prdelík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prdelyk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střělec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Haškóv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PoprRožmb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18b, 1399)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Staročeský slovník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[seš.] 1–26. Praha: Academia, 1968–2008.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http://vokabular.ujc.cas.cz/hledani.aspx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1025" name="Picture 1" descr="Tisk výsledk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isk výsledk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366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625" y="235975"/>
            <a:ext cx="11435515" cy="816078"/>
          </a:xfrm>
        </p:spPr>
        <p:txBody>
          <a:bodyPr>
            <a:noAutofit/>
          </a:bodyPr>
          <a:lstStyle/>
          <a:p>
            <a:pPr algn="ctr"/>
            <a:r>
              <a:rPr lang="cs-CZ" sz="2800" dirty="0"/>
              <a:t>Polysémie – výkladové slovníky (PSJČ, SSJČ. SSČ, </a:t>
            </a:r>
            <a:r>
              <a:rPr lang="cs-CZ" sz="2800" dirty="0" err="1"/>
              <a:t>SSoučČ</a:t>
            </a:r>
            <a:r>
              <a:rPr lang="cs-CZ" sz="2800" dirty="0"/>
              <a:t>): (nakolik a) jak je vymezován základní význam a významy další?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12" y="1148575"/>
            <a:ext cx="11920654" cy="5096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i="1" dirty="0"/>
              <a:t>prdel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dirty="0"/>
              <a:t>- V PSJČ pouze: </a:t>
            </a:r>
            <a:r>
              <a:rPr lang="cs-CZ" b="1" dirty="0"/>
              <a:t>prdel</a:t>
            </a:r>
            <a:r>
              <a:rPr lang="cs-CZ" dirty="0"/>
              <a:t>, -e f. </a:t>
            </a:r>
            <a:r>
              <a:rPr lang="cs-CZ" dirty="0" err="1"/>
              <a:t>vulg</a:t>
            </a:r>
            <a:r>
              <a:rPr lang="cs-CZ" dirty="0"/>
              <a:t>. zadnice (namísto celého hesla)</a:t>
            </a:r>
            <a:endParaRPr lang="cs-CZ" sz="2000" dirty="0"/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sz="2000" dirty="0"/>
              <a:t>inde </a:t>
            </a:r>
            <a:r>
              <a:rPr lang="cs-CZ" sz="2000" dirty="0" err="1"/>
              <a:t>zdůr</a:t>
            </a:r>
            <a:r>
              <a:rPr lang="cs-CZ" sz="2000" dirty="0"/>
              <a:t>.: </a:t>
            </a:r>
            <a:r>
              <a:rPr lang="cs-CZ" sz="2000" dirty="0">
                <a:highlight>
                  <a:srgbClr val="FFFF00"/>
                </a:highlight>
              </a:rPr>
              <a:t>sedací část (lidského) těla</a:t>
            </a:r>
            <a:r>
              <a:rPr lang="cs-CZ" sz="2000" dirty="0"/>
              <a:t>; řitní otvor (</a:t>
            </a:r>
            <a:r>
              <a:rPr lang="cs-CZ" sz="2000" dirty="0" err="1"/>
              <a:t>rectum</a:t>
            </a:r>
            <a:r>
              <a:rPr lang="cs-CZ" sz="2000" dirty="0"/>
              <a:t>)</a:t>
            </a:r>
          </a:p>
          <a:p>
            <a:pPr>
              <a:buFontTx/>
              <a:buChar char="-"/>
            </a:pPr>
            <a:r>
              <a:rPr lang="cs-CZ" sz="2000" dirty="0"/>
              <a:t>odlehlé místo, „malé bezvýznamné město nebo vesnice, </a:t>
            </a:r>
          </a:p>
          <a:p>
            <a:pPr marL="0" indent="0">
              <a:buNone/>
            </a:pPr>
            <a:r>
              <a:rPr lang="cs-CZ" sz="2000" dirty="0"/>
              <a:t>bez možnosti zábavy apod.“ (SNČ) </a:t>
            </a:r>
            <a:r>
              <a:rPr lang="cs-CZ" sz="2000" i="1" dirty="0"/>
              <a:t>Je to prdel světa</a:t>
            </a:r>
            <a:endParaRPr lang="cs-CZ" sz="2000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2000" dirty="0"/>
              <a:t>legrace, zábava (</a:t>
            </a:r>
            <a:r>
              <a:rPr lang="cs-CZ" sz="2000" i="1" dirty="0"/>
              <a:t>dělat si p., to je ale p., s Otou je prdel; přijeď, </a:t>
            </a:r>
          </a:p>
          <a:p>
            <a:pPr marL="0" indent="0">
              <a:buNone/>
            </a:pPr>
            <a:r>
              <a:rPr lang="cs-CZ" sz="2000" i="1" dirty="0"/>
              <a:t>bude prdel; tady končí prdel</a:t>
            </a:r>
            <a:r>
              <a:rPr lang="cs-CZ" sz="2000" dirty="0"/>
              <a:t>)</a:t>
            </a:r>
            <a:endParaRPr lang="cs-CZ" sz="2000" i="1" dirty="0"/>
          </a:p>
          <a:p>
            <a:pPr marL="0" indent="0">
              <a:buNone/>
            </a:pPr>
            <a:r>
              <a:rPr lang="cs-CZ" sz="2000" b="1" i="1" dirty="0"/>
              <a:t>řiť</a:t>
            </a:r>
          </a:p>
          <a:p>
            <a:pPr>
              <a:buFontTx/>
              <a:buChar char="-"/>
            </a:pPr>
            <a:r>
              <a:rPr lang="cs-CZ" sz="2000" dirty="0"/>
              <a:t>řitní otvor (</a:t>
            </a:r>
            <a:r>
              <a:rPr lang="cs-CZ" sz="2000" dirty="0" err="1"/>
              <a:t>rectum</a:t>
            </a:r>
            <a:r>
              <a:rPr lang="cs-CZ" sz="2000" dirty="0"/>
              <a:t>), konečník; </a:t>
            </a:r>
            <a:r>
              <a:rPr lang="cs-CZ" sz="2000" dirty="0">
                <a:highlight>
                  <a:srgbClr val="FFFF00"/>
                </a:highlight>
              </a:rPr>
              <a:t>sedací část těla</a:t>
            </a:r>
            <a:r>
              <a:rPr lang="cs-CZ" sz="2000" dirty="0"/>
              <a:t> </a:t>
            </a:r>
          </a:p>
          <a:p>
            <a:pPr>
              <a:buFontTx/>
              <a:buChar char="-"/>
            </a:pPr>
            <a:r>
              <a:rPr lang="cs-CZ" sz="2000" dirty="0"/>
              <a:t>v běžném hovoru výrazně moravské; jednotlivé významy (a pak i celé frazémy) často analogické s lexémem </a:t>
            </a:r>
            <a:r>
              <a:rPr lang="cs-CZ" sz="2000" i="1" dirty="0"/>
              <a:t>prdel </a:t>
            </a:r>
            <a:r>
              <a:rPr lang="cs-CZ" sz="2000" dirty="0"/>
              <a:t>(srov. slovníky moravských dialektů, např. H. </a:t>
            </a:r>
            <a:r>
              <a:rPr lang="cs-CZ" sz="2000" dirty="0" err="1"/>
              <a:t>Goláňová</a:t>
            </a:r>
            <a:r>
              <a:rPr lang="cs-CZ" sz="2000" dirty="0"/>
              <a:t> - dále)</a:t>
            </a:r>
            <a:endParaRPr lang="cs-CZ" sz="2000" i="1" dirty="0"/>
          </a:p>
          <a:p>
            <a:pPr marL="0" indent="0">
              <a:buNone/>
            </a:pPr>
            <a:r>
              <a:rPr lang="cs-CZ" sz="2000" b="1" i="1" dirty="0"/>
              <a:t>zadek</a:t>
            </a:r>
          </a:p>
          <a:p>
            <a:pPr>
              <a:buFontTx/>
              <a:buChar char="-"/>
            </a:pPr>
            <a:r>
              <a:rPr lang="cs-CZ" sz="2000" dirty="0"/>
              <a:t>širší význam – zadní část (čehokoli); z toho mohou vznikat humorné asociace (</a:t>
            </a:r>
            <a:r>
              <a:rPr lang="cs-CZ" sz="2000" i="1" dirty="0"/>
              <a:t>mám v zadku dřevo</a:t>
            </a:r>
            <a:r>
              <a:rPr lang="cs-CZ" sz="2000" dirty="0"/>
              <a:t>, </a:t>
            </a:r>
            <a:r>
              <a:rPr lang="cs-CZ" sz="2000" i="1" dirty="0"/>
              <a:t>dojeď do zadku</a:t>
            </a:r>
            <a:r>
              <a:rPr lang="cs-CZ" sz="2000" dirty="0"/>
              <a:t>); </a:t>
            </a:r>
            <a:r>
              <a:rPr lang="cs-CZ" sz="2000" i="1" dirty="0"/>
              <a:t>v zadku </a:t>
            </a:r>
            <a:r>
              <a:rPr lang="cs-CZ" sz="2000" dirty="0"/>
              <a:t>= vzadu, </a:t>
            </a:r>
            <a:r>
              <a:rPr lang="cs-CZ" sz="2000" i="1" dirty="0"/>
              <a:t>do zadku </a:t>
            </a:r>
            <a:r>
              <a:rPr lang="cs-CZ" sz="2000" dirty="0"/>
              <a:t>=</a:t>
            </a:r>
            <a:r>
              <a:rPr lang="cs-CZ" sz="2000" i="1" dirty="0"/>
              <a:t> </a:t>
            </a:r>
            <a:r>
              <a:rPr lang="cs-CZ" sz="2000" dirty="0"/>
              <a:t>dozadu (zvl. mor.)</a:t>
            </a:r>
          </a:p>
          <a:p>
            <a:pPr>
              <a:buFontTx/>
              <a:buChar char="-"/>
            </a:pPr>
            <a:r>
              <a:rPr lang="cs-CZ" sz="2000" dirty="0"/>
              <a:t>V </a:t>
            </a:r>
            <a:r>
              <a:rPr lang="cs-CZ" sz="2000" dirty="0" err="1"/>
              <a:t>SSoučČ</a:t>
            </a:r>
            <a:r>
              <a:rPr lang="cs-CZ" sz="2000" dirty="0"/>
              <a:t> 1. význam „</a:t>
            </a:r>
            <a:r>
              <a:rPr lang="cs-CZ" sz="2000" dirty="0">
                <a:highlight>
                  <a:srgbClr val="FFFF00"/>
                </a:highlight>
              </a:rPr>
              <a:t>sedací část (lidského) těla</a:t>
            </a:r>
            <a:r>
              <a:rPr lang="cs-CZ" sz="2000" dirty="0"/>
              <a:t>; zadnice“</a:t>
            </a:r>
          </a:p>
          <a:p>
            <a:pPr marL="0" indent="0">
              <a:buNone/>
            </a:pPr>
            <a:endParaRPr lang="cs-CZ" sz="20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13" y="1341985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9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651" y="265472"/>
            <a:ext cx="12152671" cy="1700980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600" dirty="0"/>
              <a:t>Tabu jazykové (tabuový výraz, vulgarismus, „sprosté slovo“)        </a:t>
            </a:r>
            <a:br>
              <a:rPr lang="cs-CZ" sz="3600" dirty="0"/>
            </a:br>
            <a:r>
              <a:rPr lang="cs-CZ" sz="3600" dirty="0"/>
              <a:t>    X </a:t>
            </a:r>
            <a:br>
              <a:rPr lang="cs-CZ" sz="3600" dirty="0"/>
            </a:br>
            <a:r>
              <a:rPr lang="cs-CZ" sz="3600" dirty="0"/>
              <a:t>Tabu tematické / „věcné“ / pojmové  (pojmová a komunikační oblast, která je tabu)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7652" y="2202425"/>
            <a:ext cx="11956025" cy="438140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● </a:t>
            </a:r>
            <a:r>
              <a:rPr lang="cs-CZ" sz="8000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prdel –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typický český vulgarismus (srov. Jiří Schmitzer - píseň </a:t>
            </a:r>
            <a:r>
              <a:rPr lang="cs-CZ" sz="8000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Řekni prdel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)</a:t>
            </a:r>
          </a:p>
          <a:p>
            <a:pPr marL="0" indent="0">
              <a:buNone/>
            </a:pP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● 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stylizace vulgarity v uměleckém textu  </a:t>
            </a:r>
          </a:p>
          <a:p>
            <a:pPr marL="0" indent="0">
              <a:buNone/>
            </a:pP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● první sprosté slovo dětí (nebo jedno z prvních) a zároveň „nejméně sprostý vulgarismus“ (dotazníkový výzkum – na škále 1 – 10 hodnota 2,45)</a:t>
            </a:r>
          </a:p>
          <a:p>
            <a:pPr marL="0" indent="0">
              <a:buNone/>
            </a:pP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● dětský folklor: hravost, úloha rýmu (</a:t>
            </a:r>
            <a:r>
              <a:rPr lang="cs-CZ" sz="8000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kokrhel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/ </a:t>
            </a:r>
            <a:r>
              <a:rPr lang="cs-CZ" sz="8000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po …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; </a:t>
            </a:r>
            <a:r>
              <a:rPr lang="cs-CZ" sz="8000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do jetele, do postele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namísto </a:t>
            </a:r>
            <a:r>
              <a:rPr lang="cs-CZ" sz="8000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do p…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)</a:t>
            </a:r>
          </a:p>
          <a:p>
            <a:pPr marL="0" indent="0">
              <a:buNone/>
            </a:pP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● někdy (jen) expresivní funkce – „čistá citoslovce zbavená jakéhokoli referenčního významu“ (</a:t>
            </a:r>
            <a:r>
              <a:rPr lang="cs-CZ" sz="8000" dirty="0" err="1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Ďurovič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1996), jinde (i) běžný denotační / referenční  význam; bohatá frazeologie </a:t>
            </a:r>
          </a:p>
          <a:p>
            <a:pPr marL="0" indent="0">
              <a:buNone/>
            </a:pP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● 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„(vulgarismus) jako specifický prostředek exprese i apelu odreagovává stres, vyjadřuje agresi a může přinést ulehčení, ale bývá i ventilem zloby a nenávisti…“ (Uličný 2009)</a:t>
            </a:r>
            <a:r>
              <a:rPr lang="cs-CZ" sz="8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 </a:t>
            </a:r>
          </a:p>
          <a:p>
            <a:pPr marL="0" indent="0">
              <a:buNone/>
            </a:pPr>
            <a:endParaRPr lang="cs-CZ" sz="800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cs-CZ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13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2F69C-623D-44B2-8C70-36115D452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5327"/>
            <a:ext cx="10058400" cy="1275572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Hana </a:t>
            </a:r>
            <a:r>
              <a:rPr lang="cs-CZ" sz="28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Goláňová</a:t>
            </a:r>
            <a:r>
              <a:rPr lang="cs-CZ" sz="28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: Slovník jihozápadního Valašska. </a:t>
            </a:r>
            <a:br>
              <a:rPr lang="cs-CZ" sz="28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r>
              <a:rPr lang="cs-CZ" sz="28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Disertační práce. Praha: FF UK, 2013.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653263D-6240-4AF6-8AAC-A0AD44C5A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775" y="2826834"/>
            <a:ext cx="11194026" cy="360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50C83A-83EE-4088-AB81-25F0DF22C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947" y="1301749"/>
            <a:ext cx="24765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C7994B-A56A-44F0-8C9C-9258ECAE3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463" y="935617"/>
            <a:ext cx="1847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0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178420"/>
            <a:ext cx="10058400" cy="858643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1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Další významy – nářeční, staré, řídké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771" y="1193180"/>
            <a:ext cx="10783229" cy="5564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Český jazykový atlas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„spodní část snopu“ –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(f., m.),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řiť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řít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řiťoví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řítoví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břitoví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žitoví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ožitoví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(takřka po celém území Čech i Moravy – až na jihočeský cíp – tam naopak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řídce 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(vliv polštiny),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zadek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„pařez, dolejší část stromu“ –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řiť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„patka chleba“ – mezi mnoha jinými nářečními názvy též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zadeček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prdelka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Machek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konec stébla 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řét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Boskovic), též spodní část snopu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řiť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 hláskové i tvarové obměny;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řiť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takovýchto významech má v obecnosti zachycenu i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Jungmann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(„zadní část něčeho, např. snopu“)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to vše odvozeno na základě vnější podobnosti (tvar, umístění) – metafora – profil MANIFESTACE a / nebo LOKALIZACE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86B1B9-9DB1-4A08-8556-8A0B4B3D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244" y="2493000"/>
            <a:ext cx="1402197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63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9B1A0-1EF9-4844-A282-3E360E11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Profily českého pojmu </a:t>
            </a:r>
            <a:br>
              <a:rPr lang="cs-CZ" dirty="0"/>
            </a:br>
            <a:r>
              <a:rPr lang="cs-CZ" dirty="0"/>
              <a:t>ZADEK / PRDEL / ŘIŤ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72159" y="2438400"/>
            <a:ext cx="10463847" cy="3706368"/>
          </a:xfrm>
        </p:spPr>
        <p:txBody>
          <a:bodyPr/>
          <a:lstStyle/>
          <a:p>
            <a:pPr marL="2774320" lvl="8" indent="-457200" algn="ctr">
              <a:buAutoNum type="arabicParenR"/>
            </a:pPr>
            <a:endParaRPr lang="cs-CZ" b="1" dirty="0"/>
          </a:p>
          <a:p>
            <a:pPr marL="457200" indent="-457200" algn="ctr">
              <a:buAutoNum type="arabicParenR"/>
            </a:pPr>
            <a:endParaRPr lang="cs-CZ" b="1" dirty="0"/>
          </a:p>
          <a:p>
            <a:pPr marL="457200" indent="-457200" algn="ctr">
              <a:buAutoNum type="arabicParenR"/>
            </a:pPr>
            <a:r>
              <a:rPr lang="cs-CZ" sz="3600" b="1" dirty="0"/>
              <a:t>Manifestace</a:t>
            </a:r>
          </a:p>
          <a:p>
            <a:pPr marL="457200" indent="-457200" algn="ctr">
              <a:buAutoNum type="arabicParenR"/>
            </a:pPr>
            <a:r>
              <a:rPr lang="cs-CZ" sz="3600" b="1" dirty="0"/>
              <a:t>Lokalizace</a:t>
            </a:r>
          </a:p>
          <a:p>
            <a:pPr marL="457200" indent="-457200" algn="ctr">
              <a:buAutoNum type="arabicParenR"/>
            </a:pPr>
            <a:r>
              <a:rPr lang="cs-CZ" sz="3600" b="1" dirty="0"/>
              <a:t>Funkce</a:t>
            </a:r>
          </a:p>
          <a:p>
            <a:pPr marL="457200" indent="-457200" algn="ctr">
              <a:buAutoNum type="arabicParenR"/>
            </a:pPr>
            <a:r>
              <a:rPr lang="cs-CZ" sz="3600" b="1" dirty="0"/>
              <a:t>Gesto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631" y="3031889"/>
            <a:ext cx="2619375" cy="17430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91" y="2221584"/>
            <a:ext cx="3703315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69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444" y="122663"/>
            <a:ext cx="10726804" cy="948145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5300" dirty="0"/>
              <a:t>1. Manifestace - vzhled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1444" y="1706137"/>
            <a:ext cx="10726804" cy="4466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velikost (a tvar)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zadek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velký zadek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pěkný zadek…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zadek / prdel jak štýrský valach / kobyla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dva kmíny, stroužky česneku, jak když stařenka 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sepne ruky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mít prdel jako skříň, almaru, vrata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(podvojnost)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prdelatá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(má velkou, nápadnou p.)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sexualita; přitažlivost (krása – kulturní ideál)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spojováno obvykle se ženou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ženská bez řiti –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lúka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bez kvítí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966" y="2896200"/>
            <a:ext cx="2606108" cy="3276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640027-5D9B-413B-9095-BA6735642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8" y="1070808"/>
            <a:ext cx="2627604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E532A6-D3A6-4789-B227-0DDEAB694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517" y="414779"/>
            <a:ext cx="11181062" cy="64432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tvar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chléb je o dvou kůrkách a prdel o dvou půlkách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(Obr.)</a:t>
            </a:r>
            <a:endParaRPr lang="cs-CZ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půlky, šunky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Skálu Ďáblova prdel vytvarovaly živly do podoby zadnice … 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AE2229-9AFB-4B8B-8A77-3C95B5A75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6" y="1613540"/>
            <a:ext cx="6194073" cy="46394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A468384-20A1-46C7-8839-F903124AE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607" y="919688"/>
            <a:ext cx="1908213" cy="190821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14081E6-5105-41E8-9634-10DA52AC7E9B}"/>
              </a:ext>
            </a:extLst>
          </p:cNvPr>
          <p:cNvSpPr/>
          <p:nvPr/>
        </p:nvSpPr>
        <p:spPr>
          <a:xfrm>
            <a:off x="8640147" y="3098307"/>
            <a:ext cx="328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Jaký tvar má tvůj zadeček?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4D92270-41E9-425F-AADB-87EC711C4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23" y="1003886"/>
            <a:ext cx="1908213" cy="190821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BFAC8354-9A21-48B1-BD30-E2095A92F6F7}"/>
              </a:ext>
            </a:extLst>
          </p:cNvPr>
          <p:cNvSpPr/>
          <p:nvPr/>
        </p:nvSpPr>
        <p:spPr>
          <a:xfrm flipH="1">
            <a:off x="6581219" y="6370833"/>
            <a:ext cx="5524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https://www.jenzeny.cz/kvizy/jaka-jsi-podle-tvaru-zadku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582D548-C5D2-4F0A-ABEC-5BC9DA2A0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922" y="3806160"/>
            <a:ext cx="1908213" cy="1908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97FDF1B-1AAD-4C91-BD40-05B46F146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606" y="4046786"/>
            <a:ext cx="190821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7C8BB-2997-4D5F-8953-00A554C49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331068"/>
            <a:ext cx="10193528" cy="533781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Krása (přitažlivost) - ošklivost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F2FF5E-F520-4925-83B0-D121F89DC4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4160" y="1092820"/>
            <a:ext cx="11765280" cy="54341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Texty v časopisech pro ženy</a:t>
            </a:r>
          </a:p>
          <a:p>
            <a:pPr marL="0" indent="0">
              <a:buNone/>
            </a:pPr>
            <a:r>
              <a:rPr lang="cs-CZ" sz="6400" i="1" dirty="0"/>
              <a:t>sexy zadeček</a:t>
            </a:r>
          </a:p>
          <a:p>
            <a:pPr marL="0" indent="0">
              <a:buNone/>
            </a:pPr>
            <a:r>
              <a:rPr lang="cs-CZ" sz="6400" i="1" dirty="0"/>
              <a:t>krásný zadek do plavek, hezký pevný zadek, pěkný zadek, pěkně vytvarovaný zadek</a:t>
            </a:r>
            <a:r>
              <a:rPr lang="cs-CZ" sz="6400" dirty="0"/>
              <a:t>, </a:t>
            </a:r>
            <a:r>
              <a:rPr lang="cs-CZ" sz="6400" i="1" dirty="0"/>
              <a:t>má božskou prdel, zadek bohyně, povislý zadek s celulitidou</a:t>
            </a:r>
            <a:r>
              <a:rPr lang="cs-CZ" sz="6400" dirty="0"/>
              <a:t>…</a:t>
            </a:r>
          </a:p>
          <a:p>
            <a:pPr marL="0" indent="0">
              <a:buNone/>
            </a:pPr>
            <a:r>
              <a:rPr lang="cs-CZ" sz="6400" dirty="0">
                <a:hlinkClick r:id="rId2"/>
              </a:rPr>
              <a:t>https://ona.idnes.cz/tipy-na-telo-do-plavek-kosmetika-a-osetreni-pro-krasny-zadek-plj-/krasa.aspx?c=A150521_082227_krasa_sck</a:t>
            </a:r>
            <a:endParaRPr lang="cs-CZ" sz="6400" dirty="0"/>
          </a:p>
          <a:p>
            <a:pPr marL="0" indent="0">
              <a:buNone/>
            </a:pPr>
            <a:r>
              <a:rPr lang="cs-CZ" sz="6400" b="1" dirty="0"/>
              <a:t>Jak na pevný a vytvarovaný zadek</a:t>
            </a:r>
          </a:p>
          <a:p>
            <a:pPr marL="0" indent="0">
              <a:buNone/>
            </a:pPr>
            <a:r>
              <a:rPr lang="cs-CZ" sz="6400" dirty="0"/>
              <a:t>Přestože ve většině afrických zemí jsou ideálem ženské krásy široké boky a co největší zadek, v západních kulturách je tento sexy symbol nepřirozeně potlačován. Přitom tvar pozadí je ženám předurčen genetikou a přes sebevětší snahu jej nezmění. Jejich jedinou možností je zapracovat na pevnosti, a to nejlépe správným cvičením. </a:t>
            </a:r>
          </a:p>
          <a:p>
            <a:pPr marL="0" indent="0">
              <a:buNone/>
            </a:pPr>
            <a:r>
              <a:rPr lang="cs-CZ" sz="6400" dirty="0">
                <a:hlinkClick r:id="rId3"/>
              </a:rPr>
              <a:t>https://www.novinky.cz/zena/zdravi/364616-jak-na-pevny-a-vytvarovany-zadek.html</a:t>
            </a:r>
            <a:endParaRPr lang="cs-CZ" sz="6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64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6400" i="1" dirty="0">
                <a:latin typeface="Arial" panose="020B0604020202020204" pitchFamily="34" charset="0"/>
              </a:rPr>
              <a:t>Velký zadek je módní. Ženy si vycpávají kalhoty a pijí zázračné nápoje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6400" dirty="0">
                <a:latin typeface="Arial" panose="020B0604020202020204" pitchFamily="34" charset="0"/>
                <a:hlinkClick r:id="rId4"/>
              </a:rPr>
              <a:t>https://ona.idnes.cz/velky-zadek-sex-afrika-triky-dgl-/krasa.aspx?c=A160518_112742_krasa_jup</a:t>
            </a:r>
            <a:endParaRPr lang="cs-CZ" altLang="cs-CZ" sz="6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7200" dirty="0"/>
              <a:t>X</a:t>
            </a:r>
          </a:p>
          <a:p>
            <a:pPr marL="0" indent="0">
              <a:buNone/>
            </a:pPr>
            <a:r>
              <a:rPr lang="cs-CZ" sz="7200" b="1" dirty="0"/>
              <a:t>Tradiční frazeologie: </a:t>
            </a:r>
          </a:p>
          <a:p>
            <a:pPr marL="0" indent="0">
              <a:buNone/>
            </a:pPr>
            <a:r>
              <a:rPr lang="cs-CZ" sz="7200" dirty="0"/>
              <a:t>metonymie ČLOVĚK ZA ČÁST TĚLA (srov. X tvář) </a:t>
            </a:r>
          </a:p>
          <a:p>
            <a:pPr marL="0" indent="0">
              <a:buNone/>
            </a:pPr>
            <a:r>
              <a:rPr lang="cs-CZ" sz="7200" dirty="0"/>
              <a:t>… </a:t>
            </a:r>
            <a:r>
              <a:rPr lang="cs-CZ" sz="7200" i="1" dirty="0"/>
              <a:t>škaredý jak zadek, pěkný jak řiť naopak, jak zadní líc;</a:t>
            </a:r>
          </a:p>
          <a:p>
            <a:pPr marL="0" indent="0">
              <a:buNone/>
            </a:pPr>
            <a:r>
              <a:rPr lang="cs-CZ" sz="7200" i="1" dirty="0"/>
              <a:t>mít ksicht jako prdel</a:t>
            </a:r>
            <a:r>
              <a:rPr lang="cs-CZ" sz="7200" dirty="0"/>
              <a:t> – o ošklivém (Obr.)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44475B-E12B-478E-BDAF-FC49835B9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009" y="3694404"/>
            <a:ext cx="4230991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23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33681" y="498832"/>
            <a:ext cx="11764041" cy="883920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cs-CZ" sz="4000" dirty="0"/>
              <a:t>2. Lokalizace </a:t>
            </a:r>
            <a:br>
              <a:rPr lang="cs-CZ" sz="4000" dirty="0"/>
            </a:br>
            <a:r>
              <a:rPr lang="cs-CZ" sz="4000" dirty="0"/>
              <a:t>                  A. Umístění na těle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4294967295"/>
          </p:nvPr>
        </p:nvSpPr>
        <p:spPr>
          <a:xfrm>
            <a:off x="352626" y="1572322"/>
            <a:ext cx="7999635" cy="528567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vzadu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zadek, zadnice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vpředu (tvář)</a:t>
            </a:r>
          </a:p>
          <a:p>
            <a:pPr marL="0" indent="0">
              <a:buNone/>
            </a:pP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dole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vespod 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řiť snopu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nahoře (hlava)</a:t>
            </a:r>
          </a:p>
          <a:p>
            <a:pPr marL="0" indent="0">
              <a:buNone/>
            </a:pP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na ose těla 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(a)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směrem shora dolů –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délka oděvu, vlasů</a:t>
            </a:r>
            <a:endParaRPr lang="cs-CZ" sz="1900" dirty="0"/>
          </a:p>
          <a:p>
            <a:r>
              <a:rPr lang="cs-CZ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 český (1544) chodil s krátkým oděvem až po prdel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(Čas </a:t>
            </a:r>
            <a:r>
              <a:rPr lang="cs-CZ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II a 45). Cit. u Jungmanna</a:t>
            </a:r>
          </a:p>
          <a:p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cs-CZ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směrem zdola nahoru 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kam sahá např. voda – po kotníky, po kolena…)</a:t>
            </a:r>
          </a:p>
          <a:p>
            <a:pPr marL="0" indent="0">
              <a:buNone/>
            </a:pPr>
            <a:r>
              <a:rPr lang="cs-CZ" sz="2600" i="1" dirty="0"/>
              <a:t>   má prdel v přízemí </a:t>
            </a:r>
            <a:r>
              <a:rPr lang="cs-CZ" sz="2600" dirty="0"/>
              <a:t>– má-li žena příliš krátké nohy (Obr.)</a:t>
            </a:r>
          </a:p>
          <a:p>
            <a:pPr marL="285750" indent="-285750">
              <a:buFontTx/>
              <a:buChar char="-"/>
            </a:pPr>
            <a:endParaRPr lang="cs-CZ" sz="1900" dirty="0"/>
          </a:p>
          <a:p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Paní učitelka ve škole chce po dětech, aby řekly rým.</a:t>
            </a:r>
            <a:b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Postupně jich tam několik řekne nějaké ty rýmy… až paní učitelka</a:t>
            </a:r>
            <a:b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vyvolá Pepíčka a ten říká:</a:t>
            </a:r>
            <a:b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„V moři stojí Kokrhel, vodu má až po kolena.“</a:t>
            </a:r>
            <a:b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„Ale Pepíčku, to se přece vůbec nerýmuje!“</a:t>
            </a:r>
            <a:b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„Jen počkejte, až přijde příliv.“</a:t>
            </a:r>
            <a:endParaRPr 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100" dirty="0"/>
              <a:t>https://www.loupak.fun/vtipy/deti-a-mladi/32375/</a:t>
            </a:r>
          </a:p>
          <a:p>
            <a:pPr marL="0" indent="0">
              <a:buNone/>
            </a:pPr>
            <a:r>
              <a:rPr lang="cs-CZ" sz="2100" dirty="0"/>
              <a:t> </a:t>
            </a:r>
          </a:p>
          <a:p>
            <a:endParaRPr lang="cs-CZ" sz="28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262" y="1924806"/>
            <a:ext cx="348711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1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9316" y="379122"/>
            <a:ext cx="10596372" cy="1252728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2. Lokalizace – </a:t>
            </a:r>
            <a:br>
              <a:rPr lang="cs-CZ" sz="4000" dirty="0"/>
            </a:br>
            <a:r>
              <a:rPr lang="cs-CZ" sz="4000" dirty="0"/>
              <a:t>B. Orientace v prostoru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64160" y="2086150"/>
            <a:ext cx="11785600" cy="4507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prostorová blízkost (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někoho pořád za prdelí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prdele –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bezprostřední blízkosti, nežádoucí sledování; nemoci se někoho zbavit (srov. mít někoho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boku, na očích, po ruce, před nosem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musím jí pořád stát za prdelí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nesamostatnost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prostorová vzdálenost, periferie (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mtf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mi to (on) u prdele –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nezáleží mi na tom (na něm), není to pro mě důležité („periferie zájmu“)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destinace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prdeli 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Tejně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stejně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vzdálená, odlehlá destinace – periferie, vzdálenost od centra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mtf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jít do prdele, poslat někoho do p.; bydlet v nějaké prdeli, to je prdel světa;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Prdelákov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Prdelákovice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Prdelová Lhota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(Jungmann)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----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destinace přeneseně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být v prdeli (v těžké, neřešitelné situaci), 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v prdeli imunitu, mít koleno v prdeli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---- klení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nadávky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(„posílání na odlehlé místo“ – elipsa):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prdele!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748" y="151972"/>
            <a:ext cx="2676376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02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E6EA8-68C2-4C1F-A404-53CF0BCE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/>
              <a:t>3. Funkce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4543" y="3777740"/>
            <a:ext cx="3017782" cy="26641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78260C-DE72-4FA5-875F-4E08E7B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75" y="376846"/>
            <a:ext cx="2000250" cy="34766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456" y="1814800"/>
            <a:ext cx="3744000" cy="187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378" y="4258025"/>
            <a:ext cx="2238375" cy="20383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411" y="416077"/>
            <a:ext cx="3843658" cy="27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104" y="4107200"/>
            <a:ext cx="237235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0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560" y="101600"/>
            <a:ext cx="11541760" cy="1249680"/>
          </a:xfrm>
        </p:spPr>
        <p:txBody>
          <a:bodyPr>
            <a:noAutofit/>
          </a:bodyPr>
          <a:lstStyle/>
          <a:p>
            <a:pPr algn="ctr"/>
            <a:r>
              <a:rPr lang="cs-CZ" sz="4000" dirty="0"/>
              <a:t>3. Funkce - </a:t>
            </a:r>
            <a:r>
              <a:rPr lang="cs-CZ" sz="4000" dirty="0" err="1"/>
              <a:t>subprofily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87680" y="1148080"/>
            <a:ext cx="11704320" cy="54829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a. </a:t>
            </a:r>
            <a:r>
              <a:rPr lang="cs-CZ" b="1" dirty="0"/>
              <a:t>sezení</a:t>
            </a:r>
            <a:r>
              <a:rPr lang="cs-CZ" dirty="0"/>
              <a:t> (</a:t>
            </a:r>
            <a:r>
              <a:rPr lang="cs-CZ" i="1" dirty="0" err="1"/>
              <a:t>sedýnka</a:t>
            </a:r>
            <a:r>
              <a:rPr lang="cs-CZ" dirty="0"/>
              <a:t>); </a:t>
            </a:r>
            <a:r>
              <a:rPr lang="cs-CZ" b="1" dirty="0"/>
              <a:t>pohyb a klid; destinace, pobyt na nějakém místě (pozice)</a:t>
            </a:r>
          </a:p>
          <a:p>
            <a:pPr>
              <a:buFontTx/>
              <a:buChar char="-"/>
            </a:pPr>
            <a:r>
              <a:rPr lang="cs-CZ" dirty="0"/>
              <a:t>klid, pasivita, lenost (ale i soustředění) vs. pohyb, aktivita (</a:t>
            </a:r>
            <a:r>
              <a:rPr lang="cs-CZ" i="1" dirty="0" err="1"/>
              <a:t>hejbnout</a:t>
            </a:r>
            <a:r>
              <a:rPr lang="cs-CZ" i="1" dirty="0"/>
              <a:t> zadkem</a:t>
            </a:r>
            <a:r>
              <a:rPr lang="cs-CZ" dirty="0"/>
              <a:t>, </a:t>
            </a:r>
            <a:r>
              <a:rPr lang="cs-CZ" i="1" dirty="0"/>
              <a:t>zvednout zadek</a:t>
            </a:r>
            <a:r>
              <a:rPr lang="cs-CZ" dirty="0"/>
              <a:t>, </a:t>
            </a:r>
            <a:r>
              <a:rPr lang="cs-CZ" i="1" dirty="0"/>
              <a:t>sedět na prdeli, </a:t>
            </a:r>
            <a:r>
              <a:rPr lang="cs-CZ" i="1" dirty="0" err="1"/>
              <a:t>prdelkovat</a:t>
            </a:r>
            <a:r>
              <a:rPr lang="cs-CZ" dirty="0"/>
              <a:t>); </a:t>
            </a:r>
            <a:r>
              <a:rPr lang="cs-CZ" i="1" dirty="0"/>
              <a:t>mít prdel v kalupu –</a:t>
            </a:r>
            <a:r>
              <a:rPr lang="cs-CZ" dirty="0"/>
              <a:t> spěch; </a:t>
            </a:r>
            <a:r>
              <a:rPr lang="cs-CZ" i="1" dirty="0"/>
              <a:t>kdo hýbe hubou, nehýbe prdelí</a:t>
            </a:r>
            <a:r>
              <a:rPr lang="cs-CZ" dirty="0"/>
              <a:t> - moc mluví a málo pracuje</a:t>
            </a:r>
          </a:p>
          <a:p>
            <a:pPr>
              <a:buFontTx/>
              <a:buChar char="-"/>
            </a:pPr>
            <a:r>
              <a:rPr lang="cs-CZ" dirty="0"/>
              <a:t>destinace (</a:t>
            </a:r>
            <a:r>
              <a:rPr lang="cs-CZ" i="1" dirty="0"/>
              <a:t>chtít být jednou prdelí na dvou posvíceních</a:t>
            </a:r>
            <a:r>
              <a:rPr lang="cs-CZ" dirty="0"/>
              <a:t>), trvalý pobyt, pozice (</a:t>
            </a:r>
            <a:r>
              <a:rPr lang="cs-CZ" i="1" dirty="0"/>
              <a:t>sedět jedním zadkem na dvou židlích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b. </a:t>
            </a:r>
            <a:r>
              <a:rPr lang="cs-CZ" b="1" dirty="0"/>
              <a:t>vyměšování:</a:t>
            </a:r>
            <a:r>
              <a:rPr lang="cs-CZ" dirty="0"/>
              <a:t> </a:t>
            </a:r>
            <a:r>
              <a:rPr lang="cs-CZ" i="1" dirty="0"/>
              <a:t>mít prdel v kalupu </a:t>
            </a:r>
            <a:r>
              <a:rPr lang="cs-CZ" dirty="0"/>
              <a:t>(mít průjem), </a:t>
            </a:r>
            <a:r>
              <a:rPr lang="cs-CZ" i="1" dirty="0"/>
              <a:t>mít v prdeli špunt </a:t>
            </a:r>
            <a:r>
              <a:rPr lang="cs-CZ" dirty="0"/>
              <a:t>(mít zácpu)</a:t>
            </a:r>
          </a:p>
          <a:p>
            <a:pPr marL="0" indent="0">
              <a:buNone/>
            </a:pPr>
            <a:r>
              <a:rPr lang="cs-CZ" dirty="0"/>
              <a:t>c. </a:t>
            </a:r>
            <a:r>
              <a:rPr lang="cs-CZ" b="1" dirty="0"/>
              <a:t>vypouštění plynů</a:t>
            </a:r>
            <a:r>
              <a:rPr lang="cs-CZ" dirty="0"/>
              <a:t>: </a:t>
            </a:r>
            <a:r>
              <a:rPr lang="cs-CZ" i="1" dirty="0"/>
              <a:t>prdel</a:t>
            </a:r>
          </a:p>
          <a:p>
            <a:pPr marL="0" indent="0">
              <a:buNone/>
            </a:pPr>
            <a:r>
              <a:rPr lang="cs-CZ" dirty="0"/>
              <a:t>d. </a:t>
            </a:r>
            <a:r>
              <a:rPr lang="cs-CZ" b="1" dirty="0"/>
              <a:t>erotika a</a:t>
            </a:r>
            <a:r>
              <a:rPr lang="cs-CZ" dirty="0"/>
              <a:t> </a:t>
            </a:r>
            <a:r>
              <a:rPr lang="cs-CZ" b="1" dirty="0"/>
              <a:t>sexualita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d. a. </a:t>
            </a:r>
            <a:r>
              <a:rPr lang="cs-CZ" b="1" dirty="0"/>
              <a:t>atraktivita</a:t>
            </a:r>
            <a:r>
              <a:rPr lang="cs-CZ" dirty="0"/>
              <a:t>, souvislost profilem 1 a 4</a:t>
            </a:r>
          </a:p>
          <a:p>
            <a:pPr marL="0" indent="0">
              <a:buNone/>
            </a:pPr>
            <a:r>
              <a:rPr lang="cs-CZ" dirty="0"/>
              <a:t>-  přitažlivost, krása, </a:t>
            </a:r>
            <a:r>
              <a:rPr lang="cs-CZ" dirty="0" err="1"/>
              <a:t>obzvl</a:t>
            </a:r>
            <a:r>
              <a:rPr lang="cs-CZ" dirty="0"/>
              <a:t>. ve spojení se ženou – velikost a tvar z. (</a:t>
            </a:r>
            <a:r>
              <a:rPr lang="cs-CZ" i="1" dirty="0"/>
              <a:t>božský zadeček</a:t>
            </a:r>
            <a:r>
              <a:rPr lang="cs-CZ" dirty="0"/>
              <a:t>), snaha upoutat (</a:t>
            </a:r>
            <a:r>
              <a:rPr lang="cs-CZ" i="1" dirty="0"/>
              <a:t>kroutit zadkem</a:t>
            </a:r>
            <a:r>
              <a:rPr lang="cs-CZ" dirty="0"/>
              <a:t>), </a:t>
            </a:r>
            <a:r>
              <a:rPr lang="cs-CZ" i="1" dirty="0"/>
              <a:t>prdelka</a:t>
            </a:r>
            <a:r>
              <a:rPr lang="cs-CZ" dirty="0"/>
              <a:t> (mazlivé pojmenování)</a:t>
            </a:r>
          </a:p>
          <a:p>
            <a:pPr marL="0" indent="0">
              <a:buNone/>
            </a:pPr>
            <a:r>
              <a:rPr lang="cs-CZ" dirty="0"/>
              <a:t>	d. b. </a:t>
            </a:r>
            <a:r>
              <a:rPr lang="cs-CZ" b="1" dirty="0"/>
              <a:t>anální sex </a:t>
            </a:r>
            <a:r>
              <a:rPr lang="cs-CZ" dirty="0"/>
              <a:t>(zejm. u homosexuálů): </a:t>
            </a:r>
            <a:r>
              <a:rPr lang="cs-CZ" i="1" dirty="0" err="1"/>
              <a:t>řiťopich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e. </a:t>
            </a:r>
            <a:r>
              <a:rPr lang="cs-CZ" b="1" dirty="0"/>
              <a:t>fyzické trestání</a:t>
            </a:r>
            <a:r>
              <a:rPr lang="cs-CZ" dirty="0"/>
              <a:t>: </a:t>
            </a:r>
            <a:r>
              <a:rPr lang="cs-CZ" i="1" dirty="0"/>
              <a:t>dostat / dát někomu na zadek, na holou</a:t>
            </a:r>
            <a:r>
              <a:rPr lang="cs-CZ" dirty="0"/>
              <a:t>, </a:t>
            </a:r>
            <a:r>
              <a:rPr lang="cs-CZ" i="1" dirty="0"/>
              <a:t>plesknout dítě přes </a:t>
            </a:r>
            <a:r>
              <a:rPr lang="cs-CZ" i="1" dirty="0" err="1"/>
              <a:t>zadeče</a:t>
            </a:r>
            <a:r>
              <a:rPr lang="cs-CZ" i="1" dirty="0"/>
              <a:t>; … nebudeš-li se učiti, / dostaneš </a:t>
            </a:r>
            <a:r>
              <a:rPr lang="cs-CZ" i="1" dirty="0" err="1"/>
              <a:t>metlú</a:t>
            </a:r>
            <a:r>
              <a:rPr lang="cs-CZ" i="1" dirty="0"/>
              <a:t> po řiti</a:t>
            </a:r>
          </a:p>
          <a:p>
            <a:pPr marL="0" indent="0">
              <a:buNone/>
            </a:pPr>
            <a:r>
              <a:rPr lang="cs-CZ" dirty="0"/>
              <a:t>f. </a:t>
            </a:r>
            <a:r>
              <a:rPr lang="cs-CZ" b="1" dirty="0"/>
              <a:t>chudoba</a:t>
            </a:r>
            <a:r>
              <a:rPr lang="cs-CZ" dirty="0"/>
              <a:t> (</a:t>
            </a:r>
            <a:r>
              <a:rPr lang="cs-CZ" i="1" dirty="0"/>
              <a:t>přijít s holou prdelí, mít jen holý zadek</a:t>
            </a:r>
            <a:r>
              <a:rPr lang="cs-CZ" dirty="0"/>
              <a:t>) 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78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A88ACCB-C984-4A4F-88A4-5048E82B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37" y="301752"/>
            <a:ext cx="10355891" cy="917448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Dětský folklor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B989CA0-2E8A-43B5-9144-374196A99898}"/>
              </a:ext>
            </a:extLst>
          </p:cNvPr>
          <p:cNvSpPr/>
          <p:nvPr/>
        </p:nvSpPr>
        <p:spPr>
          <a:xfrm>
            <a:off x="375920" y="1016000"/>
            <a:ext cx="11644543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Na Bílé hoře</a:t>
            </a:r>
          </a:p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cs-CZ" sz="1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sedláček</a:t>
            </a: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oře,</a:t>
            </a:r>
          </a:p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má hezkou dceru,</a:t>
            </a:r>
          </a:p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já na ni se-</a:t>
            </a:r>
          </a:p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děla Anička u jetele,</a:t>
            </a:r>
          </a:p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vlezla jí housenka do </a:t>
            </a:r>
            <a:r>
              <a:rPr lang="cs-CZ" sz="1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</a:t>
            </a: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cs-CZ" sz="1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ahy</a:t>
            </a: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je cesta dlouhá,</a:t>
            </a:r>
          </a:p>
          <a:p>
            <a:pPr algn="just">
              <a:spcAft>
                <a:spcPts val="0"/>
              </a:spcAft>
            </a:pP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kdo po ní jde, ten je </a:t>
            </a:r>
            <a:r>
              <a:rPr lang="cs-CZ" sz="1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trou</a:t>
            </a: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- …</a:t>
            </a:r>
          </a:p>
          <a:p>
            <a:pPr algn="just">
              <a:spcAft>
                <a:spcPts val="0"/>
              </a:spcAft>
            </a:pPr>
            <a:endParaRPr lang="cs-CZ" sz="16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Adam Votruba (</a:t>
            </a:r>
            <a:r>
              <a:rPr lang="cs-CZ" sz="1600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ed</a:t>
            </a:r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.): </a:t>
            </a:r>
            <a:r>
              <a:rPr lang="cs-CZ" sz="1600" i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Namažeme školu špekem. Současná folklorní poezie dětí</a:t>
            </a:r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. Praha: PLOT, 2009. Oddíl Bez jediného sprostého slova (nesprosté), s. 42.</a:t>
            </a:r>
          </a:p>
          <a:p>
            <a:endParaRPr lang="cs-CZ" sz="16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„Vtipy o Pepíčkovi“</a:t>
            </a:r>
          </a:p>
          <a:p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Paní učitelka ve škole chce po dětech, aby řekly rým.</a:t>
            </a:r>
            <a:b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Postupně jich tam několik řekne nějaké ty rýmy… až paní učitelka</a:t>
            </a:r>
            <a:b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vyvolá Pepíčka a ten říká:</a:t>
            </a:r>
            <a:b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„V moři stojí Kokrhel, vodu má až po kolena.“</a:t>
            </a:r>
            <a:b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„Ale Pepíčku, to se přece vůbec nerýmuje!“</a:t>
            </a:r>
            <a:b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„Jen počkejte, až přijde příliv.“</a:t>
            </a:r>
          </a:p>
          <a:p>
            <a:endParaRPr lang="cs-CZ" sz="16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r>
              <a:rPr lang="cs-CZ" sz="1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https://www.loupak.fun/vtipy/deti-a-mladi/32375/</a:t>
            </a:r>
            <a:endParaRPr lang="cs-CZ" sz="1600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endParaRPr lang="cs-CZ" sz="1600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algn="just">
              <a:spcAft>
                <a:spcPts val="0"/>
              </a:spcAft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9B6F4EB-F212-49A0-AABA-AE82520D2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744" y="444181"/>
            <a:ext cx="4180719" cy="2772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6B18E19-500D-484A-9FB1-FC03C1B60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760" y="3917863"/>
            <a:ext cx="44767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92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858" y="540389"/>
            <a:ext cx="10058400" cy="1609344"/>
          </a:xfrm>
        </p:spPr>
        <p:txBody>
          <a:bodyPr/>
          <a:lstStyle/>
          <a:p>
            <a:r>
              <a:rPr lang="cs-CZ" dirty="0"/>
              <a:t>Zvednout zadek </a:t>
            </a:r>
            <a:br>
              <a:rPr lang="cs-CZ" dirty="0"/>
            </a:br>
            <a:r>
              <a:rPr lang="cs-CZ" dirty="0"/>
              <a:t>„</a:t>
            </a:r>
            <a:r>
              <a:rPr lang="cs-CZ" sz="3200" dirty="0"/>
              <a:t>začít být aktivní“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45" y="267629"/>
            <a:ext cx="4864230" cy="64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99" y="2149733"/>
            <a:ext cx="4835040" cy="18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94" y="4264296"/>
            <a:ext cx="2143125" cy="2143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669" y="426429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45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F8A55-2444-442E-B6C0-D349F1C9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75" y="261691"/>
            <a:ext cx="11254963" cy="1399840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4. A. Gesto</a:t>
            </a:r>
            <a:br>
              <a:rPr lang="cs-CZ" sz="4000" dirty="0"/>
            </a:br>
            <a:r>
              <a:rPr lang="cs-CZ" sz="4000" dirty="0"/>
              <a:t>(srov. </a:t>
            </a:r>
            <a:r>
              <a:rPr lang="cs-CZ" sz="4000" dirty="0" err="1"/>
              <a:t>kinegramy</a:t>
            </a:r>
            <a:r>
              <a:rPr lang="cs-CZ" sz="4000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FE4CA7-BC07-44B9-979A-27569F1AF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63" y="1661531"/>
            <a:ext cx="11470886" cy="493477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kopnout někoho do p. </a:t>
            </a: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kopat se do p. / z.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1. nemít co dělat, nudit se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provozovat pokleslou zábavu, podbízivý situační humor</a:t>
            </a: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lézt někomu do p., líbat komu p.; polib mi p.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kroutit p. (před někým)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ruce za p., chodit s rukama za p.</a:t>
            </a: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sednout si na p. / z.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padnout před kým/čím na p. / z.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43CDDE-AEEA-4AEC-A0F6-1E7588B77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867" y="3725697"/>
            <a:ext cx="324589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48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4. B. Symptomy vnitřních psychických stavů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1737" y="2121408"/>
            <a:ext cx="10336511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Strach, tréma; zbabělost; krize</a:t>
            </a:r>
          </a:p>
          <a:p>
            <a:pPr marL="0" indent="0">
              <a:buNone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zadek stažený strachem, mít stažené / sevřené půlky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třasořitka  -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slaboch, zbabělec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strachu plnou prdel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voda se mu vařila v prdeli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byl v úzkých 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 toho plnou prdel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je to nad jeho síly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39" y="3206512"/>
            <a:ext cx="3746294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0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4D19A-55C4-4162-A4EA-838DEF11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4386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/>
              <a:t>Představová schémata (</a:t>
            </a:r>
            <a:r>
              <a:rPr lang="cs-CZ" sz="3600" i="1" dirty="0"/>
              <a:t>image </a:t>
            </a:r>
            <a:r>
              <a:rPr lang="cs-CZ" sz="3600" i="1" dirty="0" err="1"/>
              <a:t>schemas</a:t>
            </a:r>
            <a:r>
              <a:rPr lang="cs-CZ" sz="3600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AC758F-FFA9-4266-8A4A-4A8648990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5" y="1338147"/>
            <a:ext cx="11653024" cy="52076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Johnson 1987 aj.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Orientační schémata</a:t>
            </a:r>
          </a:p>
          <a:p>
            <a:pPr marL="0" indent="0">
              <a:buNone/>
            </a:pPr>
            <a:r>
              <a:rPr lang="cs-CZ" b="1" dirty="0"/>
              <a:t>               a) NAHOŘE (+) – </a:t>
            </a:r>
            <a:r>
              <a:rPr lang="cs-CZ" b="1" dirty="0">
                <a:solidFill>
                  <a:srgbClr val="FF0000"/>
                </a:solidFill>
              </a:rPr>
              <a:t>DOLE</a:t>
            </a:r>
            <a:r>
              <a:rPr lang="cs-CZ" b="1" dirty="0"/>
              <a:t> (-)</a:t>
            </a:r>
          </a:p>
          <a:p>
            <a:pPr marL="0" indent="0">
              <a:buNone/>
            </a:pPr>
            <a:r>
              <a:rPr lang="cs-CZ" b="1" dirty="0"/>
              <a:t>               b) VPŘEDU (+) – </a:t>
            </a:r>
            <a:r>
              <a:rPr lang="cs-CZ" b="1" dirty="0">
                <a:solidFill>
                  <a:srgbClr val="FF0000"/>
                </a:solidFill>
              </a:rPr>
              <a:t>VZADU</a:t>
            </a:r>
            <a:r>
              <a:rPr lang="cs-CZ" b="1" dirty="0"/>
              <a:t> (-)</a:t>
            </a:r>
          </a:p>
          <a:p>
            <a:pPr marL="0" indent="0">
              <a:buNone/>
            </a:pPr>
            <a:r>
              <a:rPr lang="cs-CZ" i="1" dirty="0"/>
              <a:t>Vstává-li kdo prdelí napřed, bude </a:t>
            </a:r>
            <a:r>
              <a:rPr lang="cs-CZ" i="1" dirty="0" err="1"/>
              <a:t>mrzut</a:t>
            </a:r>
            <a:r>
              <a:rPr lang="cs-CZ" i="1" dirty="0"/>
              <a:t> celý den</a:t>
            </a:r>
            <a:r>
              <a:rPr lang="cs-CZ" dirty="0"/>
              <a:t>. –  </a:t>
            </a:r>
          </a:p>
          <a:p>
            <a:pPr marL="0" indent="0">
              <a:buNone/>
            </a:pPr>
            <a:r>
              <a:rPr lang="cs-CZ" i="1" dirty="0" err="1"/>
              <a:t>Tys</a:t>
            </a:r>
            <a:r>
              <a:rPr lang="cs-CZ" i="1" dirty="0"/>
              <a:t> dnes vstal po prdeli</a:t>
            </a:r>
            <a:r>
              <a:rPr lang="cs-CZ" dirty="0"/>
              <a:t> (o mrzutém) (Obrátil 1999)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CENTRUM – </a:t>
            </a:r>
            <a:r>
              <a:rPr lang="cs-CZ" b="1" dirty="0">
                <a:solidFill>
                  <a:srgbClr val="FF0000"/>
                </a:solidFill>
              </a:rPr>
              <a:t>PERIFERIE 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i="1" dirty="0"/>
              <a:t>p. světa, bydlí v nějaké p. za Prahou, </a:t>
            </a:r>
            <a:r>
              <a:rPr lang="cs-CZ" i="1" dirty="0" err="1"/>
              <a:t>Prdelákov</a:t>
            </a:r>
            <a:r>
              <a:rPr lang="cs-CZ" dirty="0"/>
              <a:t>)</a:t>
            </a: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NÁDOBA:</a:t>
            </a:r>
            <a:r>
              <a:rPr lang="cs-CZ" b="1" dirty="0"/>
              <a:t>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je tma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jít do p., lézt někomu do p., mít něčeho plnou p.,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mít plnou p. vody, mít v řiti vši…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893" y="4302513"/>
            <a:ext cx="2133600" cy="2133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768" y="2106515"/>
            <a:ext cx="27527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1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563" y="74645"/>
            <a:ext cx="10506270" cy="1174292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400" dirty="0"/>
              <a:t>Závěrem – otázky k těmto problémům:</a:t>
            </a:r>
            <a:b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563" y="1248937"/>
            <a:ext cx="11485983" cy="53291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 </a:t>
            </a:r>
            <a:r>
              <a:rPr lang="cs-CZ" sz="1800" dirty="0"/>
              <a:t>1. Jaká je struktura </a:t>
            </a:r>
            <a:r>
              <a:rPr lang="cs-CZ" sz="1800" b="1" dirty="0"/>
              <a:t>pojmu</a:t>
            </a:r>
            <a:r>
              <a:rPr lang="cs-CZ" sz="1800" dirty="0"/>
              <a:t> označovaného v češtině výrazy </a:t>
            </a:r>
            <a:r>
              <a:rPr lang="cs-CZ" sz="1800" i="1" dirty="0"/>
              <a:t>zadek</a:t>
            </a:r>
            <a:r>
              <a:rPr lang="cs-CZ" sz="1800" dirty="0"/>
              <a:t> – </a:t>
            </a:r>
            <a:r>
              <a:rPr lang="cs-CZ" sz="1800" i="1" dirty="0"/>
              <a:t>prdel</a:t>
            </a:r>
            <a:r>
              <a:rPr lang="cs-CZ" sz="1800" dirty="0"/>
              <a:t> – </a:t>
            </a:r>
            <a:r>
              <a:rPr lang="cs-CZ" sz="1800" i="1" dirty="0"/>
              <a:t>řiť</a:t>
            </a:r>
            <a:r>
              <a:rPr lang="cs-CZ" sz="1800" dirty="0"/>
              <a:t> ? Jak se realizují profily  a </a:t>
            </a:r>
            <a:r>
              <a:rPr lang="cs-CZ" sz="1800" dirty="0" err="1"/>
              <a:t>subprofily</a:t>
            </a:r>
            <a:r>
              <a:rPr lang="cs-CZ" sz="1800" dirty="0"/>
              <a:t> s touto částí těla spojené? (Viz handout a výše.)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2. Proč je tento pojem spojen s tabu? Čím je dána </a:t>
            </a:r>
            <a:r>
              <a:rPr lang="cs-CZ" sz="1800" dirty="0" err="1"/>
              <a:t>tabuovost</a:t>
            </a:r>
            <a:r>
              <a:rPr lang="cs-CZ" sz="1800" dirty="0"/>
              <a:t> tematická / pojmová a komunikační (a potažmo pak i jazyková – vztažená k výrazům-vulgarismům)? Které profily (</a:t>
            </a:r>
            <a:r>
              <a:rPr lang="cs-CZ" sz="1800" dirty="0" err="1"/>
              <a:t>subprofily</a:t>
            </a:r>
            <a:r>
              <a:rPr lang="cs-CZ" sz="1800" dirty="0"/>
              <a:t>) ji zakládají a z kterých představových schémat negativní hodnocení spojené s tímto pojmem vychází?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3. Zjištění související s vulgárními </a:t>
            </a:r>
            <a:r>
              <a:rPr lang="cs-CZ" sz="1800" b="1" dirty="0"/>
              <a:t>výrazy</a:t>
            </a:r>
            <a:r>
              <a:rPr lang="cs-CZ" sz="1800" dirty="0"/>
              <a:t>, zejm. s výrazem </a:t>
            </a:r>
            <a:r>
              <a:rPr lang="cs-CZ" sz="1800" i="1" dirty="0"/>
              <a:t>prdel</a:t>
            </a:r>
            <a:r>
              <a:rPr lang="cs-CZ" sz="1800" dirty="0"/>
              <a:t> (a povahou vulgarismu vůbec)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4. </a:t>
            </a:r>
            <a:r>
              <a:rPr lang="cs-CZ" sz="1800" b="1" dirty="0"/>
              <a:t>Kulturní a interkulturní souvislosti pojmu i výrazu (výrazů</a:t>
            </a:r>
            <a:r>
              <a:rPr lang="cs-CZ" sz="1800" dirty="0"/>
              <a:t>);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povaha </a:t>
            </a:r>
            <a:r>
              <a:rPr lang="cs-CZ" sz="1800" dirty="0" err="1"/>
              <a:t>tabuovosti</a:t>
            </a:r>
            <a:r>
              <a:rPr lang="cs-CZ" sz="1800" dirty="0"/>
              <a:t> jazykové i „pojmové“ –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1800" dirty="0"/>
              <a:t>nutná další (kontrastivní) zkoumání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09673B-3DD1-47BA-A843-30DA4CD1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878" y="4564887"/>
            <a:ext cx="198284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1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1A328-5E86-459F-8AB1-DB7B3A7C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92" y="256478"/>
            <a:ext cx="10574756" cy="106846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Co zakládá </a:t>
            </a:r>
            <a:r>
              <a:rPr lang="cs-CZ" sz="3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tabuovost</a:t>
            </a:r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 1) daného pojmu </a:t>
            </a:r>
            <a:b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a 2) vulgarismů </a:t>
            </a:r>
            <a:r>
              <a:rPr lang="cs-CZ" sz="3600" b="1" i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prdel</a:t>
            </a:r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, </a:t>
            </a:r>
            <a:r>
              <a:rPr lang="cs-CZ" sz="3600" b="1" i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řiť </a:t>
            </a:r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(+ nakolik propojeno)?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71F584-B90D-4B43-A4BD-ED1262C34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1324947"/>
            <a:ext cx="11690574" cy="52765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100" dirty="0"/>
              <a:t>  a) </a:t>
            </a:r>
            <a:r>
              <a:rPr lang="cs-CZ" sz="2100" dirty="0" err="1"/>
              <a:t>Tabuovost</a:t>
            </a:r>
            <a:r>
              <a:rPr lang="cs-CZ" sz="2100" dirty="0"/>
              <a:t> souvisí s </a:t>
            </a:r>
            <a:r>
              <a:rPr lang="cs-CZ" sz="2100" b="1" dirty="0"/>
              <a:t>lokalizací dané části těla dole, vzadu a na periferii </a:t>
            </a:r>
            <a:r>
              <a:rPr lang="cs-CZ" sz="2100" dirty="0"/>
              <a:t>(orientační představová schémata). Axiologie: dole je (-), vzadu je (-), daleko od centra je (-);</a:t>
            </a:r>
          </a:p>
          <a:p>
            <a:pPr marL="0" indent="0">
              <a:buNone/>
            </a:pPr>
            <a:r>
              <a:rPr lang="cs-CZ" sz="2100" dirty="0"/>
              <a:t>     X naopak nahoře (+), srov. HLAVA – vpředu (+), srov. TVÁŘ –  v centru (+), srov. SRDCE </a:t>
            </a:r>
          </a:p>
          <a:p>
            <a:pPr marL="0" indent="0">
              <a:buNone/>
            </a:pPr>
            <a:r>
              <a:rPr lang="cs-CZ" sz="2100" dirty="0"/>
              <a:t>  b) </a:t>
            </a:r>
            <a:r>
              <a:rPr lang="cs-CZ" sz="2100" dirty="0" err="1"/>
              <a:t>Tabuovost</a:t>
            </a:r>
            <a:r>
              <a:rPr lang="cs-CZ" sz="2100" dirty="0"/>
              <a:t> souvisí </a:t>
            </a:r>
            <a:r>
              <a:rPr lang="cs-CZ" sz="2100" b="1" dirty="0"/>
              <a:t>s některými „nečistými“ funkcemi a činnostmi</a:t>
            </a:r>
            <a:r>
              <a:rPr lang="cs-CZ" sz="2100" dirty="0"/>
              <a:t> realizujícími se prostřednictvím dané části těla (zejm. s vyměšováním, vypouštěním plynů a sexualitou) </a:t>
            </a:r>
          </a:p>
          <a:p>
            <a:pPr marL="0" indent="0">
              <a:buNone/>
            </a:pPr>
            <a:r>
              <a:rPr lang="cs-CZ" sz="2100" dirty="0"/>
              <a:t>                </a:t>
            </a:r>
          </a:p>
          <a:p>
            <a:pPr marL="0" indent="0">
              <a:buNone/>
            </a:pPr>
            <a:r>
              <a:rPr lang="cs-CZ" sz="2100" dirty="0"/>
              <a:t>  c)  </a:t>
            </a:r>
            <a:r>
              <a:rPr lang="cs-CZ" sz="2100" dirty="0" err="1"/>
              <a:t>Tabuovost</a:t>
            </a:r>
            <a:r>
              <a:rPr lang="cs-CZ" sz="2100" dirty="0"/>
              <a:t> souvisí s tím, že se daná část těla manifestuje určitými </a:t>
            </a:r>
            <a:r>
              <a:rPr lang="cs-CZ" sz="2100" b="1" dirty="0"/>
              <a:t>činnostmi a gesty, jež jsou vnímána (velmi) negativně</a:t>
            </a:r>
            <a:r>
              <a:rPr lang="cs-CZ" sz="2100" dirty="0"/>
              <a:t>: jako trestající, agresivní, způsobující bolest, signalizující nenávist či nevoli, pokořující, výsměšná, trapná, resp. „neslušná“ (v jazyce se to často  realizuje prostřednictvím </a:t>
            </a:r>
            <a:r>
              <a:rPr lang="cs-CZ" sz="2100" dirty="0" err="1"/>
              <a:t>kinegramů</a:t>
            </a:r>
            <a:r>
              <a:rPr lang="cs-CZ" sz="2100" dirty="0"/>
              <a:t>) </a:t>
            </a:r>
          </a:p>
          <a:p>
            <a:pPr marL="0" indent="0">
              <a:buNone/>
            </a:pPr>
            <a:endParaRPr lang="cs-CZ" sz="2100" dirty="0"/>
          </a:p>
          <a:p>
            <a:pPr marL="0" lvl="1" indent="0">
              <a:spcBef>
                <a:spcPts val="1000"/>
              </a:spcBef>
              <a:buNone/>
            </a:pPr>
            <a:r>
              <a:rPr lang="cs-CZ" sz="2100" dirty="0"/>
              <a:t> d) Typický vzhled motivuje negativní hodnocení a </a:t>
            </a:r>
            <a:r>
              <a:rPr lang="cs-CZ" sz="2100" dirty="0" err="1"/>
              <a:t>tabuovost</a:t>
            </a:r>
            <a:r>
              <a:rPr lang="cs-CZ" sz="2100" dirty="0"/>
              <a:t> této části těla spíše méně – ačkoli v tradičním obrazu světa je s ní spojena </a:t>
            </a:r>
            <a:r>
              <a:rPr lang="cs-CZ" sz="2100" b="1" dirty="0"/>
              <a:t>nehezkost</a:t>
            </a:r>
            <a:r>
              <a:rPr lang="cs-CZ" sz="2100" dirty="0"/>
              <a:t> (</a:t>
            </a:r>
            <a:r>
              <a:rPr lang="cs-CZ" sz="2100" i="1" dirty="0"/>
              <a:t>škaredý jak řiť, jak prdel naopak</a:t>
            </a:r>
            <a:r>
              <a:rPr lang="cs-CZ" sz="2100" dirty="0"/>
              <a:t>), snad co se týče manifestace též </a:t>
            </a:r>
            <a:r>
              <a:rPr lang="cs-CZ" sz="2100" b="1" dirty="0"/>
              <a:t>zápach</a:t>
            </a:r>
            <a:r>
              <a:rPr lang="cs-CZ" sz="2100" dirty="0"/>
              <a:t> (spojený s „nečistostí“ jejích funkcí)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823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629" y="484632"/>
            <a:ext cx="10997619" cy="1609344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Vulgarismus </a:t>
            </a:r>
            <a:r>
              <a:rPr lang="cs-CZ" sz="40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prdel</a:t>
            </a:r>
            <a:r>
              <a:rPr lang="cs-CZ" sz="40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:</a:t>
            </a:r>
            <a:br>
              <a:rPr lang="cs-CZ" sz="40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r>
              <a:rPr lang="cs-CZ" sz="40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některé aspekty jeho sémantiky a pragmatiky</a:t>
            </a:r>
            <a:br>
              <a:rPr lang="cs-CZ" sz="40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endParaRPr lang="cs-CZ" sz="4000" b="1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990725"/>
            <a:ext cx="10680700" cy="45132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A. </a:t>
            </a:r>
            <a:r>
              <a:rPr lang="cs-CZ" b="1" dirty="0"/>
              <a:t>Intenzifikace</a:t>
            </a:r>
            <a:r>
              <a:rPr lang="cs-CZ" dirty="0"/>
              <a:t>: </a:t>
            </a:r>
            <a:r>
              <a:rPr lang="cs-CZ" i="1" dirty="0"/>
              <a:t>tři p. </a:t>
            </a:r>
            <a:r>
              <a:rPr lang="cs-CZ" dirty="0"/>
              <a:t>(čeho),</a:t>
            </a:r>
            <a:r>
              <a:rPr lang="cs-CZ" i="1" dirty="0"/>
              <a:t> plná p. (čeho); zima / horko / tma jako v p.</a:t>
            </a:r>
            <a:r>
              <a:rPr lang="cs-CZ" dirty="0"/>
              <a:t> apod. – „hodně, silně, intenzivně“</a:t>
            </a:r>
          </a:p>
          <a:p>
            <a:r>
              <a:rPr lang="cs-CZ" dirty="0"/>
              <a:t>B. </a:t>
            </a:r>
            <a:r>
              <a:rPr lang="cs-CZ" b="1" dirty="0"/>
              <a:t>Negace </a:t>
            </a:r>
            <a:r>
              <a:rPr lang="cs-CZ" dirty="0"/>
              <a:t>(a negativita): </a:t>
            </a:r>
            <a:r>
              <a:rPr lang="cs-CZ" i="1" dirty="0"/>
              <a:t>do p. pojedeš</a:t>
            </a:r>
            <a:r>
              <a:rPr lang="cs-CZ" dirty="0"/>
              <a:t> („nikam“), </a:t>
            </a:r>
            <a:r>
              <a:rPr lang="cs-CZ" i="1" dirty="0"/>
              <a:t>je v prdeli</a:t>
            </a:r>
            <a:r>
              <a:rPr lang="cs-CZ" dirty="0"/>
              <a:t> (pryč), </a:t>
            </a:r>
            <a:r>
              <a:rPr lang="cs-CZ" i="1" dirty="0"/>
              <a:t>v p. byl, hovno zažil</a:t>
            </a:r>
            <a:r>
              <a:rPr lang="cs-CZ" dirty="0"/>
              <a:t> („nikde – nic“); </a:t>
            </a:r>
            <a:r>
              <a:rPr lang="cs-CZ" i="1" dirty="0"/>
              <a:t>je </a:t>
            </a:r>
            <a:r>
              <a:rPr lang="cs-CZ" i="1" dirty="0" err="1"/>
              <a:t>blbej</a:t>
            </a:r>
            <a:r>
              <a:rPr lang="cs-CZ" i="1" dirty="0"/>
              <a:t> jak p. / ř., kapela hrála jako z prdele, prší jako z p., den jako z p., dnes je to z p.</a:t>
            </a:r>
            <a:r>
              <a:rPr lang="cs-CZ" dirty="0"/>
              <a:t> – špatně / špatný; akty odbytí  - </a:t>
            </a:r>
            <a:r>
              <a:rPr lang="cs-CZ" i="1" dirty="0"/>
              <a:t>běž do p.</a:t>
            </a:r>
            <a:r>
              <a:rPr lang="cs-CZ" dirty="0"/>
              <a:t> aj.</a:t>
            </a:r>
          </a:p>
          <a:p>
            <a:r>
              <a:rPr lang="cs-CZ" dirty="0"/>
              <a:t>C. </a:t>
            </a:r>
            <a:r>
              <a:rPr lang="cs-CZ" b="1" dirty="0"/>
              <a:t>Legrace</a:t>
            </a:r>
            <a:r>
              <a:rPr lang="cs-CZ" dirty="0"/>
              <a:t> (i „legrace“), zábava (i pokleslá);  → odtud snad i jeden ze </a:t>
            </a:r>
            <a:r>
              <a:rPr lang="cs-CZ" dirty="0" err="1"/>
              <a:t>sémémů</a:t>
            </a:r>
            <a:r>
              <a:rPr lang="cs-CZ" dirty="0"/>
              <a:t> polysémního lexému </a:t>
            </a:r>
            <a:r>
              <a:rPr lang="cs-CZ" i="1" dirty="0"/>
              <a:t>prdel</a:t>
            </a:r>
            <a:r>
              <a:rPr lang="cs-CZ" dirty="0"/>
              <a:t> i </a:t>
            </a:r>
            <a:r>
              <a:rPr lang="cs-CZ" i="1" dirty="0"/>
              <a:t>řiť</a:t>
            </a:r>
            <a:r>
              <a:rPr lang="cs-CZ" dirty="0"/>
              <a:t> „(</a:t>
            </a:r>
            <a:r>
              <a:rPr lang="cs-CZ" i="1" dirty="0"/>
              <a:t>dělat si z něčeho p., to je p., přijďte, bude p., s Pepou je vždycky p</a:t>
            </a:r>
            <a:r>
              <a:rPr lang="cs-CZ" dirty="0"/>
              <a:t>.)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D. </a:t>
            </a:r>
            <a:r>
              <a:rPr lang="cs-CZ" b="1" dirty="0"/>
              <a:t>Agresivita</a:t>
            </a:r>
            <a:r>
              <a:rPr lang="cs-CZ" dirty="0"/>
              <a:t>: agrese fyzická i verbální, specifická gesta – </a:t>
            </a:r>
            <a:r>
              <a:rPr lang="cs-CZ" dirty="0" err="1"/>
              <a:t>kinegramy</a:t>
            </a:r>
            <a:r>
              <a:rPr lang="cs-CZ" dirty="0"/>
              <a:t> (prorůstání verbální a neverbální komunikace i prorůstání agresivní komunikace s akty fyzické agrese)</a:t>
            </a:r>
          </a:p>
          <a:p>
            <a:r>
              <a:rPr lang="cs-CZ" dirty="0"/>
              <a:t>E. </a:t>
            </a:r>
            <a:r>
              <a:rPr lang="cs-CZ" b="1" dirty="0"/>
              <a:t>Vulgarita</a:t>
            </a:r>
            <a:r>
              <a:rPr lang="cs-CZ" dirty="0"/>
              <a:t> (viz) – prototypový vulgarismus (též zvukomalebnost - -r-), přitom cítěn mezi deseti zkoumanými českými vulgarismy jako „nejmírnější“ (výzkum psychologů 2009); snad „měkčí“ vulgarismus oproti „tvrdším“ vulgarismům sexuálním; spoluutváření opozice VYSOKÉ – NÍZKÉ při stylizaci „sprosté“ mluvy i v charakteristice pokleslé zábavy</a:t>
            </a:r>
          </a:p>
          <a:p>
            <a:r>
              <a:rPr lang="cs-CZ" dirty="0"/>
              <a:t>F. </a:t>
            </a:r>
            <a:r>
              <a:rPr lang="cs-CZ" b="1" dirty="0"/>
              <a:t>Kreativita: </a:t>
            </a:r>
            <a:r>
              <a:rPr lang="cs-CZ" dirty="0"/>
              <a:t>hravé</a:t>
            </a:r>
            <a:r>
              <a:rPr lang="cs-CZ" b="1" dirty="0"/>
              <a:t> </a:t>
            </a:r>
            <a:r>
              <a:rPr lang="cs-CZ" dirty="0"/>
              <a:t>rozvíjení běžných frazémů</a:t>
            </a:r>
            <a:r>
              <a:rPr lang="cs-CZ" b="1" dirty="0"/>
              <a:t> </a:t>
            </a:r>
            <a:r>
              <a:rPr lang="cs-CZ" dirty="0"/>
              <a:t>a vytváření analogických </a:t>
            </a:r>
            <a:r>
              <a:rPr lang="cs-CZ" b="1" dirty="0"/>
              <a:t>– </a:t>
            </a:r>
            <a:r>
              <a:rPr lang="cs-CZ" i="1" dirty="0"/>
              <a:t>zima jak v p. </a:t>
            </a:r>
            <a:r>
              <a:rPr lang="cs-CZ" dirty="0"/>
              <a:t>… + </a:t>
            </a:r>
            <a:r>
              <a:rPr lang="cs-CZ" i="1" dirty="0"/>
              <a:t>ledního medvěda</a:t>
            </a:r>
            <a:r>
              <a:rPr lang="cs-CZ" dirty="0"/>
              <a:t>, </a:t>
            </a:r>
            <a:r>
              <a:rPr lang="cs-CZ" i="1" dirty="0"/>
              <a:t>je toho tři p.</a:t>
            </a:r>
            <a:r>
              <a:rPr lang="cs-CZ" dirty="0"/>
              <a:t> … + </a:t>
            </a:r>
            <a:r>
              <a:rPr lang="cs-CZ" i="1" dirty="0"/>
              <a:t>a ještě trošku okolo</a:t>
            </a:r>
            <a:r>
              <a:rPr lang="cs-CZ" dirty="0"/>
              <a:t>, </a:t>
            </a:r>
            <a:r>
              <a:rPr lang="cs-CZ" i="1" dirty="0"/>
              <a:t>je v p. …+  jak Baťa s </a:t>
            </a:r>
            <a:r>
              <a:rPr lang="cs-CZ" i="1" dirty="0" err="1"/>
              <a:t>dřevákama</a:t>
            </a:r>
            <a:r>
              <a:rPr lang="cs-CZ" dirty="0"/>
              <a:t>; </a:t>
            </a:r>
            <a:r>
              <a:rPr lang="cs-CZ" i="1" dirty="0"/>
              <a:t>má zadek jak razítko na dvojtečky</a:t>
            </a:r>
            <a:r>
              <a:rPr lang="cs-CZ" i="1" dirty="0">
                <a:hlinkClick r:id="rId4"/>
              </a:rPr>
              <a:t>;</a:t>
            </a:r>
            <a:r>
              <a:rPr lang="cs-CZ" i="1" dirty="0"/>
              <a:t> </a:t>
            </a:r>
            <a:r>
              <a:rPr lang="cs-CZ" dirty="0"/>
              <a:t>perifráze:</a:t>
            </a:r>
            <a:r>
              <a:rPr lang="cs-CZ" i="1" dirty="0"/>
              <a:t> polib mě, kde hřbet </a:t>
            </a:r>
            <a:r>
              <a:rPr lang="cs-CZ" i="1" dirty="0" err="1"/>
              <a:t>svý</a:t>
            </a:r>
            <a:r>
              <a:rPr lang="cs-CZ" i="1" dirty="0"/>
              <a:t> jméno ztrácí, kde ksicht nemá nos, kde kříž přestává </a:t>
            </a:r>
            <a:r>
              <a:rPr lang="cs-CZ" i="1" dirty="0" err="1"/>
              <a:t>bejt</a:t>
            </a:r>
            <a:r>
              <a:rPr lang="cs-CZ" i="1" dirty="0"/>
              <a:t> svatým místem; dej mi hubičku na tu zadní trubičku</a:t>
            </a:r>
            <a:r>
              <a:rPr lang="cs-CZ" dirty="0"/>
              <a:t>; názvy podniků – </a:t>
            </a:r>
            <a:r>
              <a:rPr lang="cs-CZ" i="1" dirty="0"/>
              <a:t>Club</a:t>
            </a:r>
            <a:r>
              <a:rPr lang="cs-CZ" dirty="0"/>
              <a:t> </a:t>
            </a:r>
            <a:r>
              <a:rPr lang="cs-CZ" i="1" dirty="0"/>
              <a:t>Prdel</a:t>
            </a:r>
            <a:r>
              <a:rPr lang="cs-CZ" dirty="0"/>
              <a:t> (Praha), rock hospoda </a:t>
            </a:r>
            <a:r>
              <a:rPr lang="cs-CZ" i="1" dirty="0"/>
              <a:t>V Prdeli </a:t>
            </a:r>
            <a:r>
              <a:rPr lang="cs-CZ" dirty="0"/>
              <a:t>(Nymburk, Beroun), punk country kapela </a:t>
            </a:r>
            <a:r>
              <a:rPr lang="cs-CZ" i="1" dirty="0"/>
              <a:t>Motorová prdel </a:t>
            </a:r>
            <a:r>
              <a:rPr lang="cs-CZ" dirty="0"/>
              <a:t>(České Budějovice)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FC5A07-BC14-44E7-A544-D3DC491D9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952" y="354012"/>
            <a:ext cx="1888122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9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818D9-0313-4E50-8D43-939DA2A1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9" y="191555"/>
            <a:ext cx="11805138" cy="1180045"/>
          </a:xfrm>
        </p:spPr>
        <p:txBody>
          <a:bodyPr>
            <a:noAutofit/>
          </a:bodyPr>
          <a:lstStyle/>
          <a:p>
            <a:pPr algn="ctr"/>
            <a:r>
              <a:rPr lang="cs-CZ" sz="4000" dirty="0"/>
              <a:t>Typický vulgarismus – charakterizuje typ pokleslé zábavy („My Češi …¨“)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2F51BBD-C25B-47D2-8644-C461D1CD0FE4}"/>
              </a:ext>
            </a:extLst>
          </p:cNvPr>
          <p:cNvSpPr/>
          <p:nvPr/>
        </p:nvSpPr>
        <p:spPr>
          <a:xfrm>
            <a:off x="164123" y="1035698"/>
            <a:ext cx="8420040" cy="5874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cs-CZ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0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Konstruování opozice VYSOKÉ – NÍZKÉ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My žijeme v představě, že Češi jsou vzdělaný národ intelektuálů. Ale já myslím, že jsme spíš jako Němci. Nás nejvíc baví, když někdo na televizní obrazovce řekne PRDEL a k tomu je ještě </a:t>
            </a:r>
            <a:r>
              <a:rPr lang="cs-CZ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zarudlej</a:t>
            </a: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 </a:t>
            </a:r>
            <a:r>
              <a:rPr lang="cs-CZ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upocenej</a:t>
            </a: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plácáme se do kolen a přijde nám to super. A ne že by to někdy nebylo. I u nás máme břitké, ostré a chytré věci, ale jsme připosraní. Chtěli bychom být odvážní, mít černý humor, ale v televizi se z toho couvá spíše do roviny „prdel, </a:t>
            </a:r>
            <a:r>
              <a:rPr lang="cs-CZ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hahaha</a:t>
            </a: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,“ anebo aby to bylo ve všech směrech korektní…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kern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Jaroslava Sedláčková: Nejsilnější stránka v televizním </a:t>
            </a:r>
            <a:r>
              <a:rPr lang="cs-CZ" kern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self</a:t>
            </a:r>
            <a:r>
              <a:rPr lang="cs-CZ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kern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promotion</a:t>
            </a:r>
            <a:r>
              <a:rPr lang="cs-CZ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Určitě intuice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kern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https://www.lupa.cz/clanky/jaroslava-sedlackova-nejsilnejsi-stranka-v-televiznim-self-promotion-urcite-intuice/ </a:t>
            </a:r>
            <a:endParaRPr lang="cs-CZ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9F0C05-0EE5-464A-A13F-1E0C20473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877" y="154586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36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160" y="100587"/>
            <a:ext cx="10792346" cy="1954017"/>
          </a:xfrm>
        </p:spPr>
        <p:txBody>
          <a:bodyPr/>
          <a:lstStyle/>
          <a:p>
            <a:r>
              <a:rPr lang="cs-CZ" dirty="0"/>
              <a:t>   Humor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01444" y="2015231"/>
            <a:ext cx="10447069" cy="47089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Kdyby mohla prdel mluvit (Český rozhlas, 31. 12. 2012) – </a:t>
            </a:r>
          </a:p>
          <a:p>
            <a:pPr marL="0" indent="0">
              <a:buNone/>
            </a:pPr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minutová hra</a:t>
            </a:r>
          </a:p>
          <a:p>
            <a:pPr marL="0" indent="0">
              <a:buNone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Hudba: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prdící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fanfára  </a:t>
            </a:r>
          </a:p>
          <a:p>
            <a:pPr marL="0" indent="0">
              <a:buNone/>
            </a:pPr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PRDEL: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Ehmmm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Tak kdybych mohla já prdel mluvit, promluvila bych za nás všecky prdele a sdělila bych světu tři naše zásadní požadavky. Za prvé se chceme taky koukat do světa jako ksichty a nečučet furt jen do trenek. Za druhé chceme zuby, huby je mají, tak proč my ne? To je diskriminace! A za třetí požadujeme, aby se striktně zakázalo říkat, že si někdo dělá z někoho prdel a podobně, protože to je braní našeho jména nadarmo. Děkuji vám za pozornost a nemyslete si, že je to nějaká prdel,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ééééé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totiž sranda,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ééééé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totiž legrace!!!  </a:t>
            </a:r>
          </a:p>
          <a:p>
            <a:pPr marL="0" indent="0">
              <a:buNone/>
            </a:pPr>
            <a:endParaRPr 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http://www.rozhlas.cz/minutovehry/hry/_zprava/kdyby-mohla-prdel-mluvit--1153813</a:t>
            </a:r>
            <a:endParaRPr 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60FC5E-68F5-4E76-90B8-9164F9FF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656" y="369248"/>
            <a:ext cx="5094344" cy="36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272" y="311545"/>
            <a:ext cx="384545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36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133" y="240104"/>
            <a:ext cx="10750444" cy="1609344"/>
          </a:xfrm>
        </p:spPr>
        <p:txBody>
          <a:bodyPr/>
          <a:lstStyle/>
          <a:p>
            <a:r>
              <a:rPr lang="cs-CZ" dirty="0"/>
              <a:t>               Epigramy, aforismy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4897" y="1460810"/>
            <a:ext cx="5894609" cy="236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Nespravedlnost</a:t>
            </a:r>
          </a:p>
          <a:p>
            <a:r>
              <a:rPr lang="cs-CZ" dirty="0"/>
              <a:t>Tvář, ta musí snášet</a:t>
            </a:r>
            <a:br>
              <a:rPr lang="cs-CZ" dirty="0"/>
            </a:br>
            <a:r>
              <a:rPr lang="cs-CZ" dirty="0"/>
              <a:t>mráz, déšť, jinovatku.</a:t>
            </a:r>
            <a:br>
              <a:rPr lang="cs-CZ" dirty="0"/>
            </a:br>
            <a:r>
              <a:rPr lang="cs-CZ" dirty="0"/>
              <a:t>Zato ty si hovíš pěkně v teple,</a:t>
            </a:r>
            <a:br>
              <a:rPr lang="cs-CZ" dirty="0"/>
            </a:br>
            <a:r>
              <a:rPr lang="cs-CZ" dirty="0"/>
              <a:t>zadku!			</a:t>
            </a:r>
          </a:p>
          <a:p>
            <a:endParaRPr lang="cs-CZ" dirty="0"/>
          </a:p>
          <a:p>
            <a:r>
              <a:rPr lang="cs-CZ" dirty="0"/>
              <a:t>Jiří Žáček (1945)</a:t>
            </a:r>
          </a:p>
          <a:p>
            <a:r>
              <a:rPr lang="cs-CZ" dirty="0"/>
              <a:t>http://www.jirizacek.cz/ukazky-humor.html</a:t>
            </a:r>
          </a:p>
        </p:txBody>
      </p:sp>
      <p:sp>
        <p:nvSpPr>
          <p:cNvPr id="7" name="Obdélník 6"/>
          <p:cNvSpPr/>
          <p:nvPr/>
        </p:nvSpPr>
        <p:spPr>
          <a:xfrm>
            <a:off x="5999355" y="3434577"/>
            <a:ext cx="55879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„Hlava a zadek jsou spojené nádoby. Dokud člověk nedostane kopanec do zadku, nezačne myslet.“</a:t>
            </a:r>
          </a:p>
          <a:p>
            <a:r>
              <a:rPr lang="cs-CZ" dirty="0"/>
              <a:t>„Těžký osud spisovatele - být závislý na spolupráci hlavy se zadkem.“ </a:t>
            </a:r>
          </a:p>
          <a:p>
            <a:endParaRPr lang="cs-CZ" dirty="0"/>
          </a:p>
          <a:p>
            <a:r>
              <a:rPr lang="cs-CZ" dirty="0"/>
              <a:t>Gabriel Laub (1928 – 1998)</a:t>
            </a:r>
          </a:p>
          <a:p>
            <a:r>
              <a:rPr lang="cs-CZ" dirty="0"/>
              <a:t>https://citaty.net/temata/zadek/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827" y="838100"/>
            <a:ext cx="1809750" cy="25336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69" y="407021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8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277" y="199496"/>
            <a:ext cx="11189110" cy="1036730"/>
          </a:xfrm>
        </p:spPr>
        <p:txBody>
          <a:bodyPr/>
          <a:lstStyle/>
          <a:p>
            <a:pPr algn="ctr"/>
            <a:r>
              <a:rPr lang="cs-CZ" dirty="0"/>
              <a:t>Dvě sémantické oblasti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85135" y="1236226"/>
            <a:ext cx="1164139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Vulgarismy jakožto nadávky, výrazy klení a prostředky hrubé expresivní komunikace vůbec jsou odvozeny od názvů části těla, procesů a činností spojených zejm. se dvěma oblastmi:	</a:t>
            </a:r>
          </a:p>
          <a:p>
            <a:endParaRPr lang="cs-CZ" sz="260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a/ </a:t>
            </a:r>
            <a:r>
              <a:rPr lang="cs-CZ" sz="2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sexuální</a:t>
            </a: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			</a:t>
            </a: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b/ </a:t>
            </a:r>
            <a:r>
              <a:rPr lang="cs-CZ" sz="2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anální</a:t>
            </a:r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(v češtině tradičně exponovanější)</a:t>
            </a: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				</a:t>
            </a: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                → kulturní aspekty, obrazy světa a jejich proměny </a:t>
            </a: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+</a:t>
            </a: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(c/ oblast sakrální / eschatologická – dnes v češtině </a:t>
            </a:r>
            <a:r>
              <a:rPr lang="cs-CZ" sz="2600" dirty="0" err="1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zastar</a:t>
            </a:r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., mnohem slabší účinek – </a:t>
            </a:r>
            <a:r>
              <a:rPr lang="cs-CZ" sz="2600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k čertu, proboha, krucifix</a:t>
            </a:r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)</a:t>
            </a:r>
          </a:p>
          <a:p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(srov. např. </a:t>
            </a:r>
            <a:r>
              <a:rPr lang="cs-CZ" sz="2600" dirty="0" err="1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Ďurovič</a:t>
            </a:r>
            <a:r>
              <a:rPr lang="cs-CZ" sz="2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1996)</a:t>
            </a:r>
          </a:p>
        </p:txBody>
      </p:sp>
    </p:spTree>
    <p:extLst>
      <p:ext uri="{BB962C8B-B14F-4D97-AF65-F5344CB8AC3E}">
        <p14:creationId xmlns:p14="http://schemas.microsoft.com/office/powerpoint/2010/main" val="2662488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0F26D18-8345-40C2-974D-5989ECFE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614" y="484632"/>
            <a:ext cx="9165633" cy="638202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Politické vtipy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083" y="1293541"/>
            <a:ext cx="10827165" cy="53079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 Víte, proč nemůže být prdel v KSČ?</a:t>
            </a:r>
          </a:p>
          <a:p>
            <a:pPr marL="0" indent="0">
              <a:buNone/>
            </a:pPr>
            <a:r>
              <a:rPr lang="cs-CZ" dirty="0"/>
              <a:t>1) Je vnitřně rozpolcená,</a:t>
            </a:r>
          </a:p>
          <a:p>
            <a:pPr marL="0" indent="0">
              <a:buNone/>
            </a:pPr>
            <a:r>
              <a:rPr lang="cs-CZ" dirty="0"/>
              <a:t>2) má dvě tváře,</a:t>
            </a:r>
          </a:p>
          <a:p>
            <a:pPr marL="0" indent="0">
              <a:buNone/>
            </a:pPr>
            <a:r>
              <a:rPr lang="cs-CZ" dirty="0"/>
              <a:t>3) na všechno sere,</a:t>
            </a:r>
          </a:p>
          <a:p>
            <a:pPr marL="0" indent="0">
              <a:buNone/>
            </a:pPr>
            <a:r>
              <a:rPr lang="cs-CZ" dirty="0"/>
              <a:t>4) do styku se stranickým tiskem přichází jen pod nátlakem pravice.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Bývalý generální tajemník </a:t>
            </a:r>
            <a:r>
              <a:rPr lang="cs-CZ" dirty="0" err="1"/>
              <a:t>G.Husák</a:t>
            </a:r>
            <a:r>
              <a:rPr lang="cs-CZ" dirty="0"/>
              <a:t> napsal za svůj život rozsáhlé </a:t>
            </a:r>
          </a:p>
          <a:p>
            <a:pPr marL="0" indent="0">
              <a:buNone/>
            </a:pPr>
            <a:r>
              <a:rPr lang="cs-CZ" dirty="0"/>
              <a:t>souvislé literární dílo. </a:t>
            </a:r>
          </a:p>
          <a:p>
            <a:pPr marL="0" indent="0">
              <a:buNone/>
            </a:pPr>
            <a:r>
              <a:rPr lang="cs-CZ" dirty="0"/>
              <a:t>Jedná se o šestidílný životopisný celek:</a:t>
            </a:r>
          </a:p>
          <a:p>
            <a:pPr marL="0" indent="0">
              <a:buNone/>
            </a:pPr>
            <a:r>
              <a:rPr lang="cs-CZ" dirty="0"/>
              <a:t>1. O hudbě: "Z basy do čela."</a:t>
            </a:r>
          </a:p>
          <a:p>
            <a:pPr marL="0" indent="0">
              <a:buNone/>
            </a:pPr>
            <a:r>
              <a:rPr lang="cs-CZ" dirty="0"/>
              <a:t>2. O sportu: "Jak jsem doběhl dělnickou třídu."</a:t>
            </a:r>
          </a:p>
          <a:p>
            <a:pPr marL="0" indent="0">
              <a:buNone/>
            </a:pPr>
            <a:r>
              <a:rPr lang="cs-CZ" dirty="0"/>
              <a:t>3. O lásce "Tři polibky od Brežněva."</a:t>
            </a:r>
          </a:p>
          <a:p>
            <a:pPr marL="0" indent="0">
              <a:buNone/>
            </a:pPr>
            <a:r>
              <a:rPr lang="cs-CZ" dirty="0"/>
              <a:t>4. O erotice: "Jak jsem vyjebal s pracující inteligencí."</a:t>
            </a:r>
          </a:p>
          <a:p>
            <a:pPr marL="0" indent="0">
              <a:buNone/>
            </a:pPr>
            <a:r>
              <a:rPr lang="cs-CZ" dirty="0"/>
              <a:t>5. O zemědělství: "Jak jsem zvoral republiku."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6. O medicíně: "Jak jsem voperoval srdce Evropy do zadku Sovětskému Svazu.“</a:t>
            </a:r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>
              <a:buNone/>
            </a:pPr>
            <a:r>
              <a:rPr lang="cs-CZ" u="sng" dirty="0">
                <a:hlinkClick r:id="rId2"/>
              </a:rPr>
              <a:t>http://lubosovy-vtipy.net/oldtime21.html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FE9B79-89A3-43ED-9C58-3B2489533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04" y="493441"/>
            <a:ext cx="2847975" cy="16002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709" y="2500866"/>
            <a:ext cx="4048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32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655B4-4FDA-42AF-AA29-EA06E8E1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60" y="484632"/>
            <a:ext cx="10789920" cy="1609344"/>
          </a:xfrm>
        </p:spPr>
        <p:txBody>
          <a:bodyPr/>
          <a:lstStyle/>
          <a:p>
            <a:pPr algn="ctr"/>
            <a:r>
              <a:rPr lang="cs-CZ" dirty="0"/>
              <a:t>Rock club Prdel Beroun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804BAA-ED2D-4609-A2D6-1D2F4575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92" y="1906238"/>
            <a:ext cx="6469425" cy="43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585" y="2020772"/>
            <a:ext cx="3133725" cy="35433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428412" y="5856906"/>
            <a:ext cx="4593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Punk-country kapela České Budějovice </a:t>
            </a:r>
          </a:p>
        </p:txBody>
      </p:sp>
    </p:spTree>
    <p:extLst>
      <p:ext uri="{BB962C8B-B14F-4D97-AF65-F5344CB8AC3E}">
        <p14:creationId xmlns:p14="http://schemas.microsoft.com/office/powerpoint/2010/main" val="2334504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826" y="515933"/>
            <a:ext cx="10814740" cy="59389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dirty="0">
                <a:solidFill>
                  <a:schemeClr val="tx1"/>
                </a:solidFill>
              </a:rPr>
              <a:t>„…Jak se u vás řekne prdel?“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3507" y="1699846"/>
            <a:ext cx="11573693" cy="477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http://www.saspi.cz/dila/40887-jak-se-rekne-prdel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Marjenka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19. 7. 2014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…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 debata vázla, stačilo, aby někdo například nadhodil: „a jak se u vás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řekne prdel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?“ To se pak překládalo do všech možných jazyků a všichni se tím nesmírně bavili.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Nancy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Lottinger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 dne 19.07.2014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Věta "A jak se u vás řekne prdel?" je nad zlato. Ta rozpoutá debatu snad všude.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(…)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Marjenka</a:t>
            </a:r>
            <a:r>
              <a:rPr lang="cs-CZ" altLang="cs-CZ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altLang="cs-CZ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ěkuji. Je fakt, že jsme to zkoušeli i v Itálii, a ANO! opět TO ROZPOUTALO vášnivou a velmi bujarou rozpravu ;-) </a:t>
            </a:r>
            <a:endParaRPr kumimoji="0" lang="cs-CZ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13508" y="2285999"/>
            <a:ext cx="1055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Literární server SASPI (Společenství amatérských spisovatelů)</a:t>
            </a:r>
            <a:endParaRPr lang="cs-CZ" altLang="cs-CZ" sz="11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579" y="600564"/>
            <a:ext cx="215906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19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6819" cy="1325563"/>
          </a:xfrm>
        </p:spPr>
        <p:txBody>
          <a:bodyPr/>
          <a:lstStyle/>
          <a:p>
            <a:r>
              <a:rPr lang="cs-CZ" b="1" dirty="0"/>
              <a:t>Různé obrazy světa – i pojmy a pojmové profily spojené s …                           … v různých jazycích:</a:t>
            </a:r>
          </a:p>
        </p:txBody>
      </p:sp>
      <p:sp>
        <p:nvSpPr>
          <p:cNvPr id="16" name="Zástupný symbol pro obsah 15"/>
          <p:cNvSpPr>
            <a:spLocks noGrp="1"/>
          </p:cNvSpPr>
          <p:nvPr>
            <p:ph sz="half" idx="2"/>
          </p:nvPr>
        </p:nvSpPr>
        <p:spPr>
          <a:xfrm>
            <a:off x="6659509" y="2655166"/>
            <a:ext cx="5122607" cy="36576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sz="4600" dirty="0"/>
              <a:t>    polština: </a:t>
            </a:r>
            <a:r>
              <a:rPr lang="cs-CZ" sz="4600" dirty="0" err="1"/>
              <a:t>dupa</a:t>
            </a:r>
            <a:r>
              <a:rPr lang="cs-CZ" sz="4600" dirty="0"/>
              <a:t> ž</a:t>
            </a:r>
          </a:p>
          <a:p>
            <a:r>
              <a:rPr lang="cs-CZ" sz="4600" dirty="0"/>
              <a:t>    ruština: </a:t>
            </a:r>
            <a:r>
              <a:rPr lang="ru-RU" sz="4600" dirty="0"/>
              <a:t>жопа </a:t>
            </a:r>
            <a:r>
              <a:rPr lang="cs-CZ" sz="4600" dirty="0"/>
              <a:t>ž (</a:t>
            </a:r>
            <a:r>
              <a:rPr lang="cs-CZ" sz="4600" dirty="0" err="1"/>
              <a:t>žopa</a:t>
            </a:r>
            <a:r>
              <a:rPr lang="cs-CZ" sz="4600" dirty="0"/>
              <a:t>)</a:t>
            </a:r>
          </a:p>
          <a:p>
            <a:r>
              <a:rPr lang="cs-CZ" sz="4600" dirty="0"/>
              <a:t>    řečtina: </a:t>
            </a:r>
            <a:r>
              <a:rPr lang="el-GR" sz="4600" dirty="0"/>
              <a:t>κώλος </a:t>
            </a:r>
            <a:r>
              <a:rPr lang="cs-CZ" sz="4600" dirty="0" err="1"/>
              <a:t>kólos</a:t>
            </a:r>
            <a:r>
              <a:rPr lang="cs-CZ" sz="4600" dirty="0"/>
              <a:t>)</a:t>
            </a:r>
          </a:p>
          <a:p>
            <a:r>
              <a:rPr lang="cs-CZ" sz="4600" dirty="0"/>
              <a:t>    španělština: </a:t>
            </a:r>
            <a:r>
              <a:rPr lang="cs-CZ" sz="4600" dirty="0" err="1"/>
              <a:t>culo</a:t>
            </a:r>
            <a:r>
              <a:rPr lang="cs-CZ" sz="4600" dirty="0"/>
              <a:t> m</a:t>
            </a:r>
          </a:p>
          <a:p>
            <a:r>
              <a:rPr lang="cs-CZ" sz="4600" dirty="0"/>
              <a:t>    švédština: </a:t>
            </a:r>
            <a:r>
              <a:rPr lang="cs-CZ" sz="4600" dirty="0" err="1"/>
              <a:t>röv</a:t>
            </a:r>
            <a:endParaRPr lang="cs-CZ" sz="4600" dirty="0"/>
          </a:p>
        </p:txBody>
      </p:sp>
      <p:sp>
        <p:nvSpPr>
          <p:cNvPr id="3" name="Obdélník 2"/>
          <p:cNvSpPr/>
          <p:nvPr/>
        </p:nvSpPr>
        <p:spPr>
          <a:xfrm>
            <a:off x="176980" y="1690689"/>
            <a:ext cx="118380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/>
              <a:t>    </a:t>
            </a:r>
          </a:p>
          <a:p>
            <a:r>
              <a:rPr lang="cs-CZ" sz="3600" dirty="0"/>
              <a:t>  </a:t>
            </a:r>
          </a:p>
          <a:p>
            <a:r>
              <a:rPr lang="cs-CZ" sz="3600" dirty="0"/>
              <a:t>    </a:t>
            </a: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   • </a:t>
            </a:r>
            <a:r>
              <a:rPr lang="cs-CZ" sz="3600" dirty="0"/>
              <a:t>angličtina: </a:t>
            </a:r>
            <a:r>
              <a:rPr lang="cs-CZ" sz="3600" dirty="0" err="1"/>
              <a:t>ass</a:t>
            </a:r>
            <a:r>
              <a:rPr lang="cs-CZ" sz="3600" dirty="0"/>
              <a:t>, arse</a:t>
            </a:r>
          </a:p>
          <a:p>
            <a:r>
              <a:rPr lang="cs-CZ" sz="3600" dirty="0"/>
              <a:t>   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3600" dirty="0"/>
              <a:t>esperanto: </a:t>
            </a:r>
            <a:r>
              <a:rPr lang="cs-CZ" sz="3600" dirty="0" err="1"/>
              <a:t>postaĉo</a:t>
            </a:r>
            <a:endParaRPr lang="cs-CZ" sz="3600" dirty="0"/>
          </a:p>
          <a:p>
            <a:r>
              <a:rPr lang="cs-CZ" sz="3600" dirty="0"/>
              <a:t>   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3600" dirty="0"/>
              <a:t>francouzština: cul m</a:t>
            </a:r>
          </a:p>
          <a:p>
            <a:r>
              <a:rPr lang="cs-CZ" sz="3600" dirty="0"/>
              <a:t>   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3600" dirty="0"/>
              <a:t>litevština: </a:t>
            </a:r>
            <a:r>
              <a:rPr lang="cs-CZ" sz="3600" dirty="0" err="1"/>
              <a:t>šikna</a:t>
            </a:r>
            <a:r>
              <a:rPr lang="cs-CZ" sz="3600" dirty="0"/>
              <a:t> ž</a:t>
            </a:r>
          </a:p>
          <a:p>
            <a:r>
              <a:rPr lang="cs-CZ" sz="3600" dirty="0"/>
              <a:t>   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3600" dirty="0"/>
              <a:t>němčina: </a:t>
            </a:r>
            <a:r>
              <a:rPr lang="cs-CZ" sz="3600" dirty="0" err="1"/>
              <a:t>Arsch</a:t>
            </a:r>
            <a:r>
              <a:rPr lang="cs-CZ" sz="3600" dirty="0"/>
              <a:t> m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55" y="1221303"/>
            <a:ext cx="236545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0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6702" y="161377"/>
            <a:ext cx="10191546" cy="1932599"/>
          </a:xfrm>
        </p:spPr>
        <p:txBody>
          <a:bodyPr/>
          <a:lstStyle/>
          <a:p>
            <a:pPr algn="ctr"/>
            <a:r>
              <a:rPr lang="cs-CZ" dirty="0"/>
              <a:t>Kulturní a interkulturní souvislosti pojmu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78" y="1952761"/>
            <a:ext cx="4772102" cy="31756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824" y="1528389"/>
            <a:ext cx="2365453" cy="19325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188" y="3861700"/>
            <a:ext cx="2365453" cy="193259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301" y="4757994"/>
            <a:ext cx="2365453" cy="193259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57" y="4162089"/>
            <a:ext cx="2365453" cy="193259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91" y="1729611"/>
            <a:ext cx="2365453" cy="19325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828" y="1665857"/>
            <a:ext cx="5090601" cy="39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23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89210"/>
            <a:ext cx="10058400" cy="86979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  <a:ea typeface="+mn-ea"/>
                <a:cs typeface="+mn-cs"/>
              </a:rPr>
              <a:t>Z odborné literatury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839" y="825190"/>
            <a:ext cx="11374244" cy="5347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err="1"/>
              <a:t>Bartmiński</a:t>
            </a:r>
            <a:r>
              <a:rPr lang="cs-CZ" sz="2000" dirty="0"/>
              <a:t>, </a:t>
            </a:r>
            <a:r>
              <a:rPr lang="cs-CZ" sz="2000" dirty="0" err="1"/>
              <a:t>Jerzy</a:t>
            </a:r>
            <a:r>
              <a:rPr lang="cs-CZ" sz="2000" dirty="0"/>
              <a:t> – </a:t>
            </a:r>
            <a:r>
              <a:rPr lang="cs-CZ" sz="2000" dirty="0" err="1"/>
              <a:t>Niebrzegowska</a:t>
            </a:r>
            <a:r>
              <a:rPr lang="cs-CZ" sz="2000" dirty="0"/>
              <a:t> </a:t>
            </a:r>
            <a:r>
              <a:rPr lang="cs-CZ" sz="2000" dirty="0" err="1"/>
              <a:t>Bartmińska</a:t>
            </a:r>
            <a:r>
              <a:rPr lang="cs-CZ" sz="2000" dirty="0"/>
              <a:t>, </a:t>
            </a:r>
            <a:r>
              <a:rPr lang="cs-CZ" sz="2000" dirty="0" err="1"/>
              <a:t>Stanisława</a:t>
            </a:r>
            <a:r>
              <a:rPr lang="cs-CZ" sz="2000" dirty="0"/>
              <a:t>: Profily a subjektová interpretace světa. </a:t>
            </a:r>
            <a:r>
              <a:rPr lang="cs-CZ" sz="2000" i="1" dirty="0"/>
              <a:t>Slovo a</a:t>
            </a:r>
            <a:r>
              <a:rPr lang="cs-CZ" sz="2000" dirty="0"/>
              <a:t> </a:t>
            </a:r>
            <a:r>
              <a:rPr lang="cs-CZ" sz="2000" i="1" dirty="0"/>
              <a:t>smysl</a:t>
            </a:r>
            <a:r>
              <a:rPr lang="cs-CZ" sz="2000" dirty="0"/>
              <a:t>, 6, 8, s. 310–321. </a:t>
            </a:r>
          </a:p>
          <a:p>
            <a:pPr marL="0" indent="0">
              <a:buNone/>
            </a:pPr>
            <a:r>
              <a:rPr lang="cs-CZ" sz="2000" dirty="0"/>
              <a:t>Bendíková, Barbora: </a:t>
            </a:r>
            <a:r>
              <a:rPr lang="cs-CZ" sz="2000" dirty="0" err="1"/>
              <a:t>Kinegramy</a:t>
            </a:r>
            <a:r>
              <a:rPr lang="cs-CZ" sz="2000" dirty="0"/>
              <a:t> – (ne)verbální komunikace v české somatické frazeologii. In: </a:t>
            </a:r>
            <a:r>
              <a:rPr lang="cs-CZ" sz="2000" i="1" dirty="0"/>
              <a:t>Horizonty kognitivně-kulturní lingvistiky</a:t>
            </a:r>
            <a:r>
              <a:rPr lang="cs-CZ" sz="2000" dirty="0"/>
              <a:t>. Praha: Filozofická fakulta Univerzity Karlovy, 2017, s. 57– 64.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/>
              <a:t>Černá, Eliška: </a:t>
            </a:r>
            <a:r>
              <a:rPr lang="cs-CZ" sz="2000" i="1" dirty="0"/>
              <a:t>Nos v českém jazykovém obrazu světa.</a:t>
            </a:r>
            <a:r>
              <a:rPr lang="cs-CZ" sz="2000" dirty="0"/>
              <a:t> Diplomová práce. Praha: Filozofická fakulta Univerzity Karlovy, 2015.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/>
              <a:t>Čížková, Klára: </a:t>
            </a:r>
            <a:r>
              <a:rPr lang="cs-CZ" sz="2000" i="1" dirty="0"/>
              <a:t>Hlava v českém jazykovém obrazu světa </a:t>
            </a:r>
            <a:r>
              <a:rPr lang="cs-CZ" sz="2000" dirty="0"/>
              <a:t>Diplomová práce. Filozofická fakulta Univerzity Karlovy: 2015.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/>
              <a:t>Čurdová, Veronika: </a:t>
            </a:r>
            <a:r>
              <a:rPr lang="cs-CZ" sz="2000" i="1" dirty="0"/>
              <a:t>Jazykový obraz nohy / nohou v češtině</a:t>
            </a:r>
            <a:r>
              <a:rPr lang="cs-CZ" sz="2000" dirty="0"/>
              <a:t>. Diplomová práce. Praha: Filozofická fakulta Univerzity Karlovy, 2011.</a:t>
            </a:r>
          </a:p>
          <a:p>
            <a:pPr marL="0" indent="0">
              <a:buNone/>
            </a:pPr>
            <a:r>
              <a:rPr lang="cs-CZ" sz="2000" dirty="0"/>
              <a:t>Čurdová, Veronika: Teorie významových profilů a výzkum </a:t>
            </a:r>
            <a:r>
              <a:rPr lang="cs-CZ" sz="2000" dirty="0" err="1"/>
              <a:t>somatismů</a:t>
            </a:r>
            <a:r>
              <a:rPr lang="cs-CZ" sz="2000" dirty="0"/>
              <a:t> v češtině. </a:t>
            </a:r>
            <a:r>
              <a:rPr lang="cs-CZ" sz="2000" i="1" dirty="0"/>
              <a:t>Jazykovědné aktuality</a:t>
            </a:r>
            <a:r>
              <a:rPr lang="cs-CZ" sz="2000" dirty="0"/>
              <a:t>, 52, 2015, 1–2, s. 4–13.</a:t>
            </a:r>
          </a:p>
          <a:p>
            <a:pPr marL="0" indent="0">
              <a:buNone/>
            </a:pPr>
            <a:r>
              <a:rPr lang="cs-CZ" sz="2000" dirty="0" err="1"/>
              <a:t>Ďurovič</a:t>
            </a:r>
            <a:r>
              <a:rPr lang="cs-CZ" sz="2000" dirty="0"/>
              <a:t> Lubomír: Typologie klení ve slovanských a sousedních jazycích. </a:t>
            </a:r>
            <a:r>
              <a:rPr lang="cs-CZ" sz="2000" i="1" dirty="0"/>
              <a:t>Souvislosti</a:t>
            </a:r>
            <a:r>
              <a:rPr lang="cs-CZ" sz="2000" dirty="0"/>
              <a:t>, 1996, s. 46–57.</a:t>
            </a:r>
          </a:p>
        </p:txBody>
      </p:sp>
    </p:spTree>
    <p:extLst>
      <p:ext uri="{BB962C8B-B14F-4D97-AF65-F5344CB8AC3E}">
        <p14:creationId xmlns:p14="http://schemas.microsoft.com/office/powerpoint/2010/main" val="1245880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9722" y="466530"/>
            <a:ext cx="11812555" cy="639147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Jelínek, Milan – Vepřek (2017): VULGARISMUS. In: Petr Karlík, Marek Nekula, Jana </a:t>
            </a:r>
            <a:r>
              <a:rPr lang="cs-CZ" dirty="0" err="1"/>
              <a:t>Pleskalová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.), </a:t>
            </a:r>
            <a:r>
              <a:rPr lang="cs-CZ" dirty="0" err="1"/>
              <a:t>CzechEncy</a:t>
            </a:r>
            <a:r>
              <a:rPr lang="cs-CZ" dirty="0"/>
              <a:t> - Nový encyklopedický slovník češtiny. URL: </a:t>
            </a:r>
            <a:r>
              <a:rPr lang="cs-CZ" u="sng" dirty="0">
                <a:hlinkClick r:id="rId2"/>
              </a:rPr>
              <a:t>https://www.czechency.org/slovnik/VULGARISMUS</a:t>
            </a:r>
            <a:r>
              <a:rPr lang="cs-CZ" dirty="0"/>
              <a:t> (poslední přístup: 17. 5. 2018) </a:t>
            </a:r>
          </a:p>
          <a:p>
            <a:pPr marL="0" indent="0">
              <a:buNone/>
            </a:pPr>
            <a:r>
              <a:rPr lang="cs-CZ" dirty="0" err="1"/>
              <a:t>Maćkiewicz</a:t>
            </a:r>
            <a:r>
              <a:rPr lang="cs-CZ" dirty="0"/>
              <a:t>, Jolanta: </a:t>
            </a:r>
            <a:r>
              <a:rPr lang="cs-CZ" i="1" dirty="0" err="1"/>
              <a:t>Językowy</a:t>
            </a:r>
            <a:r>
              <a:rPr lang="cs-CZ" i="1" dirty="0"/>
              <a:t> obraz </a:t>
            </a:r>
            <a:r>
              <a:rPr lang="cs-CZ" i="1" dirty="0" err="1"/>
              <a:t>ciała</a:t>
            </a:r>
            <a:r>
              <a:rPr lang="cs-CZ" i="1" dirty="0"/>
              <a:t>. </a:t>
            </a:r>
            <a:r>
              <a:rPr lang="cs-CZ" i="1" dirty="0" err="1"/>
              <a:t>Szkice</a:t>
            </a:r>
            <a:r>
              <a:rPr lang="cs-CZ" i="1" dirty="0"/>
              <a:t> do </a:t>
            </a:r>
            <a:r>
              <a:rPr lang="cs-CZ" i="1" dirty="0" err="1"/>
              <a:t>tematu</a:t>
            </a:r>
            <a:r>
              <a:rPr lang="cs-CZ" dirty="0"/>
              <a:t>. </a:t>
            </a:r>
            <a:r>
              <a:rPr lang="cs-CZ" dirty="0" err="1"/>
              <a:t>Gdańsk</a:t>
            </a:r>
            <a:r>
              <a:rPr lang="cs-CZ" dirty="0"/>
              <a:t>: </a:t>
            </a:r>
            <a:r>
              <a:rPr lang="cs-CZ" dirty="0" err="1"/>
              <a:t>Wydawnictwo</a:t>
            </a:r>
            <a:r>
              <a:rPr lang="cs-CZ" dirty="0"/>
              <a:t> </a:t>
            </a:r>
            <a:r>
              <a:rPr lang="cs-CZ" dirty="0" err="1"/>
              <a:t>Uniwersytetu</a:t>
            </a:r>
            <a:r>
              <a:rPr lang="cs-CZ" dirty="0"/>
              <a:t> </a:t>
            </a:r>
            <a:r>
              <a:rPr lang="cs-CZ" dirty="0" err="1"/>
              <a:t>Gdańskiego</a:t>
            </a:r>
            <a:r>
              <a:rPr lang="cs-CZ" dirty="0"/>
              <a:t>, 2006.</a:t>
            </a:r>
          </a:p>
          <a:p>
            <a:pPr marL="0" indent="0">
              <a:buNone/>
            </a:pPr>
            <a:r>
              <a:rPr lang="cs-CZ" dirty="0"/>
              <a:t>Nejedlý Petr: Vulgarismy v lexikálním systému i v komunikaci. </a:t>
            </a:r>
            <a:r>
              <a:rPr lang="cs-CZ" i="1" dirty="0"/>
              <a:t>Český jazyk a literatura</a:t>
            </a:r>
            <a:r>
              <a:rPr lang="cs-CZ" dirty="0"/>
              <a:t>, 66, 2015 / 2016, č. 1, s. 5–13.</a:t>
            </a:r>
          </a:p>
          <a:p>
            <a:pPr marL="0" indent="0">
              <a:buNone/>
            </a:pPr>
            <a:r>
              <a:rPr lang="cs-CZ" dirty="0"/>
              <a:t>Pokorná, Karla: </a:t>
            </a:r>
            <a:r>
              <a:rPr lang="cs-CZ" i="1" dirty="0"/>
              <a:t>Představové schéma NÁDOBA v českém znakovém jazyce</a:t>
            </a:r>
            <a:r>
              <a:rPr lang="cs-CZ" dirty="0"/>
              <a:t>. Bakalářská práce FF UK, 2018.</a:t>
            </a:r>
          </a:p>
          <a:p>
            <a:pPr marL="0" indent="0">
              <a:buNone/>
            </a:pPr>
            <a:r>
              <a:rPr lang="cs-CZ" dirty="0" err="1"/>
              <a:t>Redlich</a:t>
            </a:r>
            <a:r>
              <a:rPr lang="cs-CZ" dirty="0"/>
              <a:t>, Karel: </a:t>
            </a:r>
            <a:r>
              <a:rPr lang="cs-CZ" i="1" dirty="0"/>
              <a:t>Nos v českém znakovém jazyce ve srovnání s češtinou</a:t>
            </a:r>
            <a:r>
              <a:rPr lang="cs-CZ" dirty="0"/>
              <a:t>. Diplomová práce. FF UK, 2016.  </a:t>
            </a:r>
            <a:endParaRPr lang="cs-CZ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  <a:p>
            <a:pPr marL="0" indent="0">
              <a:buNone/>
            </a:pPr>
            <a:r>
              <a:rPr lang="cs-CZ" dirty="0" err="1"/>
              <a:t>Šemelík</a:t>
            </a:r>
            <a:r>
              <a:rPr lang="cs-CZ" dirty="0"/>
              <a:t>, Martin – Lišková, Michaela: K lexikografickému zpracování tabuových slov. V redakční přípravě.</a:t>
            </a:r>
          </a:p>
          <a:p>
            <a:pPr marL="0" indent="0">
              <a:buNone/>
            </a:pPr>
            <a:r>
              <a:rPr lang="cs-CZ" dirty="0"/>
              <a:t>Uličný, Oldřich (2009) [online]: Lingvistické a psychosociální aspekty užívání agresivních verbálních prostředků, zvl. vulgarismů, v současné veřejné české komunikaci. In: O. Uličný (</a:t>
            </a:r>
            <a:r>
              <a:rPr lang="cs-CZ" dirty="0" err="1"/>
              <a:t>ed</a:t>
            </a:r>
            <a:r>
              <a:rPr lang="cs-CZ" dirty="0"/>
              <a:t>.), </a:t>
            </a:r>
            <a:r>
              <a:rPr lang="cs-CZ" i="1" dirty="0" err="1"/>
              <a:t>Eurolingua</a:t>
            </a:r>
            <a:r>
              <a:rPr lang="cs-CZ" i="1" dirty="0"/>
              <a:t>&amp;</a:t>
            </a:r>
            <a:r>
              <a:rPr lang="it-IT" i="1" dirty="0"/>
              <a:t>Euroliteraria</a:t>
            </a:r>
            <a:r>
              <a:rPr lang="it-IT" dirty="0"/>
              <a:t>. Liberec: TUL, s. 43</a:t>
            </a:r>
            <a:r>
              <a:rPr lang="cs-CZ" dirty="0"/>
              <a:t>–</a:t>
            </a:r>
            <a:r>
              <a:rPr lang="it-IT" dirty="0"/>
              <a:t>47.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Vaňková, Irena: Tělesnost a studium </a:t>
            </a:r>
            <a:r>
              <a:rPr lang="cs-CZ" dirty="0" err="1"/>
              <a:t>somatismů</a:t>
            </a:r>
            <a:r>
              <a:rPr lang="cs-CZ" dirty="0"/>
              <a:t> v perspektivě antropologické lingvistiky. In: Vaňková, I. – </a:t>
            </a:r>
            <a:r>
              <a:rPr lang="cs-CZ" dirty="0" err="1"/>
              <a:t>Wiendl</a:t>
            </a:r>
            <a:r>
              <a:rPr lang="cs-CZ" dirty="0"/>
              <a:t>, J. (</a:t>
            </a:r>
            <a:r>
              <a:rPr lang="cs-CZ" dirty="0" err="1"/>
              <a:t>eds</a:t>
            </a:r>
            <a:r>
              <a:rPr lang="cs-CZ" dirty="0"/>
              <a:t>.): Tělo, smysly, emoce v jazyce a literatuře. Praha: FF UK, 2012, s. 63–77.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Vaňková, Irena – Čurdová, Veronika: Čelem k teorii pojmových profilů: nové možnosti slovníkového výkladu </a:t>
            </a:r>
            <a:r>
              <a:rPr lang="cs-CZ" dirty="0" err="1"/>
              <a:t>somatismů</a:t>
            </a:r>
            <a:r>
              <a:rPr lang="cs-CZ" dirty="0"/>
              <a:t>. </a:t>
            </a:r>
            <a:r>
              <a:rPr lang="cs-CZ" i="1" dirty="0"/>
              <a:t>Didaktické</a:t>
            </a:r>
            <a:r>
              <a:rPr lang="cs-CZ" dirty="0"/>
              <a:t> </a:t>
            </a:r>
            <a:r>
              <a:rPr lang="cs-CZ" i="1" dirty="0"/>
              <a:t>studie</a:t>
            </a:r>
            <a:r>
              <a:rPr lang="cs-CZ" dirty="0"/>
              <a:t>, 6, 1, 2014. s. 66–78.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Vaňková, Irena – </a:t>
            </a:r>
            <a:r>
              <a:rPr lang="cs-CZ" dirty="0" err="1"/>
              <a:t>Vitkovskaya</a:t>
            </a:r>
            <a:r>
              <a:rPr lang="cs-CZ" dirty="0"/>
              <a:t>, Veronika: Hlava: profily, </a:t>
            </a:r>
            <a:r>
              <a:rPr lang="cs-CZ" dirty="0" err="1"/>
              <a:t>subprofily</a:t>
            </a:r>
            <a:r>
              <a:rPr lang="cs-CZ" dirty="0"/>
              <a:t>, konceptuální schémata (Český </a:t>
            </a:r>
            <a:r>
              <a:rPr lang="cs-CZ" dirty="0" err="1"/>
              <a:t>somatismus</a:t>
            </a:r>
            <a:r>
              <a:rPr lang="cs-CZ" dirty="0"/>
              <a:t> v částečném porovnání s ruštinou). </a:t>
            </a:r>
            <a:r>
              <a:rPr lang="cs-CZ" i="1" dirty="0"/>
              <a:t>Didaktické</a:t>
            </a:r>
            <a:r>
              <a:rPr lang="cs-CZ" dirty="0"/>
              <a:t> </a:t>
            </a:r>
            <a:r>
              <a:rPr lang="cs-CZ" i="1" dirty="0"/>
              <a:t>studie</a:t>
            </a:r>
            <a:r>
              <a:rPr lang="cs-CZ" dirty="0"/>
              <a:t>, 6, 1, s. 79–88.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097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873" y="206304"/>
            <a:ext cx="11664176" cy="147753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Proč v češtině převažují anální vulgarismy? - Vysvětlení psychologů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211872" y="5252224"/>
            <a:ext cx="115749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Podle: </a:t>
            </a:r>
          </a:p>
          <a:p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http://ografologii.blogspot.cz/2009/10/vyzkum-na-tema-vulgarismy-v-cr.html</a:t>
            </a:r>
          </a:p>
          <a:p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Výzkum na téma vulgarismy v ČR. Autoři výzkumu: Vojtěch Franče, </a:t>
            </a:r>
            <a:r>
              <a:rPr lang="cs-CZ" sz="1600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Munír</a:t>
            </a:r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cs-CZ" sz="1600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Hassairi</a:t>
            </a:r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.</a:t>
            </a:r>
          </a:p>
          <a:p>
            <a:r>
              <a:rPr lang="cs-CZ" sz="16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Sběr dat proběhl v průběhu května 2009.</a:t>
            </a:r>
          </a:p>
          <a:p>
            <a:endParaRPr lang="cs-CZ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1872" y="1115122"/>
            <a:ext cx="11574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Na rozdíl od genitálních výrazů, které slouží především k expresivnímu (emočně nabitému) označení genitálu nebo koitu, byly od neurčité doby v českých zemích používány spíše výrazy z anální oblasti.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11872" y="2230244"/>
            <a:ext cx="11864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 německé či rakousko-uherské společnosti, kde jsou kvality análního charakteru vyzdvihovány do popředí a kde platí pravidlo „řád nade vše“, se může potlačené id domoci uspokojení jedině zdůrazněním slov a představ, které se bezprostředně váží k analitě (dynamice procesu zadržování a vylučování). Pokud se tento způsob exprese, emočního ventilování úzkosti a frustrace rozmůže i v češtině, můžeme to brát jako důsledek dopadu stejných společenských tlaků, o zdůraznění pořádku a čistoty, ale také úcty k autoritám. Tento tlak je zřejmě silnější než potlačování sexuality, které přetrvává v méně moderních a více zemědělsky-tradicionálních regionech. V českých zemích pod dominantním vlivem němčiny pravděpodobně dochází ke stejnému způsobu expresivního vyjadřování. Používání análního výraziva je zřejmě také reakcí na silně autoritářsky – hierarchické uspořádání společnosti Rakouska – Uherska (popř. německých oblastí a Pruska) v období industrializace. Tato dominující funkce vulgarismů – jakožto uvolňování pocitů agrese vůči nadřazeným osobám (zástupcům řádu) – přetrvává dodnes.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34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071" y="149627"/>
            <a:ext cx="1828959" cy="215817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812" y="522201"/>
            <a:ext cx="9385329" cy="1031934"/>
          </a:xfrm>
        </p:spPr>
        <p:txBody>
          <a:bodyPr/>
          <a:lstStyle/>
          <a:p>
            <a:r>
              <a:rPr lang="cs-CZ" dirty="0"/>
              <a:t>        František Hrubín: U stolu</a:t>
            </a:r>
          </a:p>
        </p:txBody>
      </p:sp>
      <p:sp>
        <p:nvSpPr>
          <p:cNvPr id="3" name="Obdélník 2"/>
          <p:cNvSpPr/>
          <p:nvPr/>
        </p:nvSpPr>
        <p:spPr>
          <a:xfrm>
            <a:off x="137811" y="1467664"/>
            <a:ext cx="116361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b="1" i="1" dirty="0"/>
              <a:t>             …</a:t>
            </a:r>
          </a:p>
          <a:p>
            <a:r>
              <a:rPr lang="cs-CZ" b="1" i="1" dirty="0"/>
              <a:t>            - </a:t>
            </a:r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Taková slova nikdy neříkejte! – </a:t>
            </a:r>
          </a:p>
          <a:p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      Řekl to velmi vlídně. (Pan řídící – pozn. I. V.) Zpočátku jsme nepochopili, která slova myslí. Taková slova! Ale což lze hnoji říct jinak než hnůj? U nás se taková slova nezneužívají, ale docela přirozeně se v pravý čas, na pravém místě a o pravé věci vysloví.</a:t>
            </a:r>
          </a:p>
          <a:p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Onehdy dědeček nemohl otevřít prasečí chlívek. Klekl si, hlavu měl skoro až u země, a celou paži strčil do </a:t>
            </a:r>
            <a:r>
              <a:rPr lang="cs-CZ" sz="1600" b="1" i="1" dirty="0" err="1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chlívka</a:t>
            </a:r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otvorem dole u dvířek, jímž odtékala močka.  Stál jsem nad ním a čekal, zdali se to dědečkovi povede. Tu se ke mně dědeček obrátil tváří, mrkl a řekl zaříkávadlo:</a:t>
            </a:r>
          </a:p>
          <a:p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- P…. zavři, oči otevři! –</a:t>
            </a:r>
          </a:p>
          <a:p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     A rázem se dvířka otevřela. Zkoušel jsem to po něm, nemohl jsem se dostat do dřevěné pokladničky s krejcary a pětníky, ale kouzelná průpovídka mi nebyla nic platná.</a:t>
            </a:r>
          </a:p>
          <a:p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   - Dědečku, jak se má říkat …, když se to nemá říkat? –</a:t>
            </a:r>
          </a:p>
          <a:p>
            <a:r>
              <a:rPr lang="cs-CZ" sz="1600" b="1" i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   - Řiť, - jiným hlasem a jako s nechutí řekl dědeček a obrátil se ode mne. Styděl jsem se jako on, dosud nikdy jsem tak sprosté slovo neslyšel.</a:t>
            </a:r>
          </a:p>
          <a:p>
            <a:endParaRPr lang="cs-CZ" i="1" dirty="0"/>
          </a:p>
          <a:p>
            <a:r>
              <a:rPr lang="cs-CZ" sz="1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Praha: Státní nakladatelství krásné literatury, hudby a umění, 1958, s. 54.</a:t>
            </a:r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29402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78942" y="560439"/>
            <a:ext cx="11198942" cy="5882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sz="1600" b="1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… Mluvíval často o dítěti</a:t>
            </a:r>
          </a:p>
          <a:p>
            <a:pPr marL="0" indent="0" algn="just"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vrátného a říkával, že jeho úsměv není na tváři, </a:t>
            </a:r>
          </a:p>
          <a:p>
            <a:pPr marL="0" indent="0" algn="just"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ale – trochu zvětšen – na zadečku.</a:t>
            </a:r>
          </a:p>
          <a:p>
            <a:pPr marL="0" indent="0" algn="just"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</a:t>
            </a:r>
          </a:p>
          <a:p>
            <a:pPr marL="0" indent="0" algn="just"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</a:t>
            </a:r>
            <a:r>
              <a:rPr lang="cs-CZ" sz="1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Vladimír Holan: Noc s Ofélií. In: </a:t>
            </a:r>
            <a:r>
              <a:rPr lang="cs-CZ" sz="1600" dirty="0" err="1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Nokturnál</a:t>
            </a:r>
            <a:r>
              <a:rPr lang="cs-CZ" sz="1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, In: Spisy V. H. 8, Praha: Paseka, 2003, s. 173.</a:t>
            </a:r>
          </a:p>
          <a:p>
            <a:pPr marL="0" indent="0" algn="just">
              <a:buNone/>
            </a:pPr>
            <a:endParaRPr lang="cs-CZ" sz="1600" b="1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cs-CZ" sz="1600" b="1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… Vykřikl jsem dvě slova, dvě krásná česká slova, jimiž je náš jazyk schopen vyjádřit vše, od bezmezného údivu po bezmocný vztek, dvě slova, jimiž posíláme cosi nežádoucího dál a nejdál, rozhodně dál než do háje a k šípku…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1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Miroslav Horníček: Dobře utajené housle. Praha: Československý spisovatel,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1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1967, s. 112–113.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cs-CZ" sz="1600" b="1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cs-CZ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336321-D7FD-49B6-841B-63E3F9E16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646" y="722756"/>
            <a:ext cx="1619250" cy="2362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AB4FB57-63F8-4C8B-8209-7913163E7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882" y="4498639"/>
            <a:ext cx="1935360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61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86C05-A473-427D-9262-3D215DAE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85" y="20015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Jan Skácel: </a:t>
            </a:r>
            <a:r>
              <a:rPr lang="cs-CZ" dirty="0" err="1"/>
              <a:t>Mitmem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00875D-CE1B-474B-9CCC-651812AF99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41104" y="1809496"/>
            <a:ext cx="9663344" cy="456897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Pod samým tichem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jakýsi jiný hluk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 pod tím hlukem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jakési jiné ticho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9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Mítmavo</a:t>
            </a:r>
            <a:endParaRPr lang="cs-CZ" sz="19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slova </a:t>
            </a:r>
            <a:r>
              <a:rPr lang="cs-CZ" sz="19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nahrstěná</a:t>
            </a:r>
            <a:endParaRPr lang="cs-CZ" sz="19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řitkami</a:t>
            </a: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k sobě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střídavě </a:t>
            </a:r>
            <a:r>
              <a:rPr lang="cs-CZ" sz="19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různem</a:t>
            </a:r>
            <a:r>
              <a:rPr lang="cs-CZ" sz="19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klásti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9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In: Dávné proso. Brno: Blok, 1981, s. 67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D40DF9-CCEB-4248-A886-AAB215443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141" y="460198"/>
            <a:ext cx="2466975" cy="1847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B530D5D-D388-4F94-AC4F-FEB0F7B59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579" y="2806600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4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6190E-D853-4B99-95DE-5A79E4B0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Ludvík Vaculík: fejetony V pohodě do řiti a Čí je svět?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920815-EE1A-4C7D-A8A0-9EF112EC75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8283" y="1806497"/>
            <a:ext cx="8781643" cy="466121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V době, kdy se na většině světa vede boj základní boj za rovnoprávnost lidí a za demokratický pořádek proti diktaturám, já se zabývám svou dávnou úvahou, že si lidé nejsou rovní, nemají mít stejná práva, a že Evropa by si to měla konečně přiznat a vyvodit z toho důsledek. Bojím se, že převaha méně odpovědných, či snad méně lidsky vyspělých lidí během několika volebních období zničí Evropu. Tím míním její přírodu, instituce, kulturu a ducha Evropy. V Evropě vymře po mozku i po srdci druh člověka, jenž kleče pokorně na zemi odvažuje se rukama roztrhnout oponu nebeských sfér, aby zbožnou hlavu strčil drze do vesmíru.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Tady by měl být k mé posile ještě jeden člověk od nás - Josef Váchal, spisovatel, malíř, grafik a posměvačný mystik. Jenže on je dávno mrtvý. Ten kdysi vyjádřil téma vašeho setkání slovy: 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„Sv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ět se řítí do ďáblovy řiti!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“, což znamená: „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cs-CZ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Welt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auf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dem </a:t>
            </a:r>
            <a:r>
              <a:rPr lang="cs-CZ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Marsch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den </a:t>
            </a:r>
            <a:r>
              <a:rPr lang="cs-CZ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Teufels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Arsch</a:t>
            </a:r>
            <a:r>
              <a:rPr lang="cs-CZ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>
                <a:hlinkClick r:id="rId2"/>
              </a:rPr>
              <a:t>http://www.ceskatelevize.cz/porady/1073878061-ilustrovane-fejetony-ludvika-vaculika/402217100091019-v-pohode-do-riti-rozvoj-upadku/</a:t>
            </a:r>
            <a:endParaRPr lang="cs-CZ" sz="2000" dirty="0"/>
          </a:p>
          <a:p>
            <a:pPr marL="0" indent="0">
              <a:buNone/>
            </a:pPr>
            <a:r>
              <a:rPr lang="cs-CZ" sz="2000" dirty="0">
                <a:hlinkClick r:id="rId3"/>
              </a:rPr>
              <a:t>http://www.ceskatelevize.cz/porady/1073878061-ilustrovane-fejetony-ludvika-vaculika/402217100091043-ci-je-svet/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8E8355-A3EA-4432-88F2-59C0EB701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147" y="2093976"/>
            <a:ext cx="1790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8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3482</TotalTime>
  <Words>3664</Words>
  <Application>Microsoft Office PowerPoint</Application>
  <PresentationFormat>Širokoúhlá obrazovka</PresentationFormat>
  <Paragraphs>476</Paragraphs>
  <Slides>46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46</vt:i4>
      </vt:variant>
    </vt:vector>
  </HeadingPairs>
  <TitlesOfParts>
    <vt:vector size="56" baseType="lpstr">
      <vt:lpstr>Yu Gothic UI Semibold</vt:lpstr>
      <vt:lpstr>Arial</vt:lpstr>
      <vt:lpstr>Bookman Old Style</vt:lpstr>
      <vt:lpstr>Calibri</vt:lpstr>
      <vt:lpstr>Calibri Light</vt:lpstr>
      <vt:lpstr>Century Gothic</vt:lpstr>
      <vt:lpstr>Times New Roman</vt:lpstr>
      <vt:lpstr>Wingdings</vt:lpstr>
      <vt:lpstr>Dřevo</vt:lpstr>
      <vt:lpstr>Motiv Office</vt:lpstr>
      <vt:lpstr>         Prdel není nic špatného ani sprostého,  dyť se nosí i do kostela.   O jedné tabuové části těla ve světle pojmových profilů a představových schémat   </vt:lpstr>
      <vt:lpstr>   Tabu jazykové (tabuový výraz, vulgarismus, „sprosté slovo“)             X  Tabu tematické / „věcné“ / pojmové  (pojmová a komunikační oblast, která je tabu) </vt:lpstr>
      <vt:lpstr>Dětský folklor</vt:lpstr>
      <vt:lpstr>Dvě sémantické oblasti </vt:lpstr>
      <vt:lpstr>Proč v češtině převažují anální vulgarismy? - Vysvětlení psychologů </vt:lpstr>
      <vt:lpstr>        František Hrubín: U stolu</vt:lpstr>
      <vt:lpstr>Prezentace aplikace PowerPoint</vt:lpstr>
      <vt:lpstr>Jan Skácel: Mitmem</vt:lpstr>
      <vt:lpstr>Ludvík Vaculík: fejetony V pohodě do řiti a Čí je svět? </vt:lpstr>
      <vt:lpstr>... Po plecích následují bedra (17) s kyčlemi (18) a na zadku řiť (19). …</vt:lpstr>
      <vt:lpstr>Důležitost tělesné zkušenosti:  „body in the mind“</vt:lpstr>
      <vt:lpstr>Profily pojmu </vt:lpstr>
      <vt:lpstr> Profily somatických pojmů</vt:lpstr>
      <vt:lpstr>KOLENO – profily (příklad)</vt:lpstr>
      <vt:lpstr>Cesta k profilům a subprofilům  (→ konotacím) </vt:lpstr>
      <vt:lpstr>   Synonymie:   1. nates (zadní podvojná část těla)       X         2. anus, rectum (konečník, řitní otvor) </vt:lpstr>
      <vt:lpstr>Etymologie, vnitřní forma – prdel, řiť, zadek / zadnice</vt:lpstr>
      <vt:lpstr>Prdel ve Staročeském slovníku</vt:lpstr>
      <vt:lpstr>Polysémie – výkladové slovníky (PSJČ, SSJČ. SSČ, SSoučČ): (nakolik a) jak je vymezován základní význam a významy další?</vt:lpstr>
      <vt:lpstr>Hana Goláňová: Slovník jihozápadního Valašska.  Disertační práce. Praha: FF UK, 2013.</vt:lpstr>
      <vt:lpstr> Další významy – nářeční, staré, řídké</vt:lpstr>
      <vt:lpstr>Profily českého pojmu  ZADEK / PRDEL / ŘIŤ</vt:lpstr>
      <vt:lpstr> 1. Manifestace - vzhled</vt:lpstr>
      <vt:lpstr>Prezentace aplikace PowerPoint</vt:lpstr>
      <vt:lpstr>Krása (přitažlivost) - ošklivost</vt:lpstr>
      <vt:lpstr>                2. Lokalizace                    A. Umístění na těle</vt:lpstr>
      <vt:lpstr>2. Lokalizace –  B. Orientace v prostoru</vt:lpstr>
      <vt:lpstr>3. Funkce</vt:lpstr>
      <vt:lpstr>3. Funkce - subprofily</vt:lpstr>
      <vt:lpstr>Zvednout zadek  „začít být aktivní“</vt:lpstr>
      <vt:lpstr>4. A. Gesto (srov. kinegramy)</vt:lpstr>
      <vt:lpstr>4. B. Symptomy vnitřních psychických stavů</vt:lpstr>
      <vt:lpstr> Představová schémata (image schemas)</vt:lpstr>
      <vt:lpstr>  Závěrem – otázky k těmto problémům: </vt:lpstr>
      <vt:lpstr>Co zakládá tabuovost 1) daného pojmu  a 2) vulgarismů prdel, řiť (+ nakolik propojeno)?</vt:lpstr>
      <vt:lpstr>Vulgarismus prdel: některé aspekty jeho sémantiky a pragmatiky </vt:lpstr>
      <vt:lpstr>Typický vulgarismus – charakterizuje typ pokleslé zábavy („My Češi …¨“)</vt:lpstr>
      <vt:lpstr>   Humor</vt:lpstr>
      <vt:lpstr>               Epigramy, aforismy</vt:lpstr>
      <vt:lpstr>            Politické vtipy</vt:lpstr>
      <vt:lpstr>Rock club Prdel Beroun</vt:lpstr>
      <vt:lpstr>„…Jak se u vás řekne prdel?“ </vt:lpstr>
      <vt:lpstr>Různé obrazy světa – i pojmy a pojmové profily spojené s …                           … v různých jazycích:</vt:lpstr>
      <vt:lpstr>Kulturní a interkulturní souvislosti pojmu </vt:lpstr>
      <vt:lpstr>Z odborné literatury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Prdel není nic špatného ani sprostého, dyť se nosí i do kostela.   O jedné tabuové části těla ve světle pojmových profilů a představových schémat</dc:title>
  <dc:creator>Lenovo Allinone</dc:creator>
  <cp:lastModifiedBy>Lenovo Allinone</cp:lastModifiedBy>
  <cp:revision>198</cp:revision>
  <cp:lastPrinted>2018-05-14T18:11:27Z</cp:lastPrinted>
  <dcterms:created xsi:type="dcterms:W3CDTF">2018-05-06T08:25:21Z</dcterms:created>
  <dcterms:modified xsi:type="dcterms:W3CDTF">2018-05-26T14:47:11Z</dcterms:modified>
</cp:coreProperties>
</file>