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76" r:id="rId5"/>
    <p:sldId id="259" r:id="rId6"/>
    <p:sldId id="278" r:id="rId7"/>
    <p:sldId id="277" r:id="rId8"/>
    <p:sldId id="261" r:id="rId9"/>
    <p:sldId id="279" r:id="rId10"/>
    <p:sldId id="263" r:id="rId11"/>
    <p:sldId id="265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60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36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3300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39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5529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757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029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16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75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00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81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66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5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96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17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23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043DF-4EB2-43FA-A85E-0EEC382E689F}" type="datetimeFigureOut">
              <a:rPr lang="cs-CZ" smtClean="0"/>
              <a:t>24.05.2018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E400D5-56FA-4E57-939E-DE615AFB14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91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779F58-CC2F-45C3-90B7-A03949C45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232452"/>
            <a:ext cx="8776620" cy="2818383"/>
          </a:xfrm>
        </p:spPr>
        <p:txBody>
          <a:bodyPr/>
          <a:lstStyle/>
          <a:p>
            <a:pPr algn="l"/>
            <a:r>
              <a:rPr lang="cs-CZ" sz="4400" b="1" dirty="0"/>
              <a:t>Králičí pacička, myší ocásek a žabí srdce. Části zvířecího těla ve folkloru</a:t>
            </a:r>
            <a:br>
              <a:rPr lang="cs-CZ" dirty="0"/>
            </a:br>
            <a:endParaRPr lang="cs-CZ" sz="2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FA54BB-B000-4B3E-B918-44638B789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236363"/>
            <a:ext cx="8975403" cy="1096899"/>
          </a:xfrm>
        </p:spPr>
        <p:txBody>
          <a:bodyPr>
            <a:normAutofit/>
          </a:bodyPr>
          <a:lstStyle/>
          <a:p>
            <a:pPr algn="l"/>
            <a:r>
              <a:rPr lang="cs-CZ" sz="2400" dirty="0"/>
              <a:t>Lucie Šťastná</a:t>
            </a:r>
          </a:p>
          <a:p>
            <a:pPr algn="l"/>
            <a:r>
              <a:rPr lang="cs-CZ" sz="2400" dirty="0"/>
              <a:t>lucie-stastna@seznam.cz</a:t>
            </a:r>
          </a:p>
        </p:txBody>
      </p:sp>
    </p:spTree>
    <p:extLst>
      <p:ext uri="{BB962C8B-B14F-4D97-AF65-F5344CB8AC3E}">
        <p14:creationId xmlns:p14="http://schemas.microsoft.com/office/powerpoint/2010/main" val="1580069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91A54-3AD2-4AF4-93E2-4F76702C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755375"/>
          </a:xfrm>
        </p:spPr>
        <p:txBody>
          <a:bodyPr>
            <a:normAutofit/>
          </a:bodyPr>
          <a:lstStyle/>
          <a:p>
            <a:r>
              <a:rPr lang="cs-CZ" dirty="0"/>
              <a:t>Závěry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28FD0A-0607-4BB8-8230-600DDF335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64975"/>
            <a:ext cx="8973103" cy="4883426"/>
          </a:xfrm>
        </p:spPr>
        <p:txBody>
          <a:bodyPr>
            <a:normAutofit/>
          </a:bodyPr>
          <a:lstStyle/>
          <a:p>
            <a:r>
              <a:rPr lang="cs-CZ" dirty="0"/>
              <a:t>Souvislost s danou částí těla: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Uplatňuje se stejná část těla / stejný produkt od různých zvířat ve stejných či podobných situacích (jazykově-kulturní obrazy mohou, ale nemusí být podobné).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Vnější podobnost či souvislost s lidským protějškem.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Souvislost s druhem zvířete: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Části těla typické pro dané zvíře (rohy u býka/vola, kopyto u koně).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Souvislost s jazykově-kulturním obrazem zvířete (králík/zajíc, vejce — plodnost).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Určité tendence ano. Nemusí být ale uplatněno vše najednou. Často souvislost není žádná, či není zjevná.</a:t>
            </a:r>
          </a:p>
        </p:txBody>
      </p:sp>
    </p:spTree>
    <p:extLst>
      <p:ext uri="{BB962C8B-B14F-4D97-AF65-F5344CB8AC3E}">
        <p14:creationId xmlns:p14="http://schemas.microsoft.com/office/powerpoint/2010/main" val="4091176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BA4404-D295-434A-82D4-AEB7D789D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00251"/>
            <a:ext cx="9326476" cy="6428095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Literatura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BARTMIŃSKI, J.: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Jazyk v kontextu kultury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Praha, Karolinum 2016.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JANEČEK, P.: Zoomorfní tematika v současném prozaickém folkloru. In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Zoomorfní tematika v lidové tradici.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Uherské Hradiště, Slovácké muzeum v Uherském Hradišti 2013, s. 300—311.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MOTYČKOVÁ, D., SEDLICKÁ, </a:t>
            </a:r>
            <a:r>
              <a:rPr lang="cs-CZ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K.:Prostředky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živočišného původu v léčitelství. In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Zoomorfní tematika v lidové tradici.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Uherské Hradiště, Slovácké muzeum v Uherském Hradišti 2013, s. 206—214.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PAJDZIŃSKA, A.: Kategorie strukturující jazykový obraz světa: antropocentrismus a opozice „vlastní“ — „cizí“. In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Čítanka textů z kognitivní lingvistiky II.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Praha: FF UK 2007, s. 27—44.</a:t>
            </a:r>
          </a:p>
          <a:p>
            <a:pPr marL="0" indent="0">
              <a:buNone/>
            </a:pPr>
            <a:endParaRPr lang="cs-CZ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Vybrané prameny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BECKER, U.: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Slovník symbolů.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Praha, Portál 2002.</a:t>
            </a:r>
            <a:endParaRPr lang="cs-CZ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cs-CZ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DVOŘÁK, K.: </a:t>
            </a:r>
            <a:r>
              <a:rPr lang="cs-CZ" i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ejstarší české pohádky.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Praha, Argo 2001.</a:t>
            </a:r>
          </a:p>
          <a:p>
            <a:pPr marL="0" indent="0">
              <a:buNone/>
            </a:pPr>
            <a:r>
              <a:rPr lang="cs-CZ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Dvořák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K.: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Soupis staročeských </a:t>
            </a:r>
            <a:r>
              <a:rPr lang="cs-CZ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exempel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Praha, Univerzita Karlova 1978.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ERBEN, K. J.: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Pohádky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[on-line]. Praha, Městská knihovna v Praze, verze 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1.0 z 05. 05. 2011.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GROHMANN, J. V.: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Pověsti z Čech.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Praha, PLOT 2009.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JANEČEK, P.: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Černá sanitka. Druhá žeň.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Praha, PLOT 2007.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JANEČEK, P.: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Krvavá Máry a jiné strašlivé historky.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Praha, PLOT 2015.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KROLMUS, V.: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Staročeské pověsti, zpěvy, hry, obyčeje, slavnosti a nápěvy. Díl I—III.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Praha, Plot 2011—2014.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LUFFER, J.: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Katalog českých démonologických pověstí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Praha, Academia 2014.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MRHAČOVÁ, E.: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Názvy zvířat v české frazeologii a idiomatice. Tematický frazeologický slovník I.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Ostrava, Ostravská univerzita 1999. </a:t>
            </a:r>
          </a:p>
          <a:p>
            <a:pPr marL="0" indent="0">
              <a:buNone/>
            </a:pPr>
            <a:r>
              <a:rPr lang="cs-CZ" cap="al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Royt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J. — </a:t>
            </a:r>
            <a:r>
              <a:rPr lang="cs-CZ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Šedinová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H.: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Slovník symbolů: kosmos, příroda a člověk v křesťanské ikonografii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Praha, Mladá fronta 1998.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TILLE, V.: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Soupis českých pohádek. Díl I, II/1, 2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Praha, Česká akademie věd a umění 1929—1937.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83934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C3A340-35C1-453C-A34D-A35A68DAC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3EA3D8E-09C5-4F06-8EA1-34A8E3CDC4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99B66EE-88DA-42EE-8239-685271DD3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06542">
            <a:off x="2214551" y="2060782"/>
            <a:ext cx="1050899" cy="107456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77EE33D2-B5E7-4784-B55E-9C082F9513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96" b="21705"/>
          <a:stretch/>
        </p:blipFill>
        <p:spPr>
          <a:xfrm>
            <a:off x="4975669" y="2676114"/>
            <a:ext cx="3692099" cy="104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1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70DE2B-AC7F-45FA-955A-1348F34AE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374"/>
          </a:xfrm>
        </p:spPr>
        <p:txBody>
          <a:bodyPr/>
          <a:lstStyle/>
          <a:p>
            <a:r>
              <a:rPr lang="cs-CZ" dirty="0"/>
              <a:t>Úvodní poznámky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5B8CA2-F50D-430D-A8AB-6EE6FCC14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974"/>
            <a:ext cx="9513588" cy="4883425"/>
          </a:xfrm>
        </p:spPr>
        <p:txBody>
          <a:bodyPr/>
          <a:lstStyle/>
          <a:p>
            <a:r>
              <a:rPr lang="cs-CZ" dirty="0"/>
              <a:t>Cíle: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Ukázat v jakých souvislostech a situacích se ve folklorních textech vyskytují části či produkty zvířecích těl. Jaké části těl jsou nejvíce akcentovány.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Propojení s jazykověkulturním obrazem konkrétních zvířat.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Souvislost mezi lidským a zvířecím tělem.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Předpoklady: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Části a produkty zvířecích těl mají ve folklorních textech zvláštní (až magické) postavení. Výskyt není samoúčelný.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 případně výrazů označujících části či produkty těla zvířete existují souvislosti mezi daty jazykovými, folklorními, spojitost se symbolikou zvířete.</a:t>
            </a:r>
          </a:p>
        </p:txBody>
      </p:sp>
    </p:spTree>
    <p:extLst>
      <p:ext uri="{BB962C8B-B14F-4D97-AF65-F5344CB8AC3E}">
        <p14:creationId xmlns:p14="http://schemas.microsoft.com/office/powerpoint/2010/main" val="283431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7F692-17EE-4FF8-A46E-57B5729B7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805136" cy="675861"/>
          </a:xfrm>
        </p:spPr>
        <p:txBody>
          <a:bodyPr>
            <a:normAutofit/>
          </a:bodyPr>
          <a:lstStyle/>
          <a:p>
            <a:r>
              <a:rPr lang="cs-CZ" sz="2800" dirty="0"/>
              <a:t>Opozice „člověk — zvíře“ / „lidské — zvířecí“ v jazyce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C83A4D-7D1F-4EA2-AA46-13BBC923A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79443"/>
            <a:ext cx="10467745" cy="54333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err="1"/>
              <a:t>Pajdzińska</a:t>
            </a:r>
            <a:r>
              <a:rPr lang="cs-CZ" dirty="0"/>
              <a:t> (2007)</a:t>
            </a:r>
          </a:p>
          <a:p>
            <a:r>
              <a:rPr lang="cs-CZ" dirty="0"/>
              <a:t>Množství výrazů a frazémů vztahující se k lidem a jejich ekvivalenty označující reálie ze světa zvířat.</a:t>
            </a:r>
          </a:p>
          <a:p>
            <a:r>
              <a:rPr lang="cs-CZ" dirty="0"/>
              <a:t>Negativní hodnocení při užití ve vztahu k lidem.</a:t>
            </a:r>
          </a:p>
          <a:p>
            <a:r>
              <a:rPr lang="cs-CZ" dirty="0"/>
              <a:t>Příklady: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Části těla: obličej — rypák, čumák; ruka — tlapa, packa, pařát; nehty — drápy; ústa — tlama, morda, zobák; noha — ploutev…</a:t>
            </a:r>
          </a:p>
          <a:p>
            <a:pPr marL="457200" lvl="1" indent="0">
              <a:buNone/>
            </a:pPr>
            <a:r>
              <a:rPr lang="cs-CZ" b="1" dirty="0"/>
              <a:t>rypák, </a:t>
            </a:r>
            <a:r>
              <a:rPr lang="cs-CZ" dirty="0"/>
              <a:t>-u m. (6. mn. -cích) </a:t>
            </a:r>
            <a:br>
              <a:rPr lang="cs-CZ" dirty="0"/>
            </a:br>
            <a:r>
              <a:rPr lang="cs-CZ" b="1" dirty="0"/>
              <a:t>1. </a:t>
            </a:r>
            <a:r>
              <a:rPr lang="cs-CZ" i="1" dirty="0"/>
              <a:t>prodloužené nozdry, zvl. u vepře: </a:t>
            </a:r>
            <a:r>
              <a:rPr lang="cs-CZ" dirty="0"/>
              <a:t>prasečí r.; zř. sloní r. (Čech) </a:t>
            </a:r>
            <a:r>
              <a:rPr lang="cs-CZ" i="1" dirty="0"/>
              <a:t>chobot </a:t>
            </a:r>
            <a:br>
              <a:rPr lang="cs-CZ" dirty="0"/>
            </a:br>
            <a:r>
              <a:rPr lang="cs-CZ" b="1" dirty="0"/>
              <a:t>2. </a:t>
            </a:r>
            <a:r>
              <a:rPr lang="cs-CZ" dirty="0" err="1"/>
              <a:t>vulg</a:t>
            </a:r>
            <a:r>
              <a:rPr lang="cs-CZ" dirty="0"/>
              <a:t>. </a:t>
            </a:r>
            <a:r>
              <a:rPr lang="cs-CZ" i="1" dirty="0"/>
              <a:t>část obličeje s nosem a ústy; huba 2 </a:t>
            </a:r>
            <a:r>
              <a:rPr lang="cs-CZ" dirty="0"/>
              <a:t>(</a:t>
            </a:r>
            <a:r>
              <a:rPr lang="cs-CZ" dirty="0" err="1"/>
              <a:t>zhrub</a:t>
            </a:r>
            <a:r>
              <a:rPr lang="cs-CZ" dirty="0"/>
              <a:t>.), </a:t>
            </a:r>
            <a:r>
              <a:rPr lang="cs-CZ" i="1" dirty="0"/>
              <a:t>čumák 2 </a:t>
            </a:r>
            <a:r>
              <a:rPr lang="cs-CZ" dirty="0"/>
              <a:t>(</a:t>
            </a:r>
            <a:r>
              <a:rPr lang="cs-CZ" dirty="0" err="1"/>
              <a:t>zhrub</a:t>
            </a:r>
            <a:r>
              <a:rPr lang="cs-CZ" dirty="0"/>
              <a:t>.): dát někomu přes r.; dostat přes r. </a:t>
            </a:r>
            <a:r>
              <a:rPr lang="cs-CZ" i="1" dirty="0"/>
              <a:t>dostat políček, </a:t>
            </a:r>
            <a:r>
              <a:rPr lang="cs-CZ" dirty="0"/>
              <a:t>přen. </a:t>
            </a:r>
            <a:r>
              <a:rPr lang="cs-CZ" i="1" dirty="0"/>
              <a:t>být rázně odbyt; </a:t>
            </a:r>
            <a:r>
              <a:rPr lang="cs-CZ" dirty="0"/>
              <a:t>strkat do všeho r. </a:t>
            </a:r>
            <a:r>
              <a:rPr lang="cs-CZ" i="1" dirty="0"/>
              <a:t>být zvědavý, plést se do všeho; </a:t>
            </a:r>
            <a:r>
              <a:rPr lang="cs-CZ" dirty="0"/>
              <a:t>dát si do r-u </a:t>
            </a:r>
            <a:r>
              <a:rPr lang="cs-CZ" i="1" dirty="0"/>
              <a:t>pochutnat si </a:t>
            </a:r>
            <a:r>
              <a:rPr lang="cs-CZ" dirty="0"/>
              <a:t>(SSJČ)</a:t>
            </a:r>
          </a:p>
          <a:p>
            <a:pPr marL="457200" lvl="1" indent="0">
              <a:buNone/>
            </a:pPr>
            <a:endParaRPr lang="cs-CZ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Činnosti: jíst — žrát; mluvit — štěkat, krákat, skřehotat, kdákat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Skupina — smečka, stádo; byt/dům — doupě, brloh, pelech, nora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Přenesené významy u názvů zvířat: prase, osel, slepice, koza, ovce, hyena, kráva…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Frazémy: Nechovej se jako zvíře, chovej se jako člověk. Zachovat se lidsky. Lidský přístup.</a:t>
            </a:r>
          </a:p>
          <a:p>
            <a:pPr lvl="0">
              <a:buClr>
                <a:srgbClr val="E84C22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</a:rPr>
              <a:t>Nadřazený postoj člověka vůči světu. Člověk vidí sebe sama jako nejdůležitější součást světa.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24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4792B-FCD6-4865-B60D-B79401EF9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9113"/>
          </a:xfrm>
        </p:spPr>
        <p:txBody>
          <a:bodyPr/>
          <a:lstStyle/>
          <a:p>
            <a:r>
              <a:rPr lang="cs-CZ" dirty="0"/>
              <a:t>Frazeologie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A53185-4CEE-4033-9A30-A1C177A2C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8713"/>
            <a:ext cx="9526840" cy="5406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Mrhačová</a:t>
            </a:r>
            <a:r>
              <a:rPr lang="cs-CZ" dirty="0"/>
              <a:t> (1999)</a:t>
            </a:r>
          </a:p>
          <a:p>
            <a:r>
              <a:rPr lang="cs-CZ" dirty="0"/>
              <a:t>Vnější podobnost lidské a zvířecí části těla: Býčí šíje. Labutí šíje. Mít ruce/tlapy jako medvěd. Mít nohy jako slon. Vosí pas. Zaječí pysk. Zaječí uši. Žirafí krk. Mít kníry jako mrož. Mít zadek jako kobyla/klisna/pivovarský kůň/štýrský valach.</a:t>
            </a:r>
          </a:p>
          <a:p>
            <a:r>
              <a:rPr lang="cs-CZ" dirty="0"/>
              <a:t>Souvislost s lidskou vlastností, zvíře jako ztělesnění lidské vlastnosti: Lví srdce. Zaječí srdce. Mít slepičí/telecí/vrabčí mozek/mozeček. Mít kůži jako hroch / hroší kůži. Mít kohoutí krev. </a:t>
            </a:r>
          </a:p>
          <a:p>
            <a:r>
              <a:rPr lang="cs-CZ" dirty="0"/>
              <a:t>Charakteristická část těla pro dané zvíře: Chytit/popadnout býka za rohy. Ptáčka poznáš podle peří. Osla poznáš podle uší. Každý pták zpívá jak mu zobák narostl. Darovanému koni na zuby nehleď. Naježit vousy jako kocour. X co typicky nemá: Až kobyle rohy narostou. Je mu to platné jako hadovi noha.</a:t>
            </a:r>
          </a:p>
          <a:p>
            <a:r>
              <a:rPr lang="cs-CZ" dirty="0"/>
              <a:t>Produkty, užitečnost pro člověka: Maso jako ze stoleté krávy. I černá kráva bílé mléko dává. I černá slepice snáší bílá vejce. Není dobré dělit kůži medvěda / stahovat kůži medvěda, který dosud běhá po lese. Bílý jako slonová kost. </a:t>
            </a:r>
          </a:p>
          <a:p>
            <a:r>
              <a:rPr lang="cs-CZ" dirty="0"/>
              <a:t>Bezvýznamnost: Být platný jako kozí bobek. Důležitý jako psí hovno. Přít se o komáří sádlo / žabí/kozí/psí chlup.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61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AF590-C0D7-45E2-B15D-F82299D96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Tradiční folklor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3135C1-EA9C-4146-8AB8-4AACE38AE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2043"/>
            <a:ext cx="10014112" cy="49463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Luffer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(2014), </a:t>
            </a:r>
            <a:r>
              <a:rPr lang="cs-CZ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Grohmann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(2009), Dvořák (1978, 2001), </a:t>
            </a:r>
            <a:r>
              <a:rPr lang="cs-CZ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Tille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(1929—1937), Erben (2011), </a:t>
            </a:r>
            <a:r>
              <a:rPr lang="cs-CZ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Krolmus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(2011—2014)</a:t>
            </a:r>
          </a:p>
          <a:p>
            <a:pPr marL="0" indent="0">
              <a:buNone/>
            </a:pP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	ZVÍŘE — DÉMON</a:t>
            </a:r>
          </a:p>
          <a:p>
            <a:pPr lvl="5"/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Zvíře má nezvyklé části těla, zjevení zvířete: proměna hada v draka (narostou mu křídla, nohy, další hlavy), zvířata s ohnivýma očima, pes s ohnivou tlamou / ohnivým jazykem, třínohý pes/kůň/zajíc, vůl s jedním rohem, ohnivý pták, z jehož ocasu srší jiskry, bezhlavý kůň, ryby pokryté srstí, ryby se stříbrnými ploutvemi, zvířata se zlatou srstí/peřím.</a:t>
            </a:r>
          </a:p>
          <a:p>
            <a:pPr lvl="5"/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Zjevení samostatné části těla: koňská noha/hlava se zjeví na určitém místě.</a:t>
            </a:r>
          </a:p>
          <a:p>
            <a:pPr lvl="5"/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Démonické bytosti se zvířecími částmi těla: lesní muž s kočičími drápky, dítě porostlé chlupy (dítě divé ženy), muž s kopytem, postava s kozlí hlavou, polednice/klekánice jako žena s kopytem a šupinami, muž s rohy, vodník má na rukou a nohou husí blány, žena s rybí ploutví.</a:t>
            </a:r>
          </a:p>
          <a:p>
            <a:pPr marL="0" indent="0">
              <a:buNone/>
            </a:pP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2AB6941-63A1-4ACF-8363-1BF9AAB16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622843"/>
            <a:ext cx="1825694" cy="257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599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EA9211-DFE8-4477-9709-22B13ABC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0330"/>
            <a:ext cx="8596668" cy="60694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PROMĚNA — METAMORFÓZA</a:t>
            </a:r>
          </a:p>
          <a:p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Člověk proměněný ve zvíře / vydává se za zvíře: člověku narostou šupiny, vysvobození panny zakleté v jelena tím, že jí muž ustřelí dvanáct vidlic paroží, člověk v kožichu se vydává za zvíře, panna v žabí kůži, odhalení proměny useknutím části těla (tlapka/ruka, odřezání křídel ptákům).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Podobnosti mezi proměněným člověkem a zvířetem (např. barva srsti a vlasů).</a:t>
            </a:r>
          </a:p>
          <a:p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Proměna zvířete v jiné zvíře: liška proměněná v koně je prozrazena ocasem.</a:t>
            </a:r>
          </a:p>
          <a:p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Proměny předmětů: pohár se změní v kravské kopyto, mléko/peníze se mění na hnůj / koňský trus, kobylince od pekelných koní se mění ve zlato.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ČÁST TĚLA JAKO KOUZELNÝ PŘEDMĚT/DAR</a:t>
            </a:r>
          </a:p>
          <a:p>
            <a:r>
              <a:rPr lang="cs-CZ" dirty="0"/>
              <a:t>Člověk se s pomocí zvířecí části těla mění ve zvíře: nožka mravence, pero orla musí provést magický postup / říct kouzelnou formuli), magický plášť ze srsti/peří.</a:t>
            </a:r>
          </a:p>
          <a:p>
            <a:r>
              <a:rPr lang="cs-CZ" dirty="0"/>
              <a:t>Předmět skryje pravou tvář člověka: různé pláště z srsti/peří/šupin (např. myší kožíšek).</a:t>
            </a:r>
          </a:p>
          <a:p>
            <a:r>
              <a:rPr lang="cs-CZ" dirty="0"/>
              <a:t>Dar s magickou mocí: kuřecí kůstky, pomocí kterých dívka najde zakletého prince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ZÁMĚNA LIDSKÁ/ZVÍŘECÍ ČÁST TĚLA</a:t>
            </a:r>
          </a:p>
          <a:p>
            <a:r>
              <a:rPr lang="cs-CZ" dirty="0"/>
              <a:t>Lidská/zvířecí část těla: lékař vymění svému druhovi oko za kozí oko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91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DBDCFA-7A89-49FD-8F71-DFB655608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49357"/>
            <a:ext cx="10056927" cy="58707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MAGICKÉ VLASTNOSTI</a:t>
            </a:r>
          </a:p>
          <a:p>
            <a:r>
              <a:rPr lang="cs-CZ" dirty="0"/>
              <a:t>Magický prostředek, předmět: voda s práškem ze sušené krtčí kůže jako imunita vůči </a:t>
            </a:r>
            <a:r>
              <a:rPr lang="cs-CZ" dirty="0" err="1"/>
              <a:t>čárům</a:t>
            </a:r>
            <a:r>
              <a:rPr lang="cs-CZ" dirty="0"/>
              <a:t>, hadí jed má kouzelné/léčivé účinky, létající plášť z ptačího peří, amulet pro štěstí z části zvířecího těla.</a:t>
            </a:r>
          </a:p>
          <a:p>
            <a:r>
              <a:rPr lang="cs-CZ" dirty="0"/>
              <a:t>Produkty specifických zvířat mají kouzelnou moc: vejce černé slepice, vejce kouzelného ptáka, mléko černé krávy, pálení hnoje ukradených volů odhalí zloděje, zloděj bude neviditelný, pokud si dá do úst maso / kůstku z černé kočky atd.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LIDOVÉ LÉČITELSTVÍ</a:t>
            </a:r>
          </a:p>
          <a:p>
            <a:r>
              <a:rPr lang="cs-CZ" dirty="0"/>
              <a:t>Léčení stejného stejným,</a:t>
            </a:r>
          </a:p>
          <a:p>
            <a:r>
              <a:rPr lang="cs-CZ" dirty="0"/>
              <a:t>Léčba pomocí části zastupující celek, přenášení chorob na jiného tvora,</a:t>
            </a:r>
          </a:p>
          <a:p>
            <a:r>
              <a:rPr lang="cs-CZ" dirty="0"/>
              <a:t>Léčba protikladnými prostředky,</a:t>
            </a:r>
          </a:p>
          <a:p>
            <a:pPr marL="0" indent="0">
              <a:buNone/>
            </a:pPr>
            <a:r>
              <a:rPr lang="cs-CZ" dirty="0"/>
              <a:t>(Motyčková, Sedlická, 2013)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Živočišné produkty (mléko, med, trus, sliz…), sádlo, krev, ochranné kůstky a zuby v amuletech, pojídání/přikládání částí těl živočichů.</a:t>
            </a:r>
          </a:p>
          <a:p>
            <a:pPr marL="0" indent="0">
              <a:buNone/>
            </a:pPr>
            <a:r>
              <a:rPr lang="cs-CZ" dirty="0"/>
              <a:t>Např.:</a:t>
            </a:r>
          </a:p>
          <a:p>
            <a:r>
              <a:rPr lang="cs-CZ" dirty="0"/>
              <a:t>Hadí kůže k léčení růže, rány; rak bez klepet při rakovině; krev z krtka/kočky; sádlo ze psa/husy/čápa; mozek straky na nemoci mozku; vejce na neplodnost. Čerstvý kravinec přiložený na hlavu léčí zápal mozkových blan, kozí mléko pomáhá na nateklou nohu.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175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D3A01F-1C85-45DB-8629-2E9243D95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2366"/>
          </a:xfrm>
        </p:spPr>
        <p:txBody>
          <a:bodyPr>
            <a:normAutofit fontScale="90000"/>
          </a:bodyPr>
          <a:lstStyle/>
          <a:p>
            <a:r>
              <a:rPr lang="cs-CZ" dirty="0"/>
              <a:t>Současný folklor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D0C268-E3BF-4B0E-8E99-FDFCDE0F0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52939"/>
            <a:ext cx="9540093" cy="50954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Janeček (2007, 2013, 2015), </a:t>
            </a:r>
            <a:r>
              <a:rPr lang="cs-CZ" dirty="0" err="1"/>
              <a:t>Luffer</a:t>
            </a:r>
            <a:r>
              <a:rPr lang="cs-CZ" dirty="0"/>
              <a:t> (2014)</a:t>
            </a:r>
          </a:p>
          <a:p>
            <a:r>
              <a:rPr lang="cs-CZ" dirty="0"/>
              <a:t>Zvířata ztrácejí své magické schopnosti. Zvířata jako </a:t>
            </a:r>
            <a:r>
              <a:rPr lang="cs-CZ" u="sng" dirty="0"/>
              <a:t>nebezpečí</a:t>
            </a:r>
            <a:r>
              <a:rPr lang="cs-CZ" dirty="0"/>
              <a:t> pro člověka (zejména divoká či exotická), domácí mazlíčci, součást pokrmu. Jiné druhy zvířat.</a:t>
            </a:r>
          </a:p>
          <a:p>
            <a:r>
              <a:rPr lang="cs-CZ" dirty="0"/>
              <a:t>Platí i pro části těl, většinou nejsou akcentovány. Pouze jako součást příběhu, bez zvláštních vlastností a schopností (drápky křečka vyhozeného na záclonu, zkouška z ptačích nohou).</a:t>
            </a:r>
          </a:p>
          <a:p>
            <a:r>
              <a:rPr lang="cs-CZ" dirty="0"/>
              <a:t>Nebezpečí pro člověka: hadí jed (had schovaný v dětské atrakci, had vyhozený z vrtulníku), hadí vajíčka (spolknuté člověkem), vajíčka exotického hmyzu v ráně na lidském těle, vajíčka pavouka/štíra v exotické rostlině z obchodu, jed hada/pavouka ve špičce banánu.</a:t>
            </a:r>
          </a:p>
          <a:p>
            <a:r>
              <a:rPr lang="cs-CZ" dirty="0"/>
              <a:t>Využití v kosmetice zázračně vylepšující vzhled: hadí sádlo pro růst vlasů, hlavičky tasemnic v pilulkách na hubnutí.</a:t>
            </a:r>
          </a:p>
          <a:p>
            <a:r>
              <a:rPr lang="cs-CZ" dirty="0"/>
              <a:t>Součást (exotického) jídla: slabý pavoučí jed, kořenící pokrm, kočičí drápek v exotickém jídle, část těla švába (myši nebo jiného zvířete) zapečená v housce, krysí moč na plechovkách.</a:t>
            </a:r>
          </a:p>
          <a:p>
            <a:r>
              <a:rPr lang="cs-CZ" dirty="0"/>
              <a:t>Člověk se zvířecími částmi těla (genetické výzkumy na člověku): </a:t>
            </a:r>
            <a:r>
              <a:rPr lang="cs-CZ" dirty="0" err="1"/>
              <a:t>Goatman</a:t>
            </a:r>
            <a:r>
              <a:rPr lang="cs-CZ" dirty="0"/>
              <a:t> / Kozí muž.</a:t>
            </a:r>
          </a:p>
        </p:txBody>
      </p:sp>
    </p:spTree>
    <p:extLst>
      <p:ext uri="{BB962C8B-B14F-4D97-AF65-F5344CB8AC3E}">
        <p14:creationId xmlns:p14="http://schemas.microsoft.com/office/powerpoint/2010/main" val="63377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4CA41D-8943-4428-8D85-7FE5C07FE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1635"/>
          </a:xfrm>
        </p:spPr>
        <p:txBody>
          <a:bodyPr/>
          <a:lstStyle/>
          <a:p>
            <a:r>
              <a:rPr lang="cs-CZ" dirty="0"/>
              <a:t>2 příklady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93C26D-ED72-4B20-8382-11F699D43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72209"/>
            <a:ext cx="10030423" cy="526111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Králičí/zaječí pacička nosí štěstí</a:t>
            </a:r>
          </a:p>
          <a:p>
            <a:pPr>
              <a:buFontTx/>
              <a:buChar char="-"/>
            </a:pPr>
            <a:r>
              <a:rPr lang="cs-CZ" dirty="0"/>
              <a:t>Pro králíka charakterističtější části těla (zuby, uši), užitečnost pro člověka (srst, maso). SSČ: </a:t>
            </a:r>
            <a:r>
              <a:rPr lang="cs-CZ" i="1" dirty="0"/>
              <a:t>hlodavec s dlouhými boltci žijící divoce i chovaný v mnoha plemenech pro jemnou kožešinu a maso.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Vyplašený jako králík, bylo jich tam jako králíků, množit se jako králíci, dupat jako králík, mít červené oči jako králík, být pokusný králík.</a:t>
            </a:r>
          </a:p>
          <a:p>
            <a:pPr>
              <a:buFontTx/>
              <a:buChar char="-"/>
            </a:pPr>
            <a:r>
              <a:rPr lang="cs-CZ" dirty="0"/>
              <a:t>Symbolika: stále se obnovující život, plodnost (velikonoční symbol), bázlivost, ostražitost, v Africe rychlý posel, chvátající čas života.</a:t>
            </a:r>
          </a:p>
          <a:p>
            <a:pPr>
              <a:buFontTx/>
              <a:buChar char="-"/>
            </a:pPr>
            <a:r>
              <a:rPr lang="cs-CZ" dirty="0"/>
              <a:t>„</a:t>
            </a:r>
            <a:r>
              <a:rPr lang="cs-CZ" u="sng" dirty="0"/>
              <a:t>Králičí pacička štěstí </a:t>
            </a:r>
            <a:r>
              <a:rPr lang="cs-CZ" dirty="0"/>
              <a:t>nepřinesla.“ (www.policie.cz, 20. 6. 2014)</a:t>
            </a:r>
          </a:p>
          <a:p>
            <a:pPr>
              <a:buFontTx/>
              <a:buChar char="-"/>
            </a:pPr>
            <a:r>
              <a:rPr lang="cs-CZ" dirty="0"/>
              <a:t>„Rance byl moje </a:t>
            </a:r>
            <a:r>
              <a:rPr lang="cs-CZ" u="sng" dirty="0"/>
              <a:t>zaječí pacička pro štěstí</a:t>
            </a:r>
            <a:r>
              <a:rPr lang="cs-CZ" dirty="0"/>
              <a:t>, a byl nejlepší v celé divizi.“ (syn2015)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Myší kožíšek, myší ocásky </a:t>
            </a:r>
          </a:p>
          <a:p>
            <a:pPr>
              <a:buFontTx/>
              <a:buChar char="-"/>
            </a:pPr>
            <a:r>
              <a:rPr lang="cs-CZ" dirty="0"/>
              <a:t>SSČ:</a:t>
            </a:r>
            <a:r>
              <a:rPr lang="cs-CZ" i="1" dirty="0"/>
              <a:t> drobný hlodavec s dlouhým ocáskem a s velkými boltci, škodící na polích, v lidských obydlích apod. </a:t>
            </a:r>
            <a:r>
              <a:rPr lang="cs-CZ" dirty="0"/>
              <a:t>Rostlina myší ocásek (tvar listů a stonků).</a:t>
            </a:r>
          </a:p>
          <a:p>
            <a:pPr>
              <a:buFontTx/>
              <a:buChar char="-"/>
            </a:pPr>
            <a:r>
              <a:rPr lang="cs-CZ" dirty="0"/>
              <a:t>Ani myš by neproklouzla, udělat myšku, tichý jako myška, šedá myš, kancelářská myš, bylo jich tam jako myší, hrát si s někým jako kočka s myší, vykukovat jako myš z komisárku, dají se ti tam myši.</a:t>
            </a:r>
          </a:p>
          <a:p>
            <a:pPr>
              <a:buFontTx/>
              <a:buChar char="-"/>
            </a:pPr>
            <a:r>
              <a:rPr lang="cs-CZ" dirty="0"/>
              <a:t>Symbolika: zhouba (škůdce v sýpkách, přenašeči nemocí, zkáza knih), myši rozkousávají strom života, zákaz pojídání myší – nečisté zvíře (Židé), bílé myši jako šťastné znamení (Řím), duše nenarozených dětí.</a:t>
            </a:r>
          </a:p>
          <a:p>
            <a:pPr>
              <a:buFontTx/>
              <a:buChar char="-"/>
            </a:pPr>
            <a:r>
              <a:rPr lang="cs-CZ" dirty="0"/>
              <a:t>„BARVA vlasů provází už od narození, ale nebyla by to tak úplně pravda. Moje maminka vždycky mluví o </a:t>
            </a:r>
            <a:r>
              <a:rPr lang="cs-CZ" u="sng" dirty="0"/>
              <a:t>myším odstínu</a:t>
            </a:r>
            <a:r>
              <a:rPr lang="cs-CZ" dirty="0"/>
              <a:t>. V létě mi sice slunce prameny vyšisovalo do světla, ale po zbytek roku jsem byla jako </a:t>
            </a:r>
            <a:r>
              <a:rPr lang="cs-CZ" u="sng" dirty="0"/>
              <a:t>myší kožíšek</a:t>
            </a:r>
            <a:r>
              <a:rPr lang="cs-CZ" dirty="0"/>
              <a:t>.“ (syn2015) </a:t>
            </a:r>
          </a:p>
          <a:p>
            <a:pPr>
              <a:buFontTx/>
              <a:buChar char="-"/>
            </a:pPr>
            <a:r>
              <a:rPr lang="cs-CZ" dirty="0"/>
              <a:t>„Vlasy měla ucourané jako </a:t>
            </a:r>
            <a:r>
              <a:rPr lang="cs-CZ" u="sng" dirty="0"/>
              <a:t>myší ocásky </a:t>
            </a:r>
            <a:r>
              <a:rPr lang="cs-CZ" dirty="0"/>
              <a:t>a každý nehet nalakovaný jiným odstínem růžové.“ (syn2015)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85421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1730</TotalTime>
  <Words>1448</Words>
  <Application>Microsoft Office PowerPoint</Application>
  <PresentationFormat>Širokoúhlá obrazovka</PresentationFormat>
  <Paragraphs>124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Fazeta</vt:lpstr>
      <vt:lpstr>Králičí pacička, myší ocásek a žabí srdce. Části zvířecího těla ve folkloru </vt:lpstr>
      <vt:lpstr>Úvodní poznámky</vt:lpstr>
      <vt:lpstr>Opozice „člověk — zvíře“ / „lidské — zvířecí“ v jazyce</vt:lpstr>
      <vt:lpstr>Frazeologie</vt:lpstr>
      <vt:lpstr>Tradiční folklor</vt:lpstr>
      <vt:lpstr>Prezentace aplikace PowerPoint</vt:lpstr>
      <vt:lpstr>Prezentace aplikace PowerPoint</vt:lpstr>
      <vt:lpstr>Současný folklor  </vt:lpstr>
      <vt:lpstr>2 příklady</vt:lpstr>
      <vt:lpstr>Závěry</vt:lpstr>
      <vt:lpstr>Prezentace aplikace PowerPoint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Králičí pacička, myší ocásek a žabí srdce. Části zvířecího těla ve folkloru</dc:title>
  <dc:creator>Lucie Šťastná</dc:creator>
  <cp:lastModifiedBy>Šťastná, Lucie</cp:lastModifiedBy>
  <cp:revision>105</cp:revision>
  <dcterms:created xsi:type="dcterms:W3CDTF">2018-05-16T15:28:04Z</dcterms:created>
  <dcterms:modified xsi:type="dcterms:W3CDTF">2018-05-24T21:46:11Z</dcterms:modified>
</cp:coreProperties>
</file>