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1"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BD8AC2CF-7092-46EA-8D20-7F6D77D299EE}" type="datetimeFigureOut">
              <a:rPr lang="cs-CZ" smtClean="0"/>
              <a:t>29.05.2018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156375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D8AC2CF-7092-46EA-8D20-7F6D77D299EE}" type="datetimeFigureOut">
              <a:rPr lang="cs-CZ" smtClean="0"/>
              <a:t>29.05.2018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6798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D8AC2CF-7092-46EA-8D20-7F6D77D299EE}" type="datetimeFigureOut">
              <a:rPr lang="cs-CZ" smtClean="0"/>
              <a:t>29.05.2018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419557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D8AC2CF-7092-46EA-8D20-7F6D77D299EE}" type="datetimeFigureOut">
              <a:rPr lang="cs-CZ" smtClean="0"/>
              <a:t>29.05.2018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3676993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BD8AC2CF-7092-46EA-8D20-7F6D77D299EE}" type="datetimeFigureOut">
              <a:rPr lang="cs-CZ" smtClean="0"/>
              <a:t>29.05.2018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377320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D8AC2CF-7092-46EA-8D20-7F6D77D299EE}" type="datetimeFigureOut">
              <a:rPr lang="cs-CZ" smtClean="0"/>
              <a:t>29.05.2018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170758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D8AC2CF-7092-46EA-8D20-7F6D77D299EE}" type="datetimeFigureOut">
              <a:rPr lang="cs-CZ" smtClean="0"/>
              <a:t>29.05.2018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2890287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D8AC2CF-7092-46EA-8D20-7F6D77D299EE}" type="datetimeFigureOut">
              <a:rPr lang="cs-CZ" smtClean="0"/>
              <a:t>29.05.2018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240569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D8AC2CF-7092-46EA-8D20-7F6D77D299EE}" type="datetimeFigureOut">
              <a:rPr lang="cs-CZ" smtClean="0"/>
              <a:t>29.05.2018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369674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D8AC2CF-7092-46EA-8D20-7F6D77D299EE}" type="datetimeFigureOut">
              <a:rPr lang="cs-CZ" smtClean="0"/>
              <a:t>29.05.2018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4148077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D8AC2CF-7092-46EA-8D20-7F6D77D299EE}" type="datetimeFigureOut">
              <a:rPr lang="cs-CZ" smtClean="0"/>
              <a:t>29.05.2018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BC28AE9-731A-48A0-B577-D1087425AE22}" type="slidenum">
              <a:rPr lang="cs-CZ" smtClean="0"/>
              <a:t>‹#›</a:t>
            </a:fld>
            <a:endParaRPr lang="cs-CZ"/>
          </a:p>
        </p:txBody>
      </p:sp>
    </p:spTree>
    <p:extLst>
      <p:ext uri="{BB962C8B-B14F-4D97-AF65-F5344CB8AC3E}">
        <p14:creationId xmlns:p14="http://schemas.microsoft.com/office/powerpoint/2010/main" val="2357028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AC2CF-7092-46EA-8D20-7F6D77D299EE}" type="datetimeFigureOut">
              <a:rPr lang="cs-CZ" smtClean="0"/>
              <a:t>29.05.2018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28AE9-731A-48A0-B577-D1087425AE22}" type="slidenum">
              <a:rPr lang="cs-CZ" smtClean="0"/>
              <a:t>‹#›</a:t>
            </a:fld>
            <a:endParaRPr lang="cs-CZ"/>
          </a:p>
        </p:txBody>
      </p:sp>
    </p:spTree>
    <p:extLst>
      <p:ext uri="{BB962C8B-B14F-4D97-AF65-F5344CB8AC3E}">
        <p14:creationId xmlns:p14="http://schemas.microsoft.com/office/powerpoint/2010/main" val="168360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2"/>
            <a:ext cx="9144000" cy="4398544"/>
          </a:xfrm>
        </p:spPr>
        <p:txBody>
          <a:bodyPr>
            <a:normAutofit/>
          </a:bodyPr>
          <a:lstStyle/>
          <a:p>
            <a:r>
              <a:rPr lang="cs-CZ" sz="4400" cap="small" dirty="0"/>
              <a:t>Ivana </a:t>
            </a:r>
            <a:r>
              <a:rPr lang="cs-CZ" sz="4400" cap="small" dirty="0" smtClean="0"/>
              <a:t>Procházková</a:t>
            </a:r>
            <a:br>
              <a:rPr lang="cs-CZ" sz="4400" cap="small" dirty="0" smtClean="0"/>
            </a:br>
            <a:r>
              <a:rPr lang="cs-CZ" sz="4400" dirty="0"/>
              <a:t/>
            </a:r>
            <a:br>
              <a:rPr lang="cs-CZ" sz="4400" dirty="0"/>
            </a:br>
            <a:r>
              <a:rPr lang="cs-CZ" sz="4400" b="1" cap="small" dirty="0"/>
              <a:t>Kompas </a:t>
            </a:r>
            <a:r>
              <a:rPr lang="cs-CZ" sz="4400" cap="small" dirty="0"/>
              <a:t>(manuál pro výchovu mládeže k lidským právům schválený Radou Evropy) </a:t>
            </a:r>
            <a:r>
              <a:rPr lang="cs-CZ" sz="4400" b="1" cap="small" dirty="0"/>
              <a:t>a biblická tradice. </a:t>
            </a:r>
            <a:r>
              <a:rPr lang="cs-CZ" sz="4400" b="1" cap="small" dirty="0" smtClean="0"/>
              <a:t/>
            </a:r>
            <a:br>
              <a:rPr lang="cs-CZ" sz="4400" b="1" cap="small" dirty="0" smtClean="0"/>
            </a:br>
            <a:r>
              <a:rPr lang="cs-CZ" sz="4400" b="1" cap="small" dirty="0" smtClean="0"/>
              <a:t>Řeč </a:t>
            </a:r>
            <a:r>
              <a:rPr lang="cs-CZ" sz="4400" b="1" cap="small" dirty="0"/>
              <a:t>metafor o právu a spravedlnosti</a:t>
            </a:r>
            <a:r>
              <a:rPr lang="cs-CZ" b="1" cap="small" dirty="0"/>
              <a:t>.</a:t>
            </a:r>
            <a:endParaRPr lang="cs-CZ" dirty="0"/>
          </a:p>
        </p:txBody>
      </p:sp>
      <p:sp>
        <p:nvSpPr>
          <p:cNvPr id="3" name="Podnadpis 2"/>
          <p:cNvSpPr>
            <a:spLocks noGrp="1"/>
          </p:cNvSpPr>
          <p:nvPr>
            <p:ph type="subTitle" idx="1"/>
          </p:nvPr>
        </p:nvSpPr>
        <p:spPr/>
        <p:txBody>
          <a:bodyPr/>
          <a:lstStyle/>
          <a:p>
            <a:r>
              <a:rPr lang="cs-CZ" dirty="0" smtClean="0"/>
              <a:t>  </a:t>
            </a:r>
            <a:endParaRPr lang="cs-CZ" dirty="0"/>
          </a:p>
        </p:txBody>
      </p:sp>
    </p:spTree>
    <p:extLst>
      <p:ext uri="{BB962C8B-B14F-4D97-AF65-F5344CB8AC3E}">
        <p14:creationId xmlns:p14="http://schemas.microsoft.com/office/powerpoint/2010/main" val="3724497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552596"/>
          </a:xfrm>
        </p:spPr>
        <p:txBody>
          <a:bodyPr/>
          <a:lstStyle/>
          <a:p>
            <a:endParaRPr lang="cs-CZ" dirty="0"/>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32317"/>
            <a:ext cx="12192000" cy="3295291"/>
          </a:xfrm>
          <a:prstGeom prst="rect">
            <a:avLst/>
          </a:prstGeom>
        </p:spPr>
      </p:pic>
    </p:spTree>
    <p:extLst>
      <p:ext uri="{BB962C8B-B14F-4D97-AF65-F5344CB8AC3E}">
        <p14:creationId xmlns:p14="http://schemas.microsoft.com/office/powerpoint/2010/main" val="2498313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190950"/>
          </a:xfrm>
        </p:spPr>
        <p:txBody>
          <a:bodyPr>
            <a:normAutofit/>
          </a:bodyPr>
          <a:lstStyle/>
          <a:p>
            <a:r>
              <a:rPr lang="cs-CZ" i="1" dirty="0"/>
              <a:t>A proto vítám a podporuji iniciativu Rady Evropy, která stojí za tímto „</a:t>
            </a:r>
            <a:r>
              <a:rPr lang="cs-CZ" b="1" i="1" dirty="0"/>
              <a:t>slabikářem</a:t>
            </a:r>
            <a:r>
              <a:rPr lang="cs-CZ" i="1" dirty="0"/>
              <a:t>“ lidských práv určeným především mladým lidem, kteří na rozdíl od předcházejících generací nezažili, jaké to je, když jsou jejich lidská práva přehlížena a zpochybňována. </a:t>
            </a:r>
            <a:r>
              <a:rPr lang="cs-CZ" i="1" dirty="0" smtClean="0"/>
              <a:t/>
            </a:r>
            <a:br>
              <a:rPr lang="cs-CZ" i="1" dirty="0" smtClean="0"/>
            </a:br>
            <a:r>
              <a:rPr lang="cs-CZ" dirty="0" smtClean="0"/>
              <a:t>(</a:t>
            </a:r>
            <a:r>
              <a:rPr lang="cs-CZ" dirty="0"/>
              <a:t>V. </a:t>
            </a:r>
            <a:r>
              <a:rPr lang="cs-CZ" dirty="0" smtClean="0"/>
              <a:t>Havel, </a:t>
            </a:r>
            <a:r>
              <a:rPr lang="cs-CZ" dirty="0"/>
              <a:t>Úvod, s. 10).</a:t>
            </a:r>
            <a:br>
              <a:rPr lang="cs-CZ" dirty="0"/>
            </a:br>
            <a:endParaRPr lang="cs-CZ" dirty="0"/>
          </a:p>
        </p:txBody>
      </p:sp>
    </p:spTree>
    <p:extLst>
      <p:ext uri="{BB962C8B-B14F-4D97-AF65-F5344CB8AC3E}">
        <p14:creationId xmlns:p14="http://schemas.microsoft.com/office/powerpoint/2010/main" val="3878012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225456"/>
          </a:xfrm>
        </p:spPr>
        <p:txBody>
          <a:bodyPr>
            <a:normAutofit/>
          </a:bodyPr>
          <a:lstStyle/>
          <a:p>
            <a:r>
              <a:rPr lang="cs-CZ" i="1" dirty="0"/>
              <a:t>Znalost .. ještě nemusí znamenat respektování a bez respektu k lidským právům bude vždy docházet k jejich porušování. </a:t>
            </a:r>
            <a:r>
              <a:rPr lang="cs-CZ" b="1" i="1" u="sng" dirty="0">
                <a:latin typeface="+mn-lt"/>
              </a:rPr>
              <a:t>Kultura lidských práv je sítí</a:t>
            </a:r>
            <a:r>
              <a:rPr lang="cs-CZ" i="1" dirty="0"/>
              <a:t> do sebe zapadajících postojů, přesvědčení, chování, norem a předpisů. Jejich pochopení nám poskytne </a:t>
            </a:r>
            <a:r>
              <a:rPr lang="cs-CZ" b="1" i="1" u="sng" dirty="0">
                <a:latin typeface="+mn-lt"/>
              </a:rPr>
              <a:t>základ, na němž můžeme postavit</a:t>
            </a:r>
            <a:r>
              <a:rPr lang="cs-CZ" i="1" dirty="0"/>
              <a:t> vlastní práci. (17</a:t>
            </a:r>
            <a:r>
              <a:rPr lang="cs-CZ" dirty="0"/>
              <a:t>)</a:t>
            </a:r>
            <a:br>
              <a:rPr lang="cs-CZ" dirty="0"/>
            </a:br>
            <a:endParaRPr lang="cs-CZ" dirty="0"/>
          </a:p>
        </p:txBody>
      </p:sp>
    </p:spTree>
    <p:extLst>
      <p:ext uri="{BB962C8B-B14F-4D97-AF65-F5344CB8AC3E}">
        <p14:creationId xmlns:p14="http://schemas.microsoft.com/office/powerpoint/2010/main" val="534703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328973"/>
          </a:xfrm>
        </p:spPr>
        <p:txBody>
          <a:bodyPr>
            <a:normAutofit/>
          </a:bodyPr>
          <a:lstStyle/>
          <a:p>
            <a:r>
              <a:rPr lang="cs-CZ" i="1" dirty="0"/>
              <a:t>MY, LID SPOJENÝCH NÁRODŮ, JSOUCE ODHODLÁNI uchránit budoucí pokolení od metly války, která dvakrát za našeho života přinesla lidstvu nevýslovné strasti, odhodláni deklarovat znovu svou </a:t>
            </a:r>
            <a:r>
              <a:rPr lang="cs-CZ" b="1" i="1" u="sng" dirty="0">
                <a:latin typeface="+mn-lt"/>
              </a:rPr>
              <a:t>víru v základní lidská</a:t>
            </a:r>
            <a:r>
              <a:rPr lang="cs-CZ" i="1" u="sng" dirty="0">
                <a:latin typeface="+mn-lt"/>
              </a:rPr>
              <a:t> </a:t>
            </a:r>
            <a:r>
              <a:rPr lang="cs-CZ" b="1" i="1" u="sng" dirty="0">
                <a:latin typeface="+mn-lt"/>
              </a:rPr>
              <a:t>práva</a:t>
            </a:r>
            <a:r>
              <a:rPr lang="cs-CZ" b="1" i="1" dirty="0"/>
              <a:t>,</a:t>
            </a:r>
            <a:r>
              <a:rPr lang="cs-CZ" i="1" dirty="0"/>
              <a:t> v důstojnost a hodnotu lidské osobnosti, v rovná práva mužů i žen a národů velkých i malých….</a:t>
            </a:r>
            <a:r>
              <a:rPr lang="cs-CZ" dirty="0"/>
              <a:t/>
            </a:r>
            <a:br>
              <a:rPr lang="cs-CZ" dirty="0"/>
            </a:br>
            <a:endParaRPr lang="cs-CZ" dirty="0"/>
          </a:p>
        </p:txBody>
      </p:sp>
    </p:spTree>
    <p:extLst>
      <p:ext uri="{BB962C8B-B14F-4D97-AF65-F5344CB8AC3E}">
        <p14:creationId xmlns:p14="http://schemas.microsoft.com/office/powerpoint/2010/main" val="1025246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932158"/>
          </a:xfrm>
        </p:spPr>
        <p:txBody>
          <a:bodyPr>
            <a:normAutofit/>
          </a:bodyPr>
          <a:lstStyle/>
          <a:p>
            <a:r>
              <a:rPr lang="cs-CZ" i="1" dirty="0"/>
              <a:t>Tento </a:t>
            </a:r>
            <a:r>
              <a:rPr lang="cs-CZ" b="1" i="1" u="sng" dirty="0">
                <a:latin typeface="+mn-lt"/>
              </a:rPr>
              <a:t>kalendář</a:t>
            </a:r>
            <a:r>
              <a:rPr lang="cs-CZ" i="1" dirty="0"/>
              <a:t> je prvním pokusem </a:t>
            </a:r>
            <a:r>
              <a:rPr lang="cs-CZ" i="1" dirty="0" smtClean="0"/>
              <a:t/>
            </a:r>
            <a:br>
              <a:rPr lang="cs-CZ" i="1" dirty="0" smtClean="0"/>
            </a:br>
            <a:r>
              <a:rPr lang="cs-CZ" i="1" dirty="0" smtClean="0"/>
              <a:t>o vypracování </a:t>
            </a:r>
            <a:r>
              <a:rPr lang="cs-CZ" i="1" dirty="0"/>
              <a:t>seznamu dnů, kdy lidé na celém světě </a:t>
            </a:r>
            <a:r>
              <a:rPr lang="cs-CZ" b="1" i="1" u="sng" dirty="0">
                <a:latin typeface="+mn-lt"/>
              </a:rPr>
              <a:t>oslavují </a:t>
            </a:r>
            <a:r>
              <a:rPr lang="cs-CZ" i="1" dirty="0"/>
              <a:t>lidská práva</a:t>
            </a:r>
            <a:r>
              <a:rPr lang="cs-CZ" dirty="0"/>
              <a:t>. (s. 261)</a:t>
            </a:r>
            <a:br>
              <a:rPr lang="cs-CZ" dirty="0"/>
            </a:br>
            <a:endParaRPr lang="cs-CZ" dirty="0"/>
          </a:p>
        </p:txBody>
      </p:sp>
    </p:spTree>
    <p:extLst>
      <p:ext uri="{BB962C8B-B14F-4D97-AF65-F5344CB8AC3E}">
        <p14:creationId xmlns:p14="http://schemas.microsoft.com/office/powerpoint/2010/main" val="2043309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052928"/>
          </a:xfrm>
        </p:spPr>
        <p:txBody>
          <a:bodyPr>
            <a:normAutofit/>
          </a:bodyPr>
          <a:lstStyle/>
          <a:p>
            <a:r>
              <a:rPr lang="cs-CZ" i="1" dirty="0"/>
              <a:t>Rezoluce Komise OSN pro lidská práva z dubna 2001 odmítla názor, </a:t>
            </a:r>
            <a:r>
              <a:rPr lang="cs-CZ" i="1" dirty="0" smtClean="0"/>
              <a:t/>
            </a:r>
            <a:br>
              <a:rPr lang="cs-CZ" i="1" dirty="0" smtClean="0"/>
            </a:br>
            <a:r>
              <a:rPr lang="cs-CZ" i="1" dirty="0" smtClean="0"/>
              <a:t>že </a:t>
            </a:r>
            <a:r>
              <a:rPr lang="cs-CZ" i="1" dirty="0"/>
              <a:t>kvůli boji proti terorismu by mohla být </a:t>
            </a:r>
            <a:r>
              <a:rPr lang="cs-CZ" b="1" i="1" u="sng" dirty="0">
                <a:latin typeface="+mn-lt"/>
              </a:rPr>
              <a:t>obětována lidská práva</a:t>
            </a:r>
            <a:r>
              <a:rPr lang="cs-CZ" i="1" dirty="0"/>
              <a:t>. </a:t>
            </a:r>
            <a:r>
              <a:rPr lang="cs-CZ" dirty="0"/>
              <a:t>(s. 290)</a:t>
            </a:r>
            <a:br>
              <a:rPr lang="cs-CZ" dirty="0"/>
            </a:br>
            <a:endParaRPr lang="cs-CZ" dirty="0"/>
          </a:p>
        </p:txBody>
      </p:sp>
    </p:spTree>
    <p:extLst>
      <p:ext uri="{BB962C8B-B14F-4D97-AF65-F5344CB8AC3E}">
        <p14:creationId xmlns:p14="http://schemas.microsoft.com/office/powerpoint/2010/main" val="3519032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949411"/>
          </a:xfrm>
        </p:spPr>
        <p:txBody>
          <a:bodyPr>
            <a:normAutofit/>
          </a:bodyPr>
          <a:lstStyle/>
          <a:p>
            <a:r>
              <a:rPr lang="cs-CZ" i="1" dirty="0"/>
              <a:t>Bojovníci za lidská práva </a:t>
            </a:r>
            <a:r>
              <a:rPr lang="cs-CZ" dirty="0"/>
              <a:t>(s. 130-134</a:t>
            </a:r>
            <a:r>
              <a:rPr lang="cs-CZ" dirty="0" smtClean="0"/>
              <a:t>)</a:t>
            </a:r>
            <a:br>
              <a:rPr lang="cs-CZ" dirty="0" smtClean="0"/>
            </a:br>
            <a:r>
              <a:rPr lang="cs-CZ" dirty="0"/>
              <a:t/>
            </a:r>
            <a:br>
              <a:rPr lang="cs-CZ" dirty="0"/>
            </a:br>
            <a:r>
              <a:rPr lang="cs-CZ" i="1" dirty="0"/>
              <a:t>Lidská práva jsou jako </a:t>
            </a:r>
            <a:r>
              <a:rPr lang="cs-CZ" b="1" i="1" u="sng" dirty="0">
                <a:latin typeface="+mn-lt"/>
              </a:rPr>
              <a:t>brnění: chrání </a:t>
            </a:r>
            <a:r>
              <a:rPr lang="cs-CZ" i="1" dirty="0"/>
              <a:t>nás.</a:t>
            </a:r>
            <a:r>
              <a:rPr lang="cs-CZ" dirty="0"/>
              <a:t/>
            </a:r>
            <a:br>
              <a:rPr lang="cs-CZ" dirty="0"/>
            </a:br>
            <a:endParaRPr lang="cs-CZ" dirty="0"/>
          </a:p>
        </p:txBody>
      </p:sp>
    </p:spTree>
    <p:extLst>
      <p:ext uri="{BB962C8B-B14F-4D97-AF65-F5344CB8AC3E}">
        <p14:creationId xmlns:p14="http://schemas.microsoft.com/office/powerpoint/2010/main" val="3798945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0551" y="365125"/>
            <a:ext cx="11043249" cy="5431826"/>
          </a:xfrm>
        </p:spPr>
        <p:txBody>
          <a:bodyPr>
            <a:normAutofit/>
          </a:bodyPr>
          <a:lstStyle/>
          <a:p>
            <a:r>
              <a:rPr lang="cs-CZ" i="1" dirty="0" smtClean="0"/>
              <a:t>…dělá </a:t>
            </a:r>
            <a:r>
              <a:rPr lang="cs-CZ" i="1" dirty="0"/>
              <a:t>z lidí spoluviníky druhých a působí, </a:t>
            </a:r>
            <a:r>
              <a:rPr lang="cs-CZ" i="1" dirty="0" smtClean="0"/>
              <a:t/>
            </a:r>
            <a:br>
              <a:rPr lang="cs-CZ" i="1" dirty="0" smtClean="0"/>
            </a:br>
            <a:r>
              <a:rPr lang="cs-CZ" i="1" dirty="0" smtClean="0"/>
              <a:t>že </a:t>
            </a:r>
            <a:r>
              <a:rPr lang="cs-CZ" i="1" dirty="0"/>
              <a:t>mezi nimi vládne žádostivost, </a:t>
            </a:r>
            <a:r>
              <a:rPr lang="cs-CZ" i="1" dirty="0" smtClean="0"/>
              <a:t/>
            </a:r>
            <a:br>
              <a:rPr lang="cs-CZ" i="1" dirty="0" smtClean="0"/>
            </a:br>
            <a:r>
              <a:rPr lang="cs-CZ" i="1" dirty="0" smtClean="0"/>
              <a:t>násilí a nespravedlnost</a:t>
            </a:r>
            <a:r>
              <a:rPr lang="cs-CZ" i="1" dirty="0"/>
              <a:t>.</a:t>
            </a:r>
            <a:endParaRPr lang="cs-CZ" dirty="0"/>
          </a:p>
        </p:txBody>
      </p:sp>
    </p:spTree>
    <p:extLst>
      <p:ext uri="{BB962C8B-B14F-4D97-AF65-F5344CB8AC3E}">
        <p14:creationId xmlns:p14="http://schemas.microsoft.com/office/powerpoint/2010/main" val="3307078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363479"/>
          </a:xfrm>
        </p:spPr>
        <p:txBody>
          <a:bodyPr>
            <a:normAutofit/>
          </a:bodyPr>
          <a:lstStyle/>
          <a:p>
            <a:r>
              <a:rPr lang="cs-CZ" i="1" dirty="0" smtClean="0"/>
              <a:t>Lidská </a:t>
            </a:r>
            <a:r>
              <a:rPr lang="cs-CZ" i="1" dirty="0"/>
              <a:t>práva ovlivňují náš život po všech stránkách. </a:t>
            </a:r>
            <a:r>
              <a:rPr lang="cs-CZ" b="1" i="1" dirty="0"/>
              <a:t>Jejich porušování leží u kořenů téměř každého problému současného světa</a:t>
            </a:r>
            <a:r>
              <a:rPr lang="cs-CZ" i="1" dirty="0"/>
              <a:t>: násilí, chudoby, globalizace, životního prostředí, ekonomických nerovností a bezpráví, nemluvě ani o skutečných ničivých silách na naší planetě – o válkách a jiných násilných konﬂiktech.</a:t>
            </a:r>
            <a:r>
              <a:rPr lang="cs-CZ" dirty="0"/>
              <a:t> (s. 25).</a:t>
            </a:r>
            <a:br>
              <a:rPr lang="cs-CZ" dirty="0"/>
            </a:br>
            <a:endParaRPr lang="cs-CZ" dirty="0"/>
          </a:p>
        </p:txBody>
      </p:sp>
    </p:spTree>
    <p:extLst>
      <p:ext uri="{BB962C8B-B14F-4D97-AF65-F5344CB8AC3E}">
        <p14:creationId xmlns:p14="http://schemas.microsoft.com/office/powerpoint/2010/main" val="2551000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225456"/>
          </a:xfrm>
        </p:spPr>
        <p:txBody>
          <a:bodyPr>
            <a:normAutofit/>
          </a:bodyPr>
          <a:lstStyle/>
          <a:p>
            <a:r>
              <a:rPr lang="cs-CZ" i="1" dirty="0"/>
              <a:t>Božská a lidská přirozenost Ježíše Krista má dvě přirozenosti, a toto rozlišení přirozeností není nijak zrušeno jejich spojením, avšak vlastnost každé z přirozeností zůstala uchována, a je přítomna v jedné osobě a subsistenci, </a:t>
            </a:r>
            <a:r>
              <a:rPr lang="cs-CZ" b="1" i="1" u="sng" dirty="0"/>
              <a:t>neodloučena ani nerozdělena </a:t>
            </a:r>
            <a:r>
              <a:rPr lang="cs-CZ" i="1" dirty="0"/>
              <a:t>do dvou osob </a:t>
            </a:r>
            <a:r>
              <a:rPr lang="cs-CZ" b="1" i="1" u="sng" dirty="0"/>
              <a:t>nesmíšeně, neproměnně, nerozděleně a nerozlučně</a:t>
            </a:r>
            <a:r>
              <a:rPr lang="cs-CZ" i="1" dirty="0"/>
              <a:t>.</a:t>
            </a:r>
            <a:endParaRPr lang="cs-CZ" dirty="0"/>
          </a:p>
        </p:txBody>
      </p:sp>
    </p:spTree>
    <p:extLst>
      <p:ext uri="{BB962C8B-B14F-4D97-AF65-F5344CB8AC3E}">
        <p14:creationId xmlns:p14="http://schemas.microsoft.com/office/powerpoint/2010/main" val="981423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6786" y="218627"/>
            <a:ext cx="4858428" cy="6420746"/>
          </a:xfrm>
          <a:prstGeom prst="rect">
            <a:avLst/>
          </a:prstGeom>
        </p:spPr>
      </p:pic>
    </p:spTree>
    <p:extLst>
      <p:ext uri="{BB962C8B-B14F-4D97-AF65-F5344CB8AC3E}">
        <p14:creationId xmlns:p14="http://schemas.microsoft.com/office/powerpoint/2010/main" val="2103266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9382" y="249382"/>
            <a:ext cx="11942618" cy="2272145"/>
          </a:xfrm>
        </p:spPr>
        <p:txBody>
          <a:bodyPr>
            <a:normAutofit/>
          </a:bodyPr>
          <a:lstStyle/>
          <a:p>
            <a:r>
              <a:rPr lang="cs-CZ" i="1" dirty="0" smtClean="0"/>
              <a:t>LIDKSÁ PRÁVA jsou </a:t>
            </a:r>
            <a:r>
              <a:rPr lang="en-US" b="1" i="1" dirty="0" err="1" smtClean="0"/>
              <a:t>přirozená</a:t>
            </a:r>
            <a:r>
              <a:rPr lang="en-US" b="1" i="1" dirty="0"/>
              <a:t>, </a:t>
            </a:r>
            <a:r>
              <a:rPr lang="en-US" b="1" i="1" dirty="0" err="1"/>
              <a:t>nezcizitelná</a:t>
            </a:r>
            <a:r>
              <a:rPr lang="en-US" b="1" i="1" dirty="0"/>
              <a:t>, </a:t>
            </a:r>
            <a:r>
              <a:rPr lang="en-US" b="1" i="1" dirty="0" err="1"/>
              <a:t>nedělitelná</a:t>
            </a:r>
            <a:r>
              <a:rPr lang="en-US" b="1" i="1" dirty="0"/>
              <a:t>, </a:t>
            </a:r>
            <a:r>
              <a:rPr lang="en-US" b="1" i="1" dirty="0" err="1"/>
              <a:t>nepromlčitelná</a:t>
            </a:r>
            <a:r>
              <a:rPr lang="en-US" b="1" i="1" dirty="0"/>
              <a:t>, </a:t>
            </a:r>
            <a:r>
              <a:rPr lang="en-US" b="1" i="1" dirty="0" err="1" smtClean="0"/>
              <a:t>nezrušitelná</a:t>
            </a:r>
            <a:r>
              <a:rPr lang="en-US" b="1" i="1" dirty="0" smtClean="0"/>
              <a:t> </a:t>
            </a:r>
            <a:r>
              <a:rPr lang="en-US" dirty="0"/>
              <a:t>a </a:t>
            </a:r>
            <a:r>
              <a:rPr lang="en-US" b="1" i="1" dirty="0" err="1" smtClean="0"/>
              <a:t>univerzální</a:t>
            </a:r>
            <a:r>
              <a:rPr lang="en-US" dirty="0" smtClean="0"/>
              <a:t> </a:t>
            </a:r>
            <a:r>
              <a:rPr lang="cs-CZ" dirty="0" smtClean="0"/>
              <a:t/>
            </a:r>
            <a:br>
              <a:rPr lang="cs-CZ" dirty="0" smtClean="0"/>
            </a:br>
            <a:endParaRPr lang="cs-CZ" dirty="0"/>
          </a:p>
        </p:txBody>
      </p:sp>
      <p:pic>
        <p:nvPicPr>
          <p:cNvPr id="1026" name="Picture 2" descr="SouvisejÃ­cÃ­ obrÃ¡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854" y="2142507"/>
            <a:ext cx="3435927" cy="4641625"/>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p:cNvSpPr txBox="1"/>
          <p:nvPr/>
        </p:nvSpPr>
        <p:spPr>
          <a:xfrm>
            <a:off x="4692072" y="2955636"/>
            <a:ext cx="7296727" cy="2616101"/>
          </a:xfrm>
          <a:prstGeom prst="rect">
            <a:avLst/>
          </a:prstGeom>
          <a:noFill/>
        </p:spPr>
        <p:txBody>
          <a:bodyPr wrap="square" rtlCol="0">
            <a:spAutoFit/>
          </a:bodyPr>
          <a:lstStyle/>
          <a:p>
            <a:r>
              <a:rPr lang="cs-CZ" sz="3800" i="1" dirty="0">
                <a:latin typeface="+mj-lt"/>
              </a:rPr>
              <a:t>učíme lidi, aby vyznávali </a:t>
            </a:r>
            <a:r>
              <a:rPr lang="cs-CZ" sz="3800" i="1" dirty="0" smtClean="0">
                <a:latin typeface="+mj-lt"/>
              </a:rPr>
              <a:t>…, </a:t>
            </a:r>
            <a:r>
              <a:rPr lang="cs-CZ" sz="3800" i="1" dirty="0">
                <a:latin typeface="+mj-lt"/>
              </a:rPr>
              <a:t>že má </a:t>
            </a:r>
            <a:r>
              <a:rPr lang="cs-CZ" sz="3800" i="1" dirty="0" smtClean="0">
                <a:latin typeface="+mj-lt"/>
              </a:rPr>
              <a:t>(Pán Ježíš Kristus) dvě </a:t>
            </a:r>
            <a:r>
              <a:rPr lang="cs-CZ" sz="3800" i="1" dirty="0">
                <a:latin typeface="+mj-lt"/>
              </a:rPr>
              <a:t>přirozenosti, </a:t>
            </a:r>
            <a:r>
              <a:rPr lang="cs-CZ" sz="4400" b="1" i="1" u="sng" dirty="0"/>
              <a:t>nesmíšeně, neměnně, nerozdílně </a:t>
            </a:r>
            <a:r>
              <a:rPr lang="cs-CZ" sz="4400" i="1" dirty="0">
                <a:latin typeface="+mj-lt"/>
              </a:rPr>
              <a:t>a </a:t>
            </a:r>
            <a:r>
              <a:rPr lang="cs-CZ" sz="4400" b="1" i="1" u="sng" dirty="0"/>
              <a:t>neoddělitelně</a:t>
            </a:r>
            <a:endParaRPr lang="cs-CZ" sz="4400" b="1" i="1" u="sng" dirty="0"/>
          </a:p>
        </p:txBody>
      </p:sp>
    </p:spTree>
    <p:extLst>
      <p:ext uri="{BB962C8B-B14F-4D97-AF65-F5344CB8AC3E}">
        <p14:creationId xmlns:p14="http://schemas.microsoft.com/office/powerpoint/2010/main" val="2677679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6687" y="0"/>
            <a:ext cx="4878625" cy="6858000"/>
          </a:xfrm>
          <a:prstGeom prst="rect">
            <a:avLst/>
          </a:prstGeom>
        </p:spPr>
      </p:pic>
    </p:spTree>
    <p:extLst>
      <p:ext uri="{BB962C8B-B14F-4D97-AF65-F5344CB8AC3E}">
        <p14:creationId xmlns:p14="http://schemas.microsoft.com/office/powerpoint/2010/main" val="352395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707871"/>
          </a:xfrm>
        </p:spPr>
        <p:txBody>
          <a:bodyPr>
            <a:normAutofit/>
          </a:bodyPr>
          <a:lstStyle/>
          <a:p>
            <a:r>
              <a:rPr lang="cs-CZ" i="1" dirty="0">
                <a:latin typeface="Calibri" panose="020F0502020204030204" pitchFamily="34" charset="0"/>
                <a:ea typeface="Calibri" panose="020F0502020204030204" pitchFamily="34" charset="0"/>
                <a:cs typeface="Arial" panose="020B0604020202020204" pitchFamily="34" charset="0"/>
              </a:rPr>
              <a:t>…… vytvořit </a:t>
            </a:r>
            <a:r>
              <a:rPr lang="cs-CZ" b="1" i="1" dirty="0">
                <a:latin typeface="Calibri" panose="020F0502020204030204" pitchFamily="34" charset="0"/>
                <a:ea typeface="Calibri" panose="020F0502020204030204" pitchFamily="34" charset="0"/>
                <a:cs typeface="Arial" panose="020B0604020202020204" pitchFamily="34" charset="0"/>
              </a:rPr>
              <a:t>kulturu</a:t>
            </a:r>
            <a:r>
              <a:rPr lang="cs-CZ" i="1" dirty="0">
                <a:latin typeface="Calibri" panose="020F0502020204030204" pitchFamily="34" charset="0"/>
                <a:ea typeface="Calibri" panose="020F0502020204030204" pitchFamily="34" charset="0"/>
                <a:cs typeface="Arial" panose="020B0604020202020204" pitchFamily="34" charset="0"/>
              </a:rPr>
              <a:t>, kde jsou lidská práva chápána, ochraňována a </a:t>
            </a:r>
            <a:r>
              <a:rPr lang="cs-CZ" i="1" dirty="0" smtClean="0">
                <a:latin typeface="Calibri" panose="020F0502020204030204" pitchFamily="34" charset="0"/>
                <a:ea typeface="Calibri" panose="020F0502020204030204" pitchFamily="34" charset="0"/>
                <a:cs typeface="Arial" panose="020B0604020202020204" pitchFamily="34" charset="0"/>
              </a:rPr>
              <a:t>respektována</a:t>
            </a:r>
            <a:br>
              <a:rPr lang="cs-CZ" i="1" dirty="0" smtClean="0">
                <a:latin typeface="Calibri" panose="020F0502020204030204" pitchFamily="34" charset="0"/>
                <a:ea typeface="Calibri" panose="020F0502020204030204" pitchFamily="34" charset="0"/>
                <a:cs typeface="Arial" panose="020B0604020202020204" pitchFamily="34" charset="0"/>
              </a:rPr>
            </a:br>
            <a:r>
              <a:rPr lang="cs-CZ" dirty="0" smtClean="0">
                <a:latin typeface="Calibri" panose="020F0502020204030204" pitchFamily="34" charset="0"/>
                <a:ea typeface="Calibri" panose="020F0502020204030204" pitchFamily="34" charset="0"/>
                <a:cs typeface="Arial" panose="020B0604020202020204" pitchFamily="34" charset="0"/>
              </a:rPr>
              <a:t>(</a:t>
            </a:r>
            <a:r>
              <a:rPr lang="cs-CZ" dirty="0">
                <a:latin typeface="Calibri" panose="020F0502020204030204" pitchFamily="34" charset="0"/>
                <a:ea typeface="Calibri" panose="020F0502020204030204" pitchFamily="34" charset="0"/>
                <a:cs typeface="Arial" panose="020B0604020202020204" pitchFamily="34" charset="0"/>
              </a:rPr>
              <a:t>s. 17)</a:t>
            </a:r>
            <a:br>
              <a:rPr lang="cs-CZ" dirty="0">
                <a:latin typeface="Calibri" panose="020F0502020204030204" pitchFamily="34" charset="0"/>
                <a:ea typeface="Calibri" panose="020F0502020204030204" pitchFamily="34" charset="0"/>
                <a:cs typeface="Arial" panose="020B0604020202020204" pitchFamily="34" charset="0"/>
              </a:rPr>
            </a:br>
            <a:endParaRPr lang="cs-CZ" dirty="0"/>
          </a:p>
        </p:txBody>
      </p:sp>
    </p:spTree>
    <p:extLst>
      <p:ext uri="{BB962C8B-B14F-4D97-AF65-F5344CB8AC3E}">
        <p14:creationId xmlns:p14="http://schemas.microsoft.com/office/powerpoint/2010/main" val="1293469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365125"/>
            <a:ext cx="12192000" cy="5759630"/>
          </a:xfrm>
        </p:spPr>
        <p:txBody>
          <a:bodyPr>
            <a:normAutofit/>
          </a:bodyPr>
          <a:lstStyle/>
          <a:p>
            <a:r>
              <a:rPr lang="cs-CZ" i="1" dirty="0">
                <a:latin typeface="Calibri" panose="020F0502020204030204" pitchFamily="34" charset="0"/>
                <a:ea typeface="Calibri" panose="020F0502020204030204" pitchFamily="34" charset="0"/>
                <a:cs typeface="Arial" panose="020B0604020202020204" pitchFamily="34" charset="0"/>
              </a:rPr>
              <a:t>Úmluvy o lidských právech ….nás </a:t>
            </a:r>
            <a:r>
              <a:rPr lang="cs-CZ" b="1" i="1" u="sng" dirty="0">
                <a:latin typeface="Calibri" panose="020F0502020204030204" pitchFamily="34" charset="0"/>
                <a:ea typeface="Calibri" panose="020F0502020204030204" pitchFamily="34" charset="0"/>
                <a:cs typeface="Arial" panose="020B0604020202020204" pitchFamily="34" charset="0"/>
              </a:rPr>
              <a:t>orientují</a:t>
            </a:r>
            <a:r>
              <a:rPr lang="cs-CZ" i="1" dirty="0">
                <a:latin typeface="Calibri" panose="020F0502020204030204" pitchFamily="34" charset="0"/>
                <a:ea typeface="Calibri" panose="020F0502020204030204" pitchFamily="34" charset="0"/>
                <a:cs typeface="Arial" panose="020B0604020202020204" pitchFamily="34" charset="0"/>
              </a:rPr>
              <a:t> v časech nejistoty a změn</a:t>
            </a:r>
            <a:r>
              <a:rPr lang="cs-CZ" dirty="0">
                <a:latin typeface="Calibri" panose="020F0502020204030204" pitchFamily="34" charset="0"/>
                <a:ea typeface="Calibri" panose="020F0502020204030204" pitchFamily="34" charset="0"/>
                <a:cs typeface="Arial" panose="020B0604020202020204" pitchFamily="34" charset="0"/>
              </a:rPr>
              <a:t>. </a:t>
            </a:r>
            <a:r>
              <a:rPr lang="cs-CZ" dirty="0" smtClean="0">
                <a:latin typeface="Calibri" panose="020F0502020204030204" pitchFamily="34" charset="0"/>
                <a:ea typeface="Calibri" panose="020F0502020204030204" pitchFamily="34" charset="0"/>
                <a:cs typeface="Arial" panose="020B0604020202020204" pitchFamily="34" charset="0"/>
              </a:rPr>
              <a:t/>
            </a:r>
            <a:br>
              <a:rPr lang="cs-CZ" dirty="0" smtClean="0">
                <a:latin typeface="Calibri" panose="020F0502020204030204" pitchFamily="34" charset="0"/>
                <a:ea typeface="Calibri" panose="020F0502020204030204" pitchFamily="34" charset="0"/>
                <a:cs typeface="Arial" panose="020B0604020202020204" pitchFamily="34" charset="0"/>
              </a:rPr>
            </a:br>
            <a:r>
              <a:rPr lang="cs-CZ" dirty="0">
                <a:latin typeface="Calibri" panose="020F0502020204030204" pitchFamily="34" charset="0"/>
                <a:ea typeface="Calibri" panose="020F0502020204030204" pitchFamily="34" charset="0"/>
                <a:cs typeface="Arial" panose="020B0604020202020204" pitchFamily="34" charset="0"/>
              </a:rPr>
              <a:t/>
            </a:r>
            <a:br>
              <a:rPr lang="cs-CZ" dirty="0">
                <a:latin typeface="Calibri" panose="020F0502020204030204" pitchFamily="34" charset="0"/>
                <a:ea typeface="Calibri" panose="020F0502020204030204" pitchFamily="34" charset="0"/>
                <a:cs typeface="Arial" panose="020B0604020202020204" pitchFamily="34" charset="0"/>
              </a:rPr>
            </a:br>
            <a:r>
              <a:rPr lang="cs-CZ" sz="3800" dirty="0" smtClean="0">
                <a:latin typeface="Calibri" panose="020F0502020204030204" pitchFamily="34" charset="0"/>
                <a:ea typeface="Calibri" panose="020F0502020204030204" pitchFamily="34" charset="0"/>
                <a:cs typeface="Arial" panose="020B0604020202020204" pitchFamily="34" charset="0"/>
              </a:rPr>
              <a:t>(</a:t>
            </a:r>
            <a:r>
              <a:rPr lang="cs-CZ" sz="3800" dirty="0">
                <a:latin typeface="Calibri" panose="020F0502020204030204" pitchFamily="34" charset="0"/>
                <a:ea typeface="Calibri" panose="020F0502020204030204" pitchFamily="34" charset="0"/>
                <a:cs typeface="Arial" panose="020B0604020202020204" pitchFamily="34" charset="0"/>
              </a:rPr>
              <a:t>předmluva </a:t>
            </a:r>
            <a:r>
              <a:rPr lang="cs-CZ" sz="3800" dirty="0" err="1">
                <a:latin typeface="Calibri" panose="020F0502020204030204" pitchFamily="34" charset="0"/>
                <a:ea typeface="Calibri" panose="020F0502020204030204" pitchFamily="34" charset="0"/>
                <a:cs typeface="Arial" panose="020B0604020202020204" pitchFamily="34" charset="0"/>
              </a:rPr>
              <a:t>Schimmera</a:t>
            </a:r>
            <a:r>
              <a:rPr lang="cs-CZ" sz="3800" dirty="0">
                <a:latin typeface="Calibri" panose="020F0502020204030204" pitchFamily="34" charset="0"/>
                <a:ea typeface="Calibri" panose="020F0502020204030204" pitchFamily="34" charset="0"/>
                <a:cs typeface="Arial" panose="020B0604020202020204" pitchFamily="34" charset="0"/>
              </a:rPr>
              <a:t>, generálního tajemníka RE, </a:t>
            </a:r>
            <a:r>
              <a:rPr lang="cs-CZ" sz="3800" dirty="0" smtClean="0">
                <a:latin typeface="Calibri" panose="020F0502020204030204" pitchFamily="34" charset="0"/>
                <a:ea typeface="Calibri" panose="020F0502020204030204" pitchFamily="34" charset="0"/>
                <a:cs typeface="Arial" panose="020B0604020202020204" pitchFamily="34" charset="0"/>
              </a:rPr>
              <a:t>s.9</a:t>
            </a:r>
            <a:r>
              <a:rPr lang="cs-CZ" sz="3800" dirty="0">
                <a:latin typeface="Calibri" panose="020F0502020204030204" pitchFamily="34" charset="0"/>
                <a:ea typeface="Calibri" panose="020F0502020204030204" pitchFamily="34" charset="0"/>
                <a:cs typeface="Arial" panose="020B0604020202020204" pitchFamily="34" charset="0"/>
              </a:rPr>
              <a:t>)</a:t>
            </a:r>
            <a:r>
              <a:rPr lang="cs-CZ" dirty="0">
                <a:latin typeface="Calibri" panose="020F0502020204030204" pitchFamily="34" charset="0"/>
                <a:ea typeface="Calibri" panose="020F0502020204030204" pitchFamily="34" charset="0"/>
                <a:cs typeface="Arial" panose="020B0604020202020204" pitchFamily="34" charset="0"/>
              </a:rPr>
              <a:t/>
            </a:r>
            <a:br>
              <a:rPr lang="cs-CZ" dirty="0">
                <a:latin typeface="Calibri" panose="020F0502020204030204" pitchFamily="34" charset="0"/>
                <a:ea typeface="Calibri" panose="020F0502020204030204" pitchFamily="34" charset="0"/>
                <a:cs typeface="Arial" panose="020B0604020202020204" pitchFamily="34" charset="0"/>
              </a:rPr>
            </a:br>
            <a:endParaRPr lang="cs-CZ" dirty="0"/>
          </a:p>
        </p:txBody>
      </p:sp>
    </p:spTree>
    <p:extLst>
      <p:ext uri="{BB962C8B-B14F-4D97-AF65-F5344CB8AC3E}">
        <p14:creationId xmlns:p14="http://schemas.microsoft.com/office/powerpoint/2010/main" val="3171484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845894"/>
          </a:xfrm>
        </p:spPr>
        <p:txBody>
          <a:bodyPr>
            <a:normAutofit/>
          </a:bodyPr>
          <a:lstStyle/>
          <a:p>
            <a:r>
              <a:rPr lang="cs-CZ" i="1" dirty="0"/>
              <a:t>Nedávno byl zřízen Mezinárodní trestní soud – stálý tribunál, který umožňuje soudit jednotlivce obviněné z páchání genocidy, válečných zločinů nebo zločinů proti lidskosti. Jeho ustavení bylo </a:t>
            </a:r>
            <a:r>
              <a:rPr lang="cs-CZ" b="1" i="1" u="sng" dirty="0"/>
              <a:t>důležitým mezníkem na cestě</a:t>
            </a:r>
            <a:r>
              <a:rPr lang="cs-CZ" i="1" dirty="0"/>
              <a:t> k uznání skutečnosti, že mají-li mít univerzální lidská práva praktický smysl, musejí být vymahatelná.</a:t>
            </a:r>
            <a:r>
              <a:rPr lang="cs-CZ" dirty="0"/>
              <a:t> (s. 312)</a:t>
            </a:r>
          </a:p>
        </p:txBody>
      </p:sp>
    </p:spTree>
    <p:extLst>
      <p:ext uri="{BB962C8B-B14F-4D97-AF65-F5344CB8AC3E}">
        <p14:creationId xmlns:p14="http://schemas.microsoft.com/office/powerpoint/2010/main" val="4232618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3482256"/>
          </a:xfrm>
        </p:spPr>
        <p:txBody>
          <a:bodyPr>
            <a:normAutofit/>
          </a:bodyPr>
          <a:lstStyle/>
          <a:p>
            <a:r>
              <a:rPr lang="cs-CZ" i="1" dirty="0"/>
              <a:t>Vydání Kompasu je pouze </a:t>
            </a:r>
            <a:r>
              <a:rPr lang="cs-CZ" b="1" i="1" u="sng" dirty="0"/>
              <a:t>začátkem</a:t>
            </a:r>
            <a:r>
              <a:rPr lang="cs-CZ" i="1" dirty="0"/>
              <a:t> (cesty).</a:t>
            </a:r>
            <a:r>
              <a:rPr lang="cs-CZ" dirty="0"/>
              <a:t> </a:t>
            </a:r>
            <a:r>
              <a:rPr lang="cs-CZ" dirty="0" smtClean="0"/>
              <a:t/>
            </a:r>
            <a:br>
              <a:rPr lang="cs-CZ" dirty="0" smtClean="0"/>
            </a:br>
            <a:r>
              <a:rPr lang="cs-CZ" dirty="0" smtClean="0"/>
              <a:t>(</a:t>
            </a:r>
            <a:r>
              <a:rPr lang="cs-CZ" dirty="0"/>
              <a:t>s. 14)</a:t>
            </a:r>
            <a:br>
              <a:rPr lang="cs-CZ" dirty="0"/>
            </a:br>
            <a:endParaRPr lang="cs-CZ" dirty="0"/>
          </a:p>
        </p:txBody>
      </p:sp>
    </p:spTree>
    <p:extLst>
      <p:ext uri="{BB962C8B-B14F-4D97-AF65-F5344CB8AC3E}">
        <p14:creationId xmlns:p14="http://schemas.microsoft.com/office/powerpoint/2010/main" val="3407897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035675"/>
          </a:xfrm>
        </p:spPr>
        <p:txBody>
          <a:bodyPr>
            <a:normAutofit/>
          </a:bodyPr>
          <a:lstStyle/>
          <a:p>
            <a:r>
              <a:rPr lang="cs-CZ" i="1" dirty="0"/>
              <a:t>stejně jako kompas ukazuje tento manuál různé cesty a směry </a:t>
            </a:r>
            <a:r>
              <a:rPr lang="cs-CZ" b="1" i="1" u="sng" dirty="0"/>
              <a:t>bludištěm</a:t>
            </a:r>
            <a:r>
              <a:rPr lang="cs-CZ" i="1" dirty="0"/>
              <a:t> lidských </a:t>
            </a:r>
            <a:r>
              <a:rPr lang="cs-CZ" i="1" dirty="0" smtClean="0"/>
              <a:t>práv</a:t>
            </a:r>
            <a:r>
              <a:rPr lang="cs-CZ" i="1" dirty="0"/>
              <a:t/>
            </a:r>
            <a:br>
              <a:rPr lang="cs-CZ" i="1" dirty="0"/>
            </a:br>
            <a:r>
              <a:rPr lang="cs-CZ" dirty="0" smtClean="0"/>
              <a:t>(s</a:t>
            </a:r>
            <a:r>
              <a:rPr lang="cs-CZ" dirty="0"/>
              <a:t>. 9)</a:t>
            </a:r>
          </a:p>
        </p:txBody>
      </p:sp>
    </p:spTree>
    <p:extLst>
      <p:ext uri="{BB962C8B-B14F-4D97-AF65-F5344CB8AC3E}">
        <p14:creationId xmlns:p14="http://schemas.microsoft.com/office/powerpoint/2010/main" val="1342174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932158"/>
          </a:xfrm>
        </p:spPr>
        <p:txBody>
          <a:bodyPr>
            <a:normAutofit/>
          </a:bodyPr>
          <a:lstStyle/>
          <a:p>
            <a:r>
              <a:rPr lang="cs-CZ" i="1" dirty="0"/>
              <a:t>Cesta do země rovnosti </a:t>
            </a:r>
            <a:r>
              <a:rPr lang="cs-CZ" dirty="0"/>
              <a:t>(s. 185-187</a:t>
            </a:r>
            <a:r>
              <a:rPr lang="cs-CZ" dirty="0" smtClean="0"/>
              <a:t>)</a:t>
            </a:r>
            <a:br>
              <a:rPr lang="cs-CZ" dirty="0" smtClean="0"/>
            </a:br>
            <a:r>
              <a:rPr lang="cs-CZ" dirty="0"/>
              <a:t/>
            </a:r>
            <a:br>
              <a:rPr lang="cs-CZ" dirty="0"/>
            </a:br>
            <a:r>
              <a:rPr lang="cs-CZ" dirty="0"/>
              <a:t>.. cesta z </a:t>
            </a:r>
            <a:r>
              <a:rPr lang="cs-CZ" i="1" dirty="0"/>
              <a:t>krajiny přítomnosti </a:t>
            </a:r>
            <a:r>
              <a:rPr lang="cs-CZ" dirty="0"/>
              <a:t>do </a:t>
            </a:r>
            <a:r>
              <a:rPr lang="cs-CZ" i="1" dirty="0"/>
              <a:t>země rovnosti mezi muži a </a:t>
            </a:r>
            <a:r>
              <a:rPr lang="cs-CZ" i="1" dirty="0" smtClean="0"/>
              <a:t>ženami</a:t>
            </a:r>
            <a:br>
              <a:rPr lang="cs-CZ" i="1" dirty="0" smtClean="0"/>
            </a:br>
            <a:r>
              <a:rPr lang="cs-CZ" dirty="0"/>
              <a:t/>
            </a:r>
            <a:br>
              <a:rPr lang="cs-CZ" dirty="0"/>
            </a:br>
            <a:r>
              <a:rPr lang="cs-CZ" b="1" i="1" dirty="0"/>
              <a:t>temný les </a:t>
            </a:r>
            <a:r>
              <a:rPr lang="cs-CZ" dirty="0"/>
              <a:t>jako</a:t>
            </a:r>
            <a:r>
              <a:rPr lang="cs-CZ" i="1" dirty="0"/>
              <a:t> </a:t>
            </a:r>
            <a:r>
              <a:rPr lang="cs-CZ" b="1" i="1" dirty="0" smtClean="0"/>
              <a:t>zlo</a:t>
            </a:r>
            <a:r>
              <a:rPr lang="cs-CZ" i="1" dirty="0" smtClean="0"/>
              <a:t/>
            </a:r>
            <a:br>
              <a:rPr lang="cs-CZ" i="1" dirty="0" smtClean="0"/>
            </a:br>
            <a:r>
              <a:rPr lang="cs-CZ" b="1" i="1" dirty="0" smtClean="0"/>
              <a:t>bažiny</a:t>
            </a:r>
            <a:r>
              <a:rPr lang="cs-CZ" dirty="0" smtClean="0"/>
              <a:t> </a:t>
            </a:r>
            <a:r>
              <a:rPr lang="cs-CZ" dirty="0"/>
              <a:t>jako </a:t>
            </a:r>
            <a:r>
              <a:rPr lang="cs-CZ" b="1" i="1" dirty="0"/>
              <a:t>diskriminace</a:t>
            </a:r>
            <a:r>
              <a:rPr lang="cs-CZ" dirty="0"/>
              <a:t/>
            </a:r>
            <a:br>
              <a:rPr lang="cs-CZ" dirty="0"/>
            </a:br>
            <a:r>
              <a:rPr lang="cs-CZ" b="1" i="1" dirty="0"/>
              <a:t>červené jablko </a:t>
            </a:r>
            <a:r>
              <a:rPr lang="cs-CZ" dirty="0"/>
              <a:t>a </a:t>
            </a:r>
            <a:r>
              <a:rPr lang="cs-CZ" b="1" i="1" dirty="0" smtClean="0"/>
              <a:t>pokušení</a:t>
            </a:r>
            <a:r>
              <a:rPr lang="cs-CZ" dirty="0"/>
              <a:t/>
            </a:r>
            <a:br>
              <a:rPr lang="cs-CZ" dirty="0"/>
            </a:br>
            <a:endParaRPr lang="cs-CZ" dirty="0"/>
          </a:p>
        </p:txBody>
      </p:sp>
    </p:spTree>
    <p:extLst>
      <p:ext uri="{BB962C8B-B14F-4D97-AF65-F5344CB8AC3E}">
        <p14:creationId xmlns:p14="http://schemas.microsoft.com/office/powerpoint/2010/main" val="2286347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444</Words>
  <Application>Microsoft Office PowerPoint</Application>
  <PresentationFormat>Širokoúhlá obrazovka</PresentationFormat>
  <Paragraphs>19</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Office</vt:lpstr>
      <vt:lpstr>Ivana Procházková  Kompas (manuál pro výchovu mládeže k lidským právům schválený Radou Evropy) a biblická tradice.  Řeč metafor o právu a spravedlnosti.</vt:lpstr>
      <vt:lpstr>Prezentace aplikace PowerPoint</vt:lpstr>
      <vt:lpstr>Prezentace aplikace PowerPoint</vt:lpstr>
      <vt:lpstr>…… vytvořit kulturu, kde jsou lidská práva chápána, ochraňována a respektována (s. 17) </vt:lpstr>
      <vt:lpstr>Úmluvy o lidských právech ….nás orientují v časech nejistoty a změn.   (předmluva Schimmera, generálního tajemníka RE, s.9) </vt:lpstr>
      <vt:lpstr>Nedávno byl zřízen Mezinárodní trestní soud – stálý tribunál, který umožňuje soudit jednotlivce obviněné z páchání genocidy, válečných zločinů nebo zločinů proti lidskosti. Jeho ustavení bylo důležitým mezníkem na cestě k uznání skutečnosti, že mají-li mít univerzální lidská práva praktický smysl, musejí být vymahatelná. (s. 312)</vt:lpstr>
      <vt:lpstr>Vydání Kompasu je pouze začátkem (cesty).  (s. 14) </vt:lpstr>
      <vt:lpstr>stejně jako kompas ukazuje tento manuál různé cesty a směry bludištěm lidských práv (s. 9)</vt:lpstr>
      <vt:lpstr>Cesta do země rovnosti (s. 185-187)  .. cesta z krajiny přítomnosti do země rovnosti mezi muži a ženami  temný les jako zlo bažiny jako diskriminace červené jablko a pokušení </vt:lpstr>
      <vt:lpstr>Prezentace aplikace PowerPoint</vt:lpstr>
      <vt:lpstr>A proto vítám a podporuji iniciativu Rady Evropy, která stojí za tímto „slabikářem“ lidských práv určeným především mladým lidem, kteří na rozdíl od předcházejících generací nezažili, jaké to je, když jsou jejich lidská práva přehlížena a zpochybňována.  (V. Havel, Úvod, s. 10). </vt:lpstr>
      <vt:lpstr>Znalost .. ještě nemusí znamenat respektování a bez respektu k lidským právům bude vždy docházet k jejich porušování. Kultura lidských práv je sítí do sebe zapadajících postojů, přesvědčení, chování, norem a předpisů. Jejich pochopení nám poskytne základ, na němž můžeme postavit vlastní práci. (17) </vt:lpstr>
      <vt:lpstr>MY, LID SPOJENÝCH NÁRODŮ, JSOUCE ODHODLÁNI uchránit budoucí pokolení od metly války, která dvakrát za našeho života přinesla lidstvu nevýslovné strasti, odhodláni deklarovat znovu svou víru v základní lidská práva, v důstojnost a hodnotu lidské osobnosti, v rovná práva mužů i žen a národů velkých i malých…. </vt:lpstr>
      <vt:lpstr>Tento kalendář je prvním pokusem  o vypracování seznamu dnů, kdy lidé na celém světě oslavují lidská práva. (s. 261) </vt:lpstr>
      <vt:lpstr>Rezoluce Komise OSN pro lidská práva z dubna 2001 odmítla názor,  že kvůli boji proti terorismu by mohla být obětována lidská práva. (s. 290) </vt:lpstr>
      <vt:lpstr>Bojovníci za lidská práva (s. 130-134)  Lidská práva jsou jako brnění: chrání nás. </vt:lpstr>
      <vt:lpstr>…dělá z lidí spoluviníky druhých a působí,  že mezi nimi vládne žádostivost,  násilí a nespravedlnost.</vt:lpstr>
      <vt:lpstr>Lidská práva ovlivňují náš život po všech stránkách. Jejich porušování leží u kořenů téměř každého problému současného světa: násilí, chudoby, globalizace, životního prostředí, ekonomických nerovností a bezpráví, nemluvě ani o skutečných ničivých silách na naší planetě – o válkách a jiných násilných konﬂiktech. (s. 25). </vt:lpstr>
      <vt:lpstr>Božská a lidská přirozenost Ježíše Krista má dvě přirozenosti, a toto rozlišení přirozeností není nijak zrušeno jejich spojením, avšak vlastnost každé z přirozeností zůstala uchována, a je přítomna v jedné osobě a subsistenci, neodloučena ani nerozdělena do dvou osob nesmíšeně, neproměnně, nerozděleně a nerozlučně.</vt:lpstr>
      <vt:lpstr>LIDKSÁ PRÁVA jsou přirozená, nezcizitelná, nedělitelná, nepromlčitelná, nezrušitelná a univerzální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Ivana Procházková  Kompas (manuál pro výchovu mládeže k lidským právům schválený Radou Evropy) a biblická tradice.  Řeč metafor o právu a spravedlnosti.</dc:title>
  <dc:creator>Ivana Procházková</dc:creator>
  <cp:lastModifiedBy>Ivana Procházková</cp:lastModifiedBy>
  <cp:revision>9</cp:revision>
  <dcterms:created xsi:type="dcterms:W3CDTF">2018-05-22T00:28:27Z</dcterms:created>
  <dcterms:modified xsi:type="dcterms:W3CDTF">2018-05-29T07:03:44Z</dcterms:modified>
</cp:coreProperties>
</file>